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33"/>
  </p:notesMasterIdLst>
  <p:sldIdLst>
    <p:sldId id="257" r:id="rId2"/>
    <p:sldId id="496" r:id="rId3"/>
    <p:sldId id="278" r:id="rId4"/>
    <p:sldId id="502" r:id="rId5"/>
    <p:sldId id="503" r:id="rId6"/>
    <p:sldId id="498" r:id="rId7"/>
    <p:sldId id="501" r:id="rId8"/>
    <p:sldId id="499" r:id="rId9"/>
    <p:sldId id="507" r:id="rId10"/>
    <p:sldId id="508" r:id="rId11"/>
    <p:sldId id="509" r:id="rId12"/>
    <p:sldId id="510" r:id="rId13"/>
    <p:sldId id="500" r:id="rId14"/>
    <p:sldId id="511" r:id="rId15"/>
    <p:sldId id="515" r:id="rId16"/>
    <p:sldId id="516" r:id="rId17"/>
    <p:sldId id="504" r:id="rId18"/>
    <p:sldId id="518" r:id="rId19"/>
    <p:sldId id="519" r:id="rId20"/>
    <p:sldId id="520" r:id="rId21"/>
    <p:sldId id="521" r:id="rId22"/>
    <p:sldId id="506" r:id="rId23"/>
    <p:sldId id="524" r:id="rId24"/>
    <p:sldId id="505" r:id="rId25"/>
    <p:sldId id="522" r:id="rId26"/>
    <p:sldId id="262" r:id="rId27"/>
    <p:sldId id="523" r:id="rId28"/>
    <p:sldId id="528" r:id="rId29"/>
    <p:sldId id="525" r:id="rId30"/>
    <p:sldId id="526" r:id="rId31"/>
    <p:sldId id="527" r:id="rId32"/>
  </p:sldIdLst>
  <p:sldSz cx="15236825" cy="8570913"/>
  <p:notesSz cx="6797675" cy="9926638"/>
  <p:defaultTextStyle>
    <a:defPPr>
      <a:defRPr lang="ko-KR"/>
    </a:defPPr>
    <a:lvl1pPr marL="0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1pPr>
    <a:lvl2pPr marL="571454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2pPr>
    <a:lvl3pPr marL="1142909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3pPr>
    <a:lvl4pPr marL="1714363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4pPr>
    <a:lvl5pPr marL="2285817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5pPr>
    <a:lvl6pPr marL="2857271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3E4B7CD-D69B-4747-9997-E7DC1D4C476A}">
          <p14:sldIdLst>
            <p14:sldId id="257"/>
            <p14:sldId id="496"/>
            <p14:sldId id="278"/>
            <p14:sldId id="502"/>
            <p14:sldId id="503"/>
            <p14:sldId id="498"/>
            <p14:sldId id="501"/>
            <p14:sldId id="499"/>
            <p14:sldId id="507"/>
            <p14:sldId id="508"/>
            <p14:sldId id="509"/>
            <p14:sldId id="510"/>
            <p14:sldId id="500"/>
            <p14:sldId id="511"/>
            <p14:sldId id="515"/>
            <p14:sldId id="516"/>
            <p14:sldId id="504"/>
            <p14:sldId id="518"/>
            <p14:sldId id="519"/>
            <p14:sldId id="520"/>
            <p14:sldId id="521"/>
            <p14:sldId id="506"/>
            <p14:sldId id="524"/>
            <p14:sldId id="505"/>
            <p14:sldId id="522"/>
            <p14:sldId id="262"/>
            <p14:sldId id="523"/>
            <p14:sldId id="528"/>
            <p14:sldId id="525"/>
            <p14:sldId id="526"/>
            <p14:sldId id="52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A178E"/>
    <a:srgbClr val="120890"/>
    <a:srgbClr val="FFC000"/>
    <a:srgbClr val="CC0066"/>
    <a:srgbClr val="E65C00"/>
    <a:srgbClr val="969696"/>
    <a:srgbClr val="808000"/>
    <a:srgbClr val="666633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67" autoAdjust="0"/>
    <p:restoredTop sz="78168" autoAdjust="0"/>
  </p:normalViewPr>
  <p:slideViewPr>
    <p:cSldViewPr snapToGrid="0">
      <p:cViewPr varScale="1">
        <p:scale>
          <a:sx n="114" d="100"/>
          <a:sy n="114" d="100"/>
        </p:scale>
        <p:origin x="108" y="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98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D958E-6CEE-4449-89D4-CAB6BC16A5C3}" type="datetimeFigureOut">
              <a:rPr lang="ko-KR" altLang="en-US" smtClean="0"/>
              <a:t>2025-10-28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32CC8-D241-4736-9A5D-F7D1015409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0839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안녕하십니까 다목적 </a:t>
            </a:r>
            <a:r>
              <a:rPr lang="ko-KR" altLang="en-US" dirty="0" err="1"/>
              <a:t>방사광가속기</a:t>
            </a:r>
            <a:r>
              <a:rPr lang="ko-KR" altLang="en-US" dirty="0"/>
              <a:t> 구축을 위한 기반시설 구축을 담당하고 있는 건설사업팀 김영찬 </a:t>
            </a:r>
            <a:r>
              <a:rPr lang="en-US" altLang="ko-KR" dirty="0"/>
              <a:t>Senior Researcher 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앞서 있었던 가속기 장치에 대한 소개에 이어 건물</a:t>
            </a:r>
            <a:r>
              <a:rPr lang="en-US" altLang="ko-KR" dirty="0"/>
              <a:t>, </a:t>
            </a:r>
            <a:r>
              <a:rPr lang="ko-KR" altLang="en-US" dirty="0"/>
              <a:t>전력 및 가스 등 기반시설 구축과 관련된 내용을 소개해드리겠습니다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32CC8-D241-4736-9A5D-F7D1015409B0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3494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en-US" altLang="ko-KR" dirty="0"/>
              <a:t>Project Outline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(Site Location) </a:t>
            </a:r>
            <a:r>
              <a:rPr lang="ko-KR" altLang="en-US" dirty="0"/>
              <a:t>몇시간 전 방문하신 사업현장은 충청북도 청주시 </a:t>
            </a:r>
            <a:r>
              <a:rPr lang="ko-KR" altLang="en-US" dirty="0" err="1"/>
              <a:t>오창읍</a:t>
            </a:r>
            <a:r>
              <a:rPr lang="ko-KR" altLang="en-US" dirty="0"/>
              <a:t> 후기리에 조성 중인 </a:t>
            </a:r>
            <a:r>
              <a:rPr lang="en-US" altLang="ko-KR" dirty="0"/>
              <a:t>‘</a:t>
            </a:r>
            <a:r>
              <a:rPr lang="ko-KR" altLang="en-US" dirty="0" err="1"/>
              <a:t>오창</a:t>
            </a:r>
            <a:r>
              <a:rPr lang="ko-KR" altLang="en-US" dirty="0"/>
              <a:t> </a:t>
            </a:r>
            <a:r>
              <a:rPr lang="en-US" altLang="ko-KR" dirty="0"/>
              <a:t>Technopolis Industrial Complex’ </a:t>
            </a:r>
            <a:r>
              <a:rPr lang="ko-KR" altLang="en-US" dirty="0"/>
              <a:t>내에 위치하고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(Facility Area) </a:t>
            </a:r>
            <a:r>
              <a:rPr lang="ko-KR" altLang="en-US" dirty="0"/>
              <a:t>다음은 </a:t>
            </a:r>
            <a:r>
              <a:rPr lang="en-US" altLang="ko-KR" dirty="0"/>
              <a:t>Facility Area</a:t>
            </a:r>
            <a:r>
              <a:rPr lang="ko-KR" altLang="en-US" dirty="0"/>
              <a:t>입니다</a:t>
            </a:r>
            <a:r>
              <a:rPr lang="en-US" altLang="ko-KR" dirty="0"/>
              <a:t>. Overall Site Area</a:t>
            </a:r>
            <a:r>
              <a:rPr lang="ko-KR" altLang="en-US" dirty="0"/>
              <a:t>는 </a:t>
            </a:r>
            <a:r>
              <a:rPr lang="en-US" altLang="ko-KR" dirty="0"/>
              <a:t>540,000m2</a:t>
            </a:r>
            <a:r>
              <a:rPr lang="ko-KR" altLang="en-US" dirty="0"/>
              <a:t>이며</a:t>
            </a:r>
            <a:r>
              <a:rPr lang="en-US" altLang="ko-KR" dirty="0"/>
              <a:t>, </a:t>
            </a:r>
            <a:r>
              <a:rPr lang="ko-KR" altLang="en-US" dirty="0"/>
              <a:t>금번사업에서는 이 중 </a:t>
            </a:r>
            <a:r>
              <a:rPr lang="en-US" altLang="ko-KR" dirty="0"/>
              <a:t>310,000m2</a:t>
            </a:r>
            <a:r>
              <a:rPr lang="ko-KR" altLang="en-US" dirty="0"/>
              <a:t>에 기반시설 구축사업을 시행합니다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               </a:t>
            </a:r>
            <a:r>
              <a:rPr lang="ko-KR" altLang="en-US" dirty="0"/>
              <a:t>금번 기반시설 구축사업을 통해 건축되는 </a:t>
            </a:r>
            <a:r>
              <a:rPr lang="en-US" altLang="ko-KR" dirty="0"/>
              <a:t>Building Overall Area</a:t>
            </a:r>
            <a:r>
              <a:rPr lang="ko-KR" altLang="en-US" dirty="0"/>
              <a:t>는 약 </a:t>
            </a:r>
            <a:r>
              <a:rPr lang="en-US" altLang="ko-KR" dirty="0"/>
              <a:t>69,400m2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자세한 설명은 다음장에서 다시 말씀드리겠습니다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Period) </a:t>
            </a:r>
            <a:r>
              <a:rPr lang="ko-KR" altLang="en-US" dirty="0"/>
              <a:t>다음은 </a:t>
            </a:r>
            <a:r>
              <a:rPr lang="en-US" altLang="ko-KR" dirty="0"/>
              <a:t>Project Period 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현재는 </a:t>
            </a:r>
            <a:r>
              <a:rPr lang="en-US" altLang="ko-KR" dirty="0"/>
              <a:t>2021 ~ 2027</a:t>
            </a:r>
            <a:r>
              <a:rPr lang="ko-KR" altLang="en-US" dirty="0"/>
              <a:t>로 계획하고있으나</a:t>
            </a:r>
            <a:r>
              <a:rPr lang="en-US" altLang="ko-KR" dirty="0"/>
              <a:t>, </a:t>
            </a:r>
            <a:r>
              <a:rPr lang="ko-KR" altLang="en-US" dirty="0"/>
              <a:t>설계 및 시공 과정에서 사업기간의 불가피한 연장이 있을 수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Entity) Project Entity</a:t>
            </a:r>
            <a:r>
              <a:rPr lang="ko-KR" altLang="en-US" dirty="0"/>
              <a:t>로는</a:t>
            </a:r>
            <a:r>
              <a:rPr lang="en-US" altLang="ko-KR" dirty="0"/>
              <a:t> </a:t>
            </a:r>
            <a:r>
              <a:rPr lang="ko-KR" altLang="en-US" dirty="0"/>
              <a:t>국가 정부부처인 </a:t>
            </a:r>
            <a:r>
              <a:rPr lang="en-US" altLang="ko-KR" dirty="0"/>
              <a:t>Ministry of S&amp;ICT</a:t>
            </a:r>
            <a:r>
              <a:rPr lang="ko-KR" altLang="en-US" dirty="0"/>
              <a:t>와 충청북도 및 청주시가 공동구성 되어있습니다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(Overall Budget) Overall Budget</a:t>
            </a:r>
            <a:r>
              <a:rPr lang="ko-KR" altLang="en-US" dirty="0"/>
              <a:t>은 </a:t>
            </a:r>
            <a:r>
              <a:rPr lang="en-US" altLang="ko-KR" dirty="0"/>
              <a:t>1.120 Trillion KRW</a:t>
            </a:r>
            <a:r>
              <a:rPr lang="ko-KR" altLang="en-US" dirty="0"/>
              <a:t>이며</a:t>
            </a:r>
            <a:r>
              <a:rPr lang="en-US" altLang="ko-KR" dirty="0"/>
              <a:t>, Construction Budget</a:t>
            </a:r>
            <a:r>
              <a:rPr lang="ko-KR" altLang="en-US" dirty="0"/>
              <a:t>은 </a:t>
            </a:r>
            <a:r>
              <a:rPr lang="en-US" altLang="ko-KR" dirty="0"/>
              <a:t>0.312 T KRW </a:t>
            </a:r>
            <a:r>
              <a:rPr lang="ko-KR" altLang="en-US" dirty="0"/>
              <a:t>수준입니다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Organ.) Project Organization</a:t>
            </a:r>
            <a:r>
              <a:rPr lang="ko-KR" altLang="en-US" dirty="0"/>
              <a:t>으로는 우리 </a:t>
            </a:r>
            <a:r>
              <a:rPr lang="en-US" altLang="ko-KR" dirty="0"/>
              <a:t>KBSI</a:t>
            </a:r>
            <a:r>
              <a:rPr lang="ko-KR" altLang="en-US" dirty="0"/>
              <a:t>가 주관하며</a:t>
            </a:r>
            <a:r>
              <a:rPr lang="en-US" altLang="ko-KR" dirty="0"/>
              <a:t>, PAL</a:t>
            </a:r>
            <a:r>
              <a:rPr lang="ko-KR" altLang="en-US" dirty="0"/>
              <a:t>에서 </a:t>
            </a:r>
            <a:r>
              <a:rPr lang="ko-KR" altLang="en-US" dirty="0" err="1"/>
              <a:t>공동수행하고있습니다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시간관계상 장치의 특성 및 성능 등의 내용은 생략하므로 자료를 참고하시기 바랍니다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32CC8-D241-4736-9A5D-F7D1015409B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9796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en-US" altLang="ko-KR" dirty="0"/>
              <a:t>Project Outline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(Site Location) </a:t>
            </a:r>
            <a:r>
              <a:rPr lang="ko-KR" altLang="en-US" dirty="0"/>
              <a:t>몇시간 전 방문하신 사업현장은 충청북도 청주시 </a:t>
            </a:r>
            <a:r>
              <a:rPr lang="ko-KR" altLang="en-US" dirty="0" err="1"/>
              <a:t>오창읍</a:t>
            </a:r>
            <a:r>
              <a:rPr lang="ko-KR" altLang="en-US" dirty="0"/>
              <a:t> 후기리에 조성 중인 </a:t>
            </a:r>
            <a:r>
              <a:rPr lang="en-US" altLang="ko-KR" dirty="0"/>
              <a:t>‘</a:t>
            </a:r>
            <a:r>
              <a:rPr lang="ko-KR" altLang="en-US" dirty="0" err="1"/>
              <a:t>오창</a:t>
            </a:r>
            <a:r>
              <a:rPr lang="ko-KR" altLang="en-US" dirty="0"/>
              <a:t> </a:t>
            </a:r>
            <a:r>
              <a:rPr lang="en-US" altLang="ko-KR" dirty="0"/>
              <a:t>Technopolis Industrial Complex’ </a:t>
            </a:r>
            <a:r>
              <a:rPr lang="ko-KR" altLang="en-US" dirty="0"/>
              <a:t>내에 위치하고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(Facility Area) </a:t>
            </a:r>
            <a:r>
              <a:rPr lang="ko-KR" altLang="en-US" dirty="0"/>
              <a:t>다음은 </a:t>
            </a:r>
            <a:r>
              <a:rPr lang="en-US" altLang="ko-KR" dirty="0"/>
              <a:t>Facility Area</a:t>
            </a:r>
            <a:r>
              <a:rPr lang="ko-KR" altLang="en-US" dirty="0"/>
              <a:t>입니다</a:t>
            </a:r>
            <a:r>
              <a:rPr lang="en-US" altLang="ko-KR" dirty="0"/>
              <a:t>. Overall Site Area</a:t>
            </a:r>
            <a:r>
              <a:rPr lang="ko-KR" altLang="en-US" dirty="0"/>
              <a:t>는 </a:t>
            </a:r>
            <a:r>
              <a:rPr lang="en-US" altLang="ko-KR" dirty="0"/>
              <a:t>540,000m2</a:t>
            </a:r>
            <a:r>
              <a:rPr lang="ko-KR" altLang="en-US" dirty="0"/>
              <a:t>이며</a:t>
            </a:r>
            <a:r>
              <a:rPr lang="en-US" altLang="ko-KR" dirty="0"/>
              <a:t>, </a:t>
            </a:r>
            <a:r>
              <a:rPr lang="ko-KR" altLang="en-US" dirty="0"/>
              <a:t>금번사업에서는 이 중 </a:t>
            </a:r>
            <a:r>
              <a:rPr lang="en-US" altLang="ko-KR" dirty="0"/>
              <a:t>310,000m2</a:t>
            </a:r>
            <a:r>
              <a:rPr lang="ko-KR" altLang="en-US" dirty="0"/>
              <a:t>에 기반시설 구축사업을 시행합니다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               </a:t>
            </a:r>
            <a:r>
              <a:rPr lang="ko-KR" altLang="en-US" dirty="0"/>
              <a:t>금번 기반시설 구축사업을 통해 건축되는 </a:t>
            </a:r>
            <a:r>
              <a:rPr lang="en-US" altLang="ko-KR" dirty="0"/>
              <a:t>Building Overall Area</a:t>
            </a:r>
            <a:r>
              <a:rPr lang="ko-KR" altLang="en-US" dirty="0"/>
              <a:t>는 약 </a:t>
            </a:r>
            <a:r>
              <a:rPr lang="en-US" altLang="ko-KR" dirty="0"/>
              <a:t>69,400m2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자세한 설명은 다음장에서 다시 말씀드리겠습니다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Period) </a:t>
            </a:r>
            <a:r>
              <a:rPr lang="ko-KR" altLang="en-US" dirty="0"/>
              <a:t>다음은 </a:t>
            </a:r>
            <a:r>
              <a:rPr lang="en-US" altLang="ko-KR" dirty="0"/>
              <a:t>Project Period 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현재는 </a:t>
            </a:r>
            <a:r>
              <a:rPr lang="en-US" altLang="ko-KR" dirty="0"/>
              <a:t>2021 ~ 2027</a:t>
            </a:r>
            <a:r>
              <a:rPr lang="ko-KR" altLang="en-US" dirty="0"/>
              <a:t>로 계획하고있으나</a:t>
            </a:r>
            <a:r>
              <a:rPr lang="en-US" altLang="ko-KR" dirty="0"/>
              <a:t>, </a:t>
            </a:r>
            <a:r>
              <a:rPr lang="ko-KR" altLang="en-US" dirty="0"/>
              <a:t>설계 및 시공 과정에서 사업기간의 불가피한 연장이 있을 수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Entity) Project Entity</a:t>
            </a:r>
            <a:r>
              <a:rPr lang="ko-KR" altLang="en-US" dirty="0"/>
              <a:t>로는</a:t>
            </a:r>
            <a:r>
              <a:rPr lang="en-US" altLang="ko-KR" dirty="0"/>
              <a:t> </a:t>
            </a:r>
            <a:r>
              <a:rPr lang="ko-KR" altLang="en-US" dirty="0"/>
              <a:t>국가 정부부처인 </a:t>
            </a:r>
            <a:r>
              <a:rPr lang="en-US" altLang="ko-KR" dirty="0"/>
              <a:t>Ministry of S&amp;ICT</a:t>
            </a:r>
            <a:r>
              <a:rPr lang="ko-KR" altLang="en-US" dirty="0"/>
              <a:t>와 충청북도 및 청주시가 공동구성 되어있습니다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(Overall Budget) Overall Budget</a:t>
            </a:r>
            <a:r>
              <a:rPr lang="ko-KR" altLang="en-US" dirty="0"/>
              <a:t>은 </a:t>
            </a:r>
            <a:r>
              <a:rPr lang="en-US" altLang="ko-KR" dirty="0"/>
              <a:t>1.120 Trillion KRW</a:t>
            </a:r>
            <a:r>
              <a:rPr lang="ko-KR" altLang="en-US" dirty="0"/>
              <a:t>이며</a:t>
            </a:r>
            <a:r>
              <a:rPr lang="en-US" altLang="ko-KR" dirty="0"/>
              <a:t>, Construction Budget</a:t>
            </a:r>
            <a:r>
              <a:rPr lang="ko-KR" altLang="en-US" dirty="0"/>
              <a:t>은 </a:t>
            </a:r>
            <a:r>
              <a:rPr lang="en-US" altLang="ko-KR" dirty="0"/>
              <a:t>0.312 T KRW </a:t>
            </a:r>
            <a:r>
              <a:rPr lang="ko-KR" altLang="en-US" dirty="0"/>
              <a:t>수준입니다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Organ.) Project Organization</a:t>
            </a:r>
            <a:r>
              <a:rPr lang="ko-KR" altLang="en-US" dirty="0"/>
              <a:t>으로는 우리 </a:t>
            </a:r>
            <a:r>
              <a:rPr lang="en-US" altLang="ko-KR" dirty="0"/>
              <a:t>KBSI</a:t>
            </a:r>
            <a:r>
              <a:rPr lang="ko-KR" altLang="en-US" dirty="0"/>
              <a:t>가 주관하며</a:t>
            </a:r>
            <a:r>
              <a:rPr lang="en-US" altLang="ko-KR" dirty="0"/>
              <a:t>, PAL</a:t>
            </a:r>
            <a:r>
              <a:rPr lang="ko-KR" altLang="en-US" dirty="0"/>
              <a:t>에서 </a:t>
            </a:r>
            <a:r>
              <a:rPr lang="ko-KR" altLang="en-US" dirty="0" err="1"/>
              <a:t>공동수행하고있습니다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시간관계상 장치의 특성 및 성능 등의 내용은 생략하므로 자료를 참고하시기 바랍니다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32CC8-D241-4736-9A5D-F7D1015409B0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982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en-US" altLang="ko-KR" dirty="0"/>
              <a:t>Project Outline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(Site Location) </a:t>
            </a:r>
            <a:r>
              <a:rPr lang="ko-KR" altLang="en-US" dirty="0"/>
              <a:t>몇시간 전 방문하신 사업현장은 충청북도 청주시 </a:t>
            </a:r>
            <a:r>
              <a:rPr lang="ko-KR" altLang="en-US" dirty="0" err="1"/>
              <a:t>오창읍</a:t>
            </a:r>
            <a:r>
              <a:rPr lang="ko-KR" altLang="en-US" dirty="0"/>
              <a:t> 후기리에 조성 중인 </a:t>
            </a:r>
            <a:r>
              <a:rPr lang="en-US" altLang="ko-KR" dirty="0"/>
              <a:t>‘</a:t>
            </a:r>
            <a:r>
              <a:rPr lang="ko-KR" altLang="en-US" dirty="0" err="1"/>
              <a:t>오창</a:t>
            </a:r>
            <a:r>
              <a:rPr lang="ko-KR" altLang="en-US" dirty="0"/>
              <a:t> </a:t>
            </a:r>
            <a:r>
              <a:rPr lang="en-US" altLang="ko-KR" dirty="0"/>
              <a:t>Technopolis Industrial Complex’ </a:t>
            </a:r>
            <a:r>
              <a:rPr lang="ko-KR" altLang="en-US" dirty="0"/>
              <a:t>내에 위치하고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(Facility Area) </a:t>
            </a:r>
            <a:r>
              <a:rPr lang="ko-KR" altLang="en-US" dirty="0"/>
              <a:t>다음은 </a:t>
            </a:r>
            <a:r>
              <a:rPr lang="en-US" altLang="ko-KR" dirty="0"/>
              <a:t>Facility Area</a:t>
            </a:r>
            <a:r>
              <a:rPr lang="ko-KR" altLang="en-US" dirty="0"/>
              <a:t>입니다</a:t>
            </a:r>
            <a:r>
              <a:rPr lang="en-US" altLang="ko-KR" dirty="0"/>
              <a:t>. Overall Site Area</a:t>
            </a:r>
            <a:r>
              <a:rPr lang="ko-KR" altLang="en-US" dirty="0"/>
              <a:t>는 </a:t>
            </a:r>
            <a:r>
              <a:rPr lang="en-US" altLang="ko-KR" dirty="0"/>
              <a:t>540,000m2</a:t>
            </a:r>
            <a:r>
              <a:rPr lang="ko-KR" altLang="en-US" dirty="0"/>
              <a:t>이며</a:t>
            </a:r>
            <a:r>
              <a:rPr lang="en-US" altLang="ko-KR" dirty="0"/>
              <a:t>, </a:t>
            </a:r>
            <a:r>
              <a:rPr lang="ko-KR" altLang="en-US" dirty="0"/>
              <a:t>금번사업에서는 이 중 </a:t>
            </a:r>
            <a:r>
              <a:rPr lang="en-US" altLang="ko-KR" dirty="0"/>
              <a:t>310,000m2</a:t>
            </a:r>
            <a:r>
              <a:rPr lang="ko-KR" altLang="en-US" dirty="0"/>
              <a:t>에 기반시설 구축사업을 시행합니다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               </a:t>
            </a:r>
            <a:r>
              <a:rPr lang="ko-KR" altLang="en-US" dirty="0"/>
              <a:t>금번 기반시설 구축사업을 통해 건축되는 </a:t>
            </a:r>
            <a:r>
              <a:rPr lang="en-US" altLang="ko-KR" dirty="0"/>
              <a:t>Building Overall Area</a:t>
            </a:r>
            <a:r>
              <a:rPr lang="ko-KR" altLang="en-US" dirty="0"/>
              <a:t>는 약 </a:t>
            </a:r>
            <a:r>
              <a:rPr lang="en-US" altLang="ko-KR" dirty="0"/>
              <a:t>69,400m2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자세한 설명은 다음장에서 다시 말씀드리겠습니다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Period) </a:t>
            </a:r>
            <a:r>
              <a:rPr lang="ko-KR" altLang="en-US" dirty="0"/>
              <a:t>다음은 </a:t>
            </a:r>
            <a:r>
              <a:rPr lang="en-US" altLang="ko-KR" dirty="0"/>
              <a:t>Project Period 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현재는 </a:t>
            </a:r>
            <a:r>
              <a:rPr lang="en-US" altLang="ko-KR" dirty="0"/>
              <a:t>2021 ~ 2027</a:t>
            </a:r>
            <a:r>
              <a:rPr lang="ko-KR" altLang="en-US" dirty="0"/>
              <a:t>로 계획하고있으나</a:t>
            </a:r>
            <a:r>
              <a:rPr lang="en-US" altLang="ko-KR" dirty="0"/>
              <a:t>, </a:t>
            </a:r>
            <a:r>
              <a:rPr lang="ko-KR" altLang="en-US" dirty="0"/>
              <a:t>설계 및 시공 과정에서 사업기간의 불가피한 연장이 있을 수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Entity) Project Entity</a:t>
            </a:r>
            <a:r>
              <a:rPr lang="ko-KR" altLang="en-US" dirty="0"/>
              <a:t>로는</a:t>
            </a:r>
            <a:r>
              <a:rPr lang="en-US" altLang="ko-KR" dirty="0"/>
              <a:t> </a:t>
            </a:r>
            <a:r>
              <a:rPr lang="ko-KR" altLang="en-US" dirty="0"/>
              <a:t>국가 정부부처인 </a:t>
            </a:r>
            <a:r>
              <a:rPr lang="en-US" altLang="ko-KR" dirty="0"/>
              <a:t>Ministry of S&amp;ICT</a:t>
            </a:r>
            <a:r>
              <a:rPr lang="ko-KR" altLang="en-US" dirty="0"/>
              <a:t>와 충청북도 및 청주시가 공동구성 되어있습니다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(Overall Budget) Overall Budget</a:t>
            </a:r>
            <a:r>
              <a:rPr lang="ko-KR" altLang="en-US" dirty="0"/>
              <a:t>은 </a:t>
            </a:r>
            <a:r>
              <a:rPr lang="en-US" altLang="ko-KR" dirty="0"/>
              <a:t>1.120 Trillion KRW</a:t>
            </a:r>
            <a:r>
              <a:rPr lang="ko-KR" altLang="en-US" dirty="0"/>
              <a:t>이며</a:t>
            </a:r>
            <a:r>
              <a:rPr lang="en-US" altLang="ko-KR" dirty="0"/>
              <a:t>, Construction Budget</a:t>
            </a:r>
            <a:r>
              <a:rPr lang="ko-KR" altLang="en-US" dirty="0"/>
              <a:t>은 </a:t>
            </a:r>
            <a:r>
              <a:rPr lang="en-US" altLang="ko-KR" dirty="0"/>
              <a:t>0.312 T KRW </a:t>
            </a:r>
            <a:r>
              <a:rPr lang="ko-KR" altLang="en-US" dirty="0"/>
              <a:t>수준입니다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Organ.) Project Organization</a:t>
            </a:r>
            <a:r>
              <a:rPr lang="ko-KR" altLang="en-US" dirty="0"/>
              <a:t>으로는 우리 </a:t>
            </a:r>
            <a:r>
              <a:rPr lang="en-US" altLang="ko-KR" dirty="0"/>
              <a:t>KBSI</a:t>
            </a:r>
            <a:r>
              <a:rPr lang="ko-KR" altLang="en-US" dirty="0"/>
              <a:t>가 주관하며</a:t>
            </a:r>
            <a:r>
              <a:rPr lang="en-US" altLang="ko-KR" dirty="0"/>
              <a:t>, PAL</a:t>
            </a:r>
            <a:r>
              <a:rPr lang="ko-KR" altLang="en-US" dirty="0"/>
              <a:t>에서 </a:t>
            </a:r>
            <a:r>
              <a:rPr lang="ko-KR" altLang="en-US" dirty="0" err="1"/>
              <a:t>공동수행하고있습니다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시간관계상 장치의 특성 및 성능 등의 내용은 생략하므로 자료를 참고하시기 바랍니다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32CC8-D241-4736-9A5D-F7D1015409B0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9487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en-US" altLang="ko-KR" dirty="0"/>
              <a:t>Project Outline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(Site Location) </a:t>
            </a:r>
            <a:r>
              <a:rPr lang="ko-KR" altLang="en-US" dirty="0"/>
              <a:t>몇시간 전 방문하신 사업현장은 충청북도 청주시 </a:t>
            </a:r>
            <a:r>
              <a:rPr lang="ko-KR" altLang="en-US" dirty="0" err="1"/>
              <a:t>오창읍</a:t>
            </a:r>
            <a:r>
              <a:rPr lang="ko-KR" altLang="en-US" dirty="0"/>
              <a:t> 후기리에 조성 중인 </a:t>
            </a:r>
            <a:r>
              <a:rPr lang="en-US" altLang="ko-KR" dirty="0"/>
              <a:t>‘</a:t>
            </a:r>
            <a:r>
              <a:rPr lang="ko-KR" altLang="en-US" dirty="0" err="1"/>
              <a:t>오창</a:t>
            </a:r>
            <a:r>
              <a:rPr lang="ko-KR" altLang="en-US" dirty="0"/>
              <a:t> </a:t>
            </a:r>
            <a:r>
              <a:rPr lang="en-US" altLang="ko-KR" dirty="0"/>
              <a:t>Technopolis Industrial Complex’ </a:t>
            </a:r>
            <a:r>
              <a:rPr lang="ko-KR" altLang="en-US" dirty="0"/>
              <a:t>내에 위치하고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(Facility Area) </a:t>
            </a:r>
            <a:r>
              <a:rPr lang="ko-KR" altLang="en-US" dirty="0"/>
              <a:t>다음은 </a:t>
            </a:r>
            <a:r>
              <a:rPr lang="en-US" altLang="ko-KR" dirty="0"/>
              <a:t>Facility Area</a:t>
            </a:r>
            <a:r>
              <a:rPr lang="ko-KR" altLang="en-US" dirty="0"/>
              <a:t>입니다</a:t>
            </a:r>
            <a:r>
              <a:rPr lang="en-US" altLang="ko-KR" dirty="0"/>
              <a:t>. Overall Site Area</a:t>
            </a:r>
            <a:r>
              <a:rPr lang="ko-KR" altLang="en-US" dirty="0"/>
              <a:t>는 </a:t>
            </a:r>
            <a:r>
              <a:rPr lang="en-US" altLang="ko-KR" dirty="0"/>
              <a:t>540,000m2</a:t>
            </a:r>
            <a:r>
              <a:rPr lang="ko-KR" altLang="en-US" dirty="0"/>
              <a:t>이며</a:t>
            </a:r>
            <a:r>
              <a:rPr lang="en-US" altLang="ko-KR" dirty="0"/>
              <a:t>, </a:t>
            </a:r>
            <a:r>
              <a:rPr lang="ko-KR" altLang="en-US" dirty="0"/>
              <a:t>금번사업에서는 이 중 </a:t>
            </a:r>
            <a:r>
              <a:rPr lang="en-US" altLang="ko-KR" dirty="0"/>
              <a:t>310,000m2</a:t>
            </a:r>
            <a:r>
              <a:rPr lang="ko-KR" altLang="en-US" dirty="0"/>
              <a:t>에 기반시설 구축사업을 시행합니다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               </a:t>
            </a:r>
            <a:r>
              <a:rPr lang="ko-KR" altLang="en-US" dirty="0"/>
              <a:t>금번 기반시설 구축사업을 통해 건축되는 </a:t>
            </a:r>
            <a:r>
              <a:rPr lang="en-US" altLang="ko-KR" dirty="0"/>
              <a:t>Building Overall Area</a:t>
            </a:r>
            <a:r>
              <a:rPr lang="ko-KR" altLang="en-US" dirty="0"/>
              <a:t>는 약 </a:t>
            </a:r>
            <a:r>
              <a:rPr lang="en-US" altLang="ko-KR" dirty="0"/>
              <a:t>69,400m2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자세한 설명은 다음장에서 다시 말씀드리겠습니다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Period) </a:t>
            </a:r>
            <a:r>
              <a:rPr lang="ko-KR" altLang="en-US" dirty="0"/>
              <a:t>다음은 </a:t>
            </a:r>
            <a:r>
              <a:rPr lang="en-US" altLang="ko-KR" dirty="0"/>
              <a:t>Project Period 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현재는 </a:t>
            </a:r>
            <a:r>
              <a:rPr lang="en-US" altLang="ko-KR" dirty="0"/>
              <a:t>2021 ~ 2027</a:t>
            </a:r>
            <a:r>
              <a:rPr lang="ko-KR" altLang="en-US" dirty="0"/>
              <a:t>로 계획하고있으나</a:t>
            </a:r>
            <a:r>
              <a:rPr lang="en-US" altLang="ko-KR" dirty="0"/>
              <a:t>, </a:t>
            </a:r>
            <a:r>
              <a:rPr lang="ko-KR" altLang="en-US" dirty="0"/>
              <a:t>설계 및 시공 과정에서 사업기간의 불가피한 연장이 있을 수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Entity) Project Entity</a:t>
            </a:r>
            <a:r>
              <a:rPr lang="ko-KR" altLang="en-US" dirty="0"/>
              <a:t>로는</a:t>
            </a:r>
            <a:r>
              <a:rPr lang="en-US" altLang="ko-KR" dirty="0"/>
              <a:t> </a:t>
            </a:r>
            <a:r>
              <a:rPr lang="ko-KR" altLang="en-US" dirty="0"/>
              <a:t>국가 정부부처인 </a:t>
            </a:r>
            <a:r>
              <a:rPr lang="en-US" altLang="ko-KR" dirty="0"/>
              <a:t>Ministry of S&amp;ICT</a:t>
            </a:r>
            <a:r>
              <a:rPr lang="ko-KR" altLang="en-US" dirty="0"/>
              <a:t>와 충청북도 및 청주시가 공동구성 되어있습니다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(Overall Budget) Overall Budget</a:t>
            </a:r>
            <a:r>
              <a:rPr lang="ko-KR" altLang="en-US" dirty="0"/>
              <a:t>은 </a:t>
            </a:r>
            <a:r>
              <a:rPr lang="en-US" altLang="ko-KR" dirty="0"/>
              <a:t>1.120 Trillion KRW</a:t>
            </a:r>
            <a:r>
              <a:rPr lang="ko-KR" altLang="en-US" dirty="0"/>
              <a:t>이며</a:t>
            </a:r>
            <a:r>
              <a:rPr lang="en-US" altLang="ko-KR" dirty="0"/>
              <a:t>, Construction Budget</a:t>
            </a:r>
            <a:r>
              <a:rPr lang="ko-KR" altLang="en-US" dirty="0"/>
              <a:t>은 </a:t>
            </a:r>
            <a:r>
              <a:rPr lang="en-US" altLang="ko-KR" dirty="0"/>
              <a:t>0.312 T KRW </a:t>
            </a:r>
            <a:r>
              <a:rPr lang="ko-KR" altLang="en-US" dirty="0"/>
              <a:t>수준입니다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Organ.) Project Organization</a:t>
            </a:r>
            <a:r>
              <a:rPr lang="ko-KR" altLang="en-US" dirty="0"/>
              <a:t>으로는 우리 </a:t>
            </a:r>
            <a:r>
              <a:rPr lang="en-US" altLang="ko-KR" dirty="0"/>
              <a:t>KBSI</a:t>
            </a:r>
            <a:r>
              <a:rPr lang="ko-KR" altLang="en-US" dirty="0"/>
              <a:t>가 주관하며</a:t>
            </a:r>
            <a:r>
              <a:rPr lang="en-US" altLang="ko-KR" dirty="0"/>
              <a:t>, PAL</a:t>
            </a:r>
            <a:r>
              <a:rPr lang="ko-KR" altLang="en-US" dirty="0"/>
              <a:t>에서 </a:t>
            </a:r>
            <a:r>
              <a:rPr lang="ko-KR" altLang="en-US" dirty="0" err="1"/>
              <a:t>공동수행하고있습니다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시간관계상 장치의 특성 및 성능 등의 내용은 생략하므로 자료를 참고하시기 바랍니다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32CC8-D241-4736-9A5D-F7D1015409B0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965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en-US" altLang="ko-KR" dirty="0"/>
              <a:t>Project Outline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(Site Location) </a:t>
            </a:r>
            <a:r>
              <a:rPr lang="ko-KR" altLang="en-US" dirty="0"/>
              <a:t>몇시간 전 방문하신 사업현장은 충청북도 청주시 </a:t>
            </a:r>
            <a:r>
              <a:rPr lang="ko-KR" altLang="en-US" dirty="0" err="1"/>
              <a:t>오창읍</a:t>
            </a:r>
            <a:r>
              <a:rPr lang="ko-KR" altLang="en-US" dirty="0"/>
              <a:t> 후기리에 조성 중인 </a:t>
            </a:r>
            <a:r>
              <a:rPr lang="en-US" altLang="ko-KR" dirty="0"/>
              <a:t>‘</a:t>
            </a:r>
            <a:r>
              <a:rPr lang="ko-KR" altLang="en-US" dirty="0" err="1"/>
              <a:t>오창</a:t>
            </a:r>
            <a:r>
              <a:rPr lang="ko-KR" altLang="en-US" dirty="0"/>
              <a:t> </a:t>
            </a:r>
            <a:r>
              <a:rPr lang="en-US" altLang="ko-KR" dirty="0"/>
              <a:t>Technopolis Industrial Complex’ </a:t>
            </a:r>
            <a:r>
              <a:rPr lang="ko-KR" altLang="en-US" dirty="0"/>
              <a:t>내에 위치하고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(Facility Area) </a:t>
            </a:r>
            <a:r>
              <a:rPr lang="ko-KR" altLang="en-US" dirty="0"/>
              <a:t>다음은 </a:t>
            </a:r>
            <a:r>
              <a:rPr lang="en-US" altLang="ko-KR" dirty="0"/>
              <a:t>Facility Area</a:t>
            </a:r>
            <a:r>
              <a:rPr lang="ko-KR" altLang="en-US" dirty="0"/>
              <a:t>입니다</a:t>
            </a:r>
            <a:r>
              <a:rPr lang="en-US" altLang="ko-KR" dirty="0"/>
              <a:t>. Overall Site Area</a:t>
            </a:r>
            <a:r>
              <a:rPr lang="ko-KR" altLang="en-US" dirty="0"/>
              <a:t>는 </a:t>
            </a:r>
            <a:r>
              <a:rPr lang="en-US" altLang="ko-KR" dirty="0"/>
              <a:t>540,000m2</a:t>
            </a:r>
            <a:r>
              <a:rPr lang="ko-KR" altLang="en-US" dirty="0"/>
              <a:t>이며</a:t>
            </a:r>
            <a:r>
              <a:rPr lang="en-US" altLang="ko-KR" dirty="0"/>
              <a:t>, </a:t>
            </a:r>
            <a:r>
              <a:rPr lang="ko-KR" altLang="en-US" dirty="0"/>
              <a:t>금번사업에서는 이 중 </a:t>
            </a:r>
            <a:r>
              <a:rPr lang="en-US" altLang="ko-KR" dirty="0"/>
              <a:t>310,000m2</a:t>
            </a:r>
            <a:r>
              <a:rPr lang="ko-KR" altLang="en-US" dirty="0"/>
              <a:t>에 기반시설 구축사업을 시행합니다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               </a:t>
            </a:r>
            <a:r>
              <a:rPr lang="ko-KR" altLang="en-US" dirty="0"/>
              <a:t>금번 기반시설 구축사업을 통해 건축되는 </a:t>
            </a:r>
            <a:r>
              <a:rPr lang="en-US" altLang="ko-KR" dirty="0"/>
              <a:t>Building Overall Area</a:t>
            </a:r>
            <a:r>
              <a:rPr lang="ko-KR" altLang="en-US" dirty="0"/>
              <a:t>는 약 </a:t>
            </a:r>
            <a:r>
              <a:rPr lang="en-US" altLang="ko-KR" dirty="0"/>
              <a:t>69,400m2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자세한 설명은 다음장에서 다시 말씀드리겠습니다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Period) </a:t>
            </a:r>
            <a:r>
              <a:rPr lang="ko-KR" altLang="en-US" dirty="0"/>
              <a:t>다음은 </a:t>
            </a:r>
            <a:r>
              <a:rPr lang="en-US" altLang="ko-KR" dirty="0"/>
              <a:t>Project Period 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현재는 </a:t>
            </a:r>
            <a:r>
              <a:rPr lang="en-US" altLang="ko-KR" dirty="0"/>
              <a:t>2021 ~ 2027</a:t>
            </a:r>
            <a:r>
              <a:rPr lang="ko-KR" altLang="en-US" dirty="0"/>
              <a:t>로 계획하고있으나</a:t>
            </a:r>
            <a:r>
              <a:rPr lang="en-US" altLang="ko-KR" dirty="0"/>
              <a:t>, </a:t>
            </a:r>
            <a:r>
              <a:rPr lang="ko-KR" altLang="en-US" dirty="0"/>
              <a:t>설계 및 시공 과정에서 사업기간의 불가피한 연장이 있을 수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Entity) Project Entity</a:t>
            </a:r>
            <a:r>
              <a:rPr lang="ko-KR" altLang="en-US" dirty="0"/>
              <a:t>로는</a:t>
            </a:r>
            <a:r>
              <a:rPr lang="en-US" altLang="ko-KR" dirty="0"/>
              <a:t> </a:t>
            </a:r>
            <a:r>
              <a:rPr lang="ko-KR" altLang="en-US" dirty="0"/>
              <a:t>국가 정부부처인 </a:t>
            </a:r>
            <a:r>
              <a:rPr lang="en-US" altLang="ko-KR" dirty="0"/>
              <a:t>Ministry of S&amp;ICT</a:t>
            </a:r>
            <a:r>
              <a:rPr lang="ko-KR" altLang="en-US" dirty="0"/>
              <a:t>와 충청북도 및 청주시가 공동구성 되어있습니다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(Overall Budget) Overall Budget</a:t>
            </a:r>
            <a:r>
              <a:rPr lang="ko-KR" altLang="en-US" dirty="0"/>
              <a:t>은 </a:t>
            </a:r>
            <a:r>
              <a:rPr lang="en-US" altLang="ko-KR" dirty="0"/>
              <a:t>1.120 Trillion KRW</a:t>
            </a:r>
            <a:r>
              <a:rPr lang="ko-KR" altLang="en-US" dirty="0"/>
              <a:t>이며</a:t>
            </a:r>
            <a:r>
              <a:rPr lang="en-US" altLang="ko-KR" dirty="0"/>
              <a:t>, Construction Budget</a:t>
            </a:r>
            <a:r>
              <a:rPr lang="ko-KR" altLang="en-US" dirty="0"/>
              <a:t>은 </a:t>
            </a:r>
            <a:r>
              <a:rPr lang="en-US" altLang="ko-KR" dirty="0"/>
              <a:t>0.312 T KRW </a:t>
            </a:r>
            <a:r>
              <a:rPr lang="ko-KR" altLang="en-US" dirty="0"/>
              <a:t>수준입니다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Organ.) Project Organization</a:t>
            </a:r>
            <a:r>
              <a:rPr lang="ko-KR" altLang="en-US" dirty="0"/>
              <a:t>으로는 우리 </a:t>
            </a:r>
            <a:r>
              <a:rPr lang="en-US" altLang="ko-KR" dirty="0"/>
              <a:t>KBSI</a:t>
            </a:r>
            <a:r>
              <a:rPr lang="ko-KR" altLang="en-US" dirty="0"/>
              <a:t>가 주관하며</a:t>
            </a:r>
            <a:r>
              <a:rPr lang="en-US" altLang="ko-KR" dirty="0"/>
              <a:t>, PAL</a:t>
            </a:r>
            <a:r>
              <a:rPr lang="ko-KR" altLang="en-US" dirty="0"/>
              <a:t>에서 </a:t>
            </a:r>
            <a:r>
              <a:rPr lang="ko-KR" altLang="en-US" dirty="0" err="1"/>
              <a:t>공동수행하고있습니다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시간관계상 장치의 특성 및 성능 등의 내용은 생략하므로 자료를 참고하시기 바랍니다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32CC8-D241-4736-9A5D-F7D1015409B0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0979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en-US" altLang="ko-KR" dirty="0"/>
              <a:t>Project Outline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(Site Location) </a:t>
            </a:r>
            <a:r>
              <a:rPr lang="ko-KR" altLang="en-US" dirty="0"/>
              <a:t>몇시간 전 방문하신 사업현장은 충청북도 청주시 </a:t>
            </a:r>
            <a:r>
              <a:rPr lang="ko-KR" altLang="en-US" dirty="0" err="1"/>
              <a:t>오창읍</a:t>
            </a:r>
            <a:r>
              <a:rPr lang="ko-KR" altLang="en-US" dirty="0"/>
              <a:t> 후기리에 조성 중인 </a:t>
            </a:r>
            <a:r>
              <a:rPr lang="en-US" altLang="ko-KR" dirty="0"/>
              <a:t>‘</a:t>
            </a:r>
            <a:r>
              <a:rPr lang="ko-KR" altLang="en-US" dirty="0" err="1"/>
              <a:t>오창</a:t>
            </a:r>
            <a:r>
              <a:rPr lang="ko-KR" altLang="en-US" dirty="0"/>
              <a:t> </a:t>
            </a:r>
            <a:r>
              <a:rPr lang="en-US" altLang="ko-KR" dirty="0"/>
              <a:t>Technopolis Industrial Complex’ </a:t>
            </a:r>
            <a:r>
              <a:rPr lang="ko-KR" altLang="en-US" dirty="0"/>
              <a:t>내에 위치하고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(Facility Area) </a:t>
            </a:r>
            <a:r>
              <a:rPr lang="ko-KR" altLang="en-US" dirty="0"/>
              <a:t>다음은 </a:t>
            </a:r>
            <a:r>
              <a:rPr lang="en-US" altLang="ko-KR" dirty="0"/>
              <a:t>Facility Area</a:t>
            </a:r>
            <a:r>
              <a:rPr lang="ko-KR" altLang="en-US" dirty="0"/>
              <a:t>입니다</a:t>
            </a:r>
            <a:r>
              <a:rPr lang="en-US" altLang="ko-KR" dirty="0"/>
              <a:t>. Overall Site Area</a:t>
            </a:r>
            <a:r>
              <a:rPr lang="ko-KR" altLang="en-US" dirty="0"/>
              <a:t>는 </a:t>
            </a:r>
            <a:r>
              <a:rPr lang="en-US" altLang="ko-KR" dirty="0"/>
              <a:t>540,000m2</a:t>
            </a:r>
            <a:r>
              <a:rPr lang="ko-KR" altLang="en-US" dirty="0"/>
              <a:t>이며</a:t>
            </a:r>
            <a:r>
              <a:rPr lang="en-US" altLang="ko-KR" dirty="0"/>
              <a:t>, </a:t>
            </a:r>
            <a:r>
              <a:rPr lang="ko-KR" altLang="en-US" dirty="0"/>
              <a:t>금번사업에서는 이 중 </a:t>
            </a:r>
            <a:r>
              <a:rPr lang="en-US" altLang="ko-KR" dirty="0"/>
              <a:t>310,000m2</a:t>
            </a:r>
            <a:r>
              <a:rPr lang="ko-KR" altLang="en-US" dirty="0"/>
              <a:t>에 기반시설 구축사업을 시행합니다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               </a:t>
            </a:r>
            <a:r>
              <a:rPr lang="ko-KR" altLang="en-US" dirty="0"/>
              <a:t>금번 기반시설 구축사업을 통해 건축되는 </a:t>
            </a:r>
            <a:r>
              <a:rPr lang="en-US" altLang="ko-KR" dirty="0"/>
              <a:t>Building Overall Area</a:t>
            </a:r>
            <a:r>
              <a:rPr lang="ko-KR" altLang="en-US" dirty="0"/>
              <a:t>는 약 </a:t>
            </a:r>
            <a:r>
              <a:rPr lang="en-US" altLang="ko-KR" dirty="0"/>
              <a:t>69,400m2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자세한 설명은 다음장에서 다시 말씀드리겠습니다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Period) </a:t>
            </a:r>
            <a:r>
              <a:rPr lang="ko-KR" altLang="en-US" dirty="0"/>
              <a:t>다음은 </a:t>
            </a:r>
            <a:r>
              <a:rPr lang="en-US" altLang="ko-KR" dirty="0"/>
              <a:t>Project Period 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현재는 </a:t>
            </a:r>
            <a:r>
              <a:rPr lang="en-US" altLang="ko-KR" dirty="0"/>
              <a:t>2021 ~ 2027</a:t>
            </a:r>
            <a:r>
              <a:rPr lang="ko-KR" altLang="en-US" dirty="0"/>
              <a:t>로 계획하고있으나</a:t>
            </a:r>
            <a:r>
              <a:rPr lang="en-US" altLang="ko-KR" dirty="0"/>
              <a:t>, </a:t>
            </a:r>
            <a:r>
              <a:rPr lang="ko-KR" altLang="en-US" dirty="0"/>
              <a:t>설계 및 시공 과정에서 사업기간의 불가피한 연장이 있을 수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Entity) Project Entity</a:t>
            </a:r>
            <a:r>
              <a:rPr lang="ko-KR" altLang="en-US" dirty="0"/>
              <a:t>로는</a:t>
            </a:r>
            <a:r>
              <a:rPr lang="en-US" altLang="ko-KR" dirty="0"/>
              <a:t> </a:t>
            </a:r>
            <a:r>
              <a:rPr lang="ko-KR" altLang="en-US" dirty="0"/>
              <a:t>국가 정부부처인 </a:t>
            </a:r>
            <a:r>
              <a:rPr lang="en-US" altLang="ko-KR" dirty="0"/>
              <a:t>Ministry of S&amp;ICT</a:t>
            </a:r>
            <a:r>
              <a:rPr lang="ko-KR" altLang="en-US" dirty="0"/>
              <a:t>와 충청북도 및 청주시가 공동구성 되어있습니다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(Overall Budget) Overall Budget</a:t>
            </a:r>
            <a:r>
              <a:rPr lang="ko-KR" altLang="en-US" dirty="0"/>
              <a:t>은 </a:t>
            </a:r>
            <a:r>
              <a:rPr lang="en-US" altLang="ko-KR" dirty="0"/>
              <a:t>1.120 Trillion KRW</a:t>
            </a:r>
            <a:r>
              <a:rPr lang="ko-KR" altLang="en-US" dirty="0"/>
              <a:t>이며</a:t>
            </a:r>
            <a:r>
              <a:rPr lang="en-US" altLang="ko-KR" dirty="0"/>
              <a:t>, Construction Budget</a:t>
            </a:r>
            <a:r>
              <a:rPr lang="ko-KR" altLang="en-US" dirty="0"/>
              <a:t>은 </a:t>
            </a:r>
            <a:r>
              <a:rPr lang="en-US" altLang="ko-KR" dirty="0"/>
              <a:t>0.312 T KRW </a:t>
            </a:r>
            <a:r>
              <a:rPr lang="ko-KR" altLang="en-US" dirty="0"/>
              <a:t>수준입니다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Organ.) Project Organization</a:t>
            </a:r>
            <a:r>
              <a:rPr lang="ko-KR" altLang="en-US" dirty="0"/>
              <a:t>으로는 우리 </a:t>
            </a:r>
            <a:r>
              <a:rPr lang="en-US" altLang="ko-KR" dirty="0"/>
              <a:t>KBSI</a:t>
            </a:r>
            <a:r>
              <a:rPr lang="ko-KR" altLang="en-US" dirty="0"/>
              <a:t>가 주관하며</a:t>
            </a:r>
            <a:r>
              <a:rPr lang="en-US" altLang="ko-KR" dirty="0"/>
              <a:t>, PAL</a:t>
            </a:r>
            <a:r>
              <a:rPr lang="ko-KR" altLang="en-US" dirty="0"/>
              <a:t>에서 </a:t>
            </a:r>
            <a:r>
              <a:rPr lang="ko-KR" altLang="en-US" dirty="0" err="1"/>
              <a:t>공동수행하고있습니다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시간관계상 장치의 특성 및 성능 등의 내용은 생략하므로 자료를 참고하시기 바랍니다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32CC8-D241-4736-9A5D-F7D1015409B0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5417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en-US" altLang="ko-KR" dirty="0"/>
              <a:t>Project Outline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(Site Location) </a:t>
            </a:r>
            <a:r>
              <a:rPr lang="ko-KR" altLang="en-US" dirty="0"/>
              <a:t>몇시간 전 방문하신 사업현장은 충청북도 청주시 </a:t>
            </a:r>
            <a:r>
              <a:rPr lang="ko-KR" altLang="en-US" dirty="0" err="1"/>
              <a:t>오창읍</a:t>
            </a:r>
            <a:r>
              <a:rPr lang="ko-KR" altLang="en-US" dirty="0"/>
              <a:t> 후기리에 조성 중인 </a:t>
            </a:r>
            <a:r>
              <a:rPr lang="en-US" altLang="ko-KR" dirty="0"/>
              <a:t>‘</a:t>
            </a:r>
            <a:r>
              <a:rPr lang="ko-KR" altLang="en-US" dirty="0" err="1"/>
              <a:t>오창</a:t>
            </a:r>
            <a:r>
              <a:rPr lang="ko-KR" altLang="en-US" dirty="0"/>
              <a:t> </a:t>
            </a:r>
            <a:r>
              <a:rPr lang="en-US" altLang="ko-KR" dirty="0"/>
              <a:t>Technopolis Industrial Complex’ </a:t>
            </a:r>
            <a:r>
              <a:rPr lang="ko-KR" altLang="en-US" dirty="0"/>
              <a:t>내에 위치하고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(Facility Area) </a:t>
            </a:r>
            <a:r>
              <a:rPr lang="ko-KR" altLang="en-US" dirty="0"/>
              <a:t>다음은 </a:t>
            </a:r>
            <a:r>
              <a:rPr lang="en-US" altLang="ko-KR" dirty="0"/>
              <a:t>Facility Area</a:t>
            </a:r>
            <a:r>
              <a:rPr lang="ko-KR" altLang="en-US" dirty="0"/>
              <a:t>입니다</a:t>
            </a:r>
            <a:r>
              <a:rPr lang="en-US" altLang="ko-KR" dirty="0"/>
              <a:t>. Overall Site Area</a:t>
            </a:r>
            <a:r>
              <a:rPr lang="ko-KR" altLang="en-US" dirty="0"/>
              <a:t>는 </a:t>
            </a:r>
            <a:r>
              <a:rPr lang="en-US" altLang="ko-KR" dirty="0"/>
              <a:t>540,000m2</a:t>
            </a:r>
            <a:r>
              <a:rPr lang="ko-KR" altLang="en-US" dirty="0"/>
              <a:t>이며</a:t>
            </a:r>
            <a:r>
              <a:rPr lang="en-US" altLang="ko-KR" dirty="0"/>
              <a:t>, </a:t>
            </a:r>
            <a:r>
              <a:rPr lang="ko-KR" altLang="en-US" dirty="0"/>
              <a:t>금번사업에서는 이 중 </a:t>
            </a:r>
            <a:r>
              <a:rPr lang="en-US" altLang="ko-KR" dirty="0"/>
              <a:t>310,000m2</a:t>
            </a:r>
            <a:r>
              <a:rPr lang="ko-KR" altLang="en-US" dirty="0"/>
              <a:t>에 기반시설 구축사업을 시행합니다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               </a:t>
            </a:r>
            <a:r>
              <a:rPr lang="ko-KR" altLang="en-US" dirty="0"/>
              <a:t>금번 기반시설 구축사업을 통해 건축되는 </a:t>
            </a:r>
            <a:r>
              <a:rPr lang="en-US" altLang="ko-KR" dirty="0"/>
              <a:t>Building Overall Area</a:t>
            </a:r>
            <a:r>
              <a:rPr lang="ko-KR" altLang="en-US" dirty="0"/>
              <a:t>는 약 </a:t>
            </a:r>
            <a:r>
              <a:rPr lang="en-US" altLang="ko-KR" dirty="0"/>
              <a:t>69,400m2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자세한 설명은 다음장에서 다시 말씀드리겠습니다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Period) </a:t>
            </a:r>
            <a:r>
              <a:rPr lang="ko-KR" altLang="en-US" dirty="0"/>
              <a:t>다음은 </a:t>
            </a:r>
            <a:r>
              <a:rPr lang="en-US" altLang="ko-KR" dirty="0"/>
              <a:t>Project Period 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현재는 </a:t>
            </a:r>
            <a:r>
              <a:rPr lang="en-US" altLang="ko-KR" dirty="0"/>
              <a:t>2021 ~ 2027</a:t>
            </a:r>
            <a:r>
              <a:rPr lang="ko-KR" altLang="en-US" dirty="0"/>
              <a:t>로 계획하고있으나</a:t>
            </a:r>
            <a:r>
              <a:rPr lang="en-US" altLang="ko-KR" dirty="0"/>
              <a:t>, </a:t>
            </a:r>
            <a:r>
              <a:rPr lang="ko-KR" altLang="en-US" dirty="0"/>
              <a:t>설계 및 시공 과정에서 사업기간의 불가피한 연장이 있을 수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Entity) Project Entity</a:t>
            </a:r>
            <a:r>
              <a:rPr lang="ko-KR" altLang="en-US" dirty="0"/>
              <a:t>로는</a:t>
            </a:r>
            <a:r>
              <a:rPr lang="en-US" altLang="ko-KR" dirty="0"/>
              <a:t> </a:t>
            </a:r>
            <a:r>
              <a:rPr lang="ko-KR" altLang="en-US" dirty="0"/>
              <a:t>국가 정부부처인 </a:t>
            </a:r>
            <a:r>
              <a:rPr lang="en-US" altLang="ko-KR" dirty="0"/>
              <a:t>Ministry of S&amp;ICT</a:t>
            </a:r>
            <a:r>
              <a:rPr lang="ko-KR" altLang="en-US" dirty="0"/>
              <a:t>와 충청북도 및 청주시가 공동구성 되어있습니다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(Overall Budget) Overall Budget</a:t>
            </a:r>
            <a:r>
              <a:rPr lang="ko-KR" altLang="en-US" dirty="0"/>
              <a:t>은 </a:t>
            </a:r>
            <a:r>
              <a:rPr lang="en-US" altLang="ko-KR" dirty="0"/>
              <a:t>1.120 Trillion KRW</a:t>
            </a:r>
            <a:r>
              <a:rPr lang="ko-KR" altLang="en-US" dirty="0"/>
              <a:t>이며</a:t>
            </a:r>
            <a:r>
              <a:rPr lang="en-US" altLang="ko-KR" dirty="0"/>
              <a:t>, Construction Budget</a:t>
            </a:r>
            <a:r>
              <a:rPr lang="ko-KR" altLang="en-US" dirty="0"/>
              <a:t>은 </a:t>
            </a:r>
            <a:r>
              <a:rPr lang="en-US" altLang="ko-KR" dirty="0"/>
              <a:t>0.312 T KRW </a:t>
            </a:r>
            <a:r>
              <a:rPr lang="ko-KR" altLang="en-US" dirty="0"/>
              <a:t>수준입니다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Organ.) Project Organization</a:t>
            </a:r>
            <a:r>
              <a:rPr lang="ko-KR" altLang="en-US" dirty="0"/>
              <a:t>으로는 우리 </a:t>
            </a:r>
            <a:r>
              <a:rPr lang="en-US" altLang="ko-KR" dirty="0"/>
              <a:t>KBSI</a:t>
            </a:r>
            <a:r>
              <a:rPr lang="ko-KR" altLang="en-US" dirty="0"/>
              <a:t>가 주관하며</a:t>
            </a:r>
            <a:r>
              <a:rPr lang="en-US" altLang="ko-KR" dirty="0"/>
              <a:t>, PAL</a:t>
            </a:r>
            <a:r>
              <a:rPr lang="ko-KR" altLang="en-US" dirty="0"/>
              <a:t>에서 </a:t>
            </a:r>
            <a:r>
              <a:rPr lang="ko-KR" altLang="en-US" dirty="0" err="1"/>
              <a:t>공동수행하고있습니다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시간관계상 장치의 특성 및 성능 등의 내용은 생략하므로 자료를 참고하시기 바랍니다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32CC8-D241-4736-9A5D-F7D1015409B0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6303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en-US" altLang="ko-KR" dirty="0"/>
              <a:t>Project Outline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(Site Location) </a:t>
            </a:r>
            <a:r>
              <a:rPr lang="ko-KR" altLang="en-US" dirty="0"/>
              <a:t>몇시간 전 방문하신 사업현장은 충청북도 청주시 </a:t>
            </a:r>
            <a:r>
              <a:rPr lang="ko-KR" altLang="en-US" dirty="0" err="1"/>
              <a:t>오창읍</a:t>
            </a:r>
            <a:r>
              <a:rPr lang="ko-KR" altLang="en-US" dirty="0"/>
              <a:t> 후기리에 조성 중인 </a:t>
            </a:r>
            <a:r>
              <a:rPr lang="en-US" altLang="ko-KR" dirty="0"/>
              <a:t>‘</a:t>
            </a:r>
            <a:r>
              <a:rPr lang="ko-KR" altLang="en-US" dirty="0" err="1"/>
              <a:t>오창</a:t>
            </a:r>
            <a:r>
              <a:rPr lang="ko-KR" altLang="en-US" dirty="0"/>
              <a:t> </a:t>
            </a:r>
            <a:r>
              <a:rPr lang="en-US" altLang="ko-KR" dirty="0"/>
              <a:t>Technopolis Industrial Complex’ </a:t>
            </a:r>
            <a:r>
              <a:rPr lang="ko-KR" altLang="en-US" dirty="0"/>
              <a:t>내에 위치하고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(Facility Area) </a:t>
            </a:r>
            <a:r>
              <a:rPr lang="ko-KR" altLang="en-US" dirty="0"/>
              <a:t>다음은 </a:t>
            </a:r>
            <a:r>
              <a:rPr lang="en-US" altLang="ko-KR" dirty="0"/>
              <a:t>Facility Area</a:t>
            </a:r>
            <a:r>
              <a:rPr lang="ko-KR" altLang="en-US" dirty="0"/>
              <a:t>입니다</a:t>
            </a:r>
            <a:r>
              <a:rPr lang="en-US" altLang="ko-KR" dirty="0"/>
              <a:t>. Overall Site Area</a:t>
            </a:r>
            <a:r>
              <a:rPr lang="ko-KR" altLang="en-US" dirty="0"/>
              <a:t>는 </a:t>
            </a:r>
            <a:r>
              <a:rPr lang="en-US" altLang="ko-KR" dirty="0"/>
              <a:t>540,000m2</a:t>
            </a:r>
            <a:r>
              <a:rPr lang="ko-KR" altLang="en-US" dirty="0"/>
              <a:t>이며</a:t>
            </a:r>
            <a:r>
              <a:rPr lang="en-US" altLang="ko-KR" dirty="0"/>
              <a:t>, </a:t>
            </a:r>
            <a:r>
              <a:rPr lang="ko-KR" altLang="en-US" dirty="0"/>
              <a:t>금번사업에서는 이 중 </a:t>
            </a:r>
            <a:r>
              <a:rPr lang="en-US" altLang="ko-KR" dirty="0"/>
              <a:t>310,000m2</a:t>
            </a:r>
            <a:r>
              <a:rPr lang="ko-KR" altLang="en-US" dirty="0"/>
              <a:t>에 기반시설 구축사업을 시행합니다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               </a:t>
            </a:r>
            <a:r>
              <a:rPr lang="ko-KR" altLang="en-US" dirty="0"/>
              <a:t>금번 기반시설 구축사업을 통해 건축되는 </a:t>
            </a:r>
            <a:r>
              <a:rPr lang="en-US" altLang="ko-KR" dirty="0"/>
              <a:t>Building Overall Area</a:t>
            </a:r>
            <a:r>
              <a:rPr lang="ko-KR" altLang="en-US" dirty="0"/>
              <a:t>는 약 </a:t>
            </a:r>
            <a:r>
              <a:rPr lang="en-US" altLang="ko-KR" dirty="0"/>
              <a:t>69,400m2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자세한 설명은 다음장에서 다시 말씀드리겠습니다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Period) </a:t>
            </a:r>
            <a:r>
              <a:rPr lang="ko-KR" altLang="en-US" dirty="0"/>
              <a:t>다음은 </a:t>
            </a:r>
            <a:r>
              <a:rPr lang="en-US" altLang="ko-KR" dirty="0"/>
              <a:t>Project Period 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현재는 </a:t>
            </a:r>
            <a:r>
              <a:rPr lang="en-US" altLang="ko-KR" dirty="0"/>
              <a:t>2021 ~ 2027</a:t>
            </a:r>
            <a:r>
              <a:rPr lang="ko-KR" altLang="en-US" dirty="0"/>
              <a:t>로 계획하고있으나</a:t>
            </a:r>
            <a:r>
              <a:rPr lang="en-US" altLang="ko-KR" dirty="0"/>
              <a:t>, </a:t>
            </a:r>
            <a:r>
              <a:rPr lang="ko-KR" altLang="en-US" dirty="0"/>
              <a:t>설계 및 시공 과정에서 사업기간의 불가피한 연장이 있을 수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Entity) Project Entity</a:t>
            </a:r>
            <a:r>
              <a:rPr lang="ko-KR" altLang="en-US" dirty="0"/>
              <a:t>로는</a:t>
            </a:r>
            <a:r>
              <a:rPr lang="en-US" altLang="ko-KR" dirty="0"/>
              <a:t> </a:t>
            </a:r>
            <a:r>
              <a:rPr lang="ko-KR" altLang="en-US" dirty="0"/>
              <a:t>국가 정부부처인 </a:t>
            </a:r>
            <a:r>
              <a:rPr lang="en-US" altLang="ko-KR" dirty="0"/>
              <a:t>Ministry of S&amp;ICT</a:t>
            </a:r>
            <a:r>
              <a:rPr lang="ko-KR" altLang="en-US" dirty="0"/>
              <a:t>와 충청북도 및 청주시가 공동구성 되어있습니다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(Overall Budget) Overall Budget</a:t>
            </a:r>
            <a:r>
              <a:rPr lang="ko-KR" altLang="en-US" dirty="0"/>
              <a:t>은 </a:t>
            </a:r>
            <a:r>
              <a:rPr lang="en-US" altLang="ko-KR" dirty="0"/>
              <a:t>1.120 Trillion KRW</a:t>
            </a:r>
            <a:r>
              <a:rPr lang="ko-KR" altLang="en-US" dirty="0"/>
              <a:t>이며</a:t>
            </a:r>
            <a:r>
              <a:rPr lang="en-US" altLang="ko-KR" dirty="0"/>
              <a:t>, Construction Budget</a:t>
            </a:r>
            <a:r>
              <a:rPr lang="ko-KR" altLang="en-US" dirty="0"/>
              <a:t>은 </a:t>
            </a:r>
            <a:r>
              <a:rPr lang="en-US" altLang="ko-KR" dirty="0"/>
              <a:t>0.312 T KRW </a:t>
            </a:r>
            <a:r>
              <a:rPr lang="ko-KR" altLang="en-US" dirty="0"/>
              <a:t>수준입니다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Organ.) Project Organization</a:t>
            </a:r>
            <a:r>
              <a:rPr lang="ko-KR" altLang="en-US" dirty="0"/>
              <a:t>으로는 우리 </a:t>
            </a:r>
            <a:r>
              <a:rPr lang="en-US" altLang="ko-KR" dirty="0"/>
              <a:t>KBSI</a:t>
            </a:r>
            <a:r>
              <a:rPr lang="ko-KR" altLang="en-US" dirty="0"/>
              <a:t>가 주관하며</a:t>
            </a:r>
            <a:r>
              <a:rPr lang="en-US" altLang="ko-KR" dirty="0"/>
              <a:t>, PAL</a:t>
            </a:r>
            <a:r>
              <a:rPr lang="ko-KR" altLang="en-US" dirty="0"/>
              <a:t>에서 </a:t>
            </a:r>
            <a:r>
              <a:rPr lang="ko-KR" altLang="en-US" dirty="0" err="1"/>
              <a:t>공동수행하고있습니다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시간관계상 장치의 특성 및 성능 등의 내용은 생략하므로 자료를 참고하시기 바랍니다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32CC8-D241-4736-9A5D-F7D1015409B0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7658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en-US" altLang="ko-KR" dirty="0"/>
              <a:t>Project Outline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(Site Location) </a:t>
            </a:r>
            <a:r>
              <a:rPr lang="ko-KR" altLang="en-US" dirty="0"/>
              <a:t>몇시간 전 방문하신 사업현장은 충청북도 청주시 </a:t>
            </a:r>
            <a:r>
              <a:rPr lang="ko-KR" altLang="en-US" dirty="0" err="1"/>
              <a:t>오창읍</a:t>
            </a:r>
            <a:r>
              <a:rPr lang="ko-KR" altLang="en-US" dirty="0"/>
              <a:t> 후기리에 조성 중인 </a:t>
            </a:r>
            <a:r>
              <a:rPr lang="en-US" altLang="ko-KR" dirty="0"/>
              <a:t>‘</a:t>
            </a:r>
            <a:r>
              <a:rPr lang="ko-KR" altLang="en-US" dirty="0" err="1"/>
              <a:t>오창</a:t>
            </a:r>
            <a:r>
              <a:rPr lang="ko-KR" altLang="en-US" dirty="0"/>
              <a:t> </a:t>
            </a:r>
            <a:r>
              <a:rPr lang="en-US" altLang="ko-KR" dirty="0"/>
              <a:t>Technopolis Industrial Complex’ </a:t>
            </a:r>
            <a:r>
              <a:rPr lang="ko-KR" altLang="en-US" dirty="0"/>
              <a:t>내에 위치하고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(Facility Area) </a:t>
            </a:r>
            <a:r>
              <a:rPr lang="ko-KR" altLang="en-US" dirty="0"/>
              <a:t>다음은 </a:t>
            </a:r>
            <a:r>
              <a:rPr lang="en-US" altLang="ko-KR" dirty="0"/>
              <a:t>Facility Area</a:t>
            </a:r>
            <a:r>
              <a:rPr lang="ko-KR" altLang="en-US" dirty="0"/>
              <a:t>입니다</a:t>
            </a:r>
            <a:r>
              <a:rPr lang="en-US" altLang="ko-KR" dirty="0"/>
              <a:t>. Overall Site Area</a:t>
            </a:r>
            <a:r>
              <a:rPr lang="ko-KR" altLang="en-US" dirty="0"/>
              <a:t>는 </a:t>
            </a:r>
            <a:r>
              <a:rPr lang="en-US" altLang="ko-KR" dirty="0"/>
              <a:t>540,000m2</a:t>
            </a:r>
            <a:r>
              <a:rPr lang="ko-KR" altLang="en-US" dirty="0"/>
              <a:t>이며</a:t>
            </a:r>
            <a:r>
              <a:rPr lang="en-US" altLang="ko-KR" dirty="0"/>
              <a:t>, </a:t>
            </a:r>
            <a:r>
              <a:rPr lang="ko-KR" altLang="en-US" dirty="0"/>
              <a:t>금번사업에서는 이 중 </a:t>
            </a:r>
            <a:r>
              <a:rPr lang="en-US" altLang="ko-KR" dirty="0"/>
              <a:t>310,000m2</a:t>
            </a:r>
            <a:r>
              <a:rPr lang="ko-KR" altLang="en-US" dirty="0"/>
              <a:t>에 기반시설 구축사업을 시행합니다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               </a:t>
            </a:r>
            <a:r>
              <a:rPr lang="ko-KR" altLang="en-US" dirty="0"/>
              <a:t>금번 기반시설 구축사업을 통해 건축되는 </a:t>
            </a:r>
            <a:r>
              <a:rPr lang="en-US" altLang="ko-KR" dirty="0"/>
              <a:t>Building Overall Area</a:t>
            </a:r>
            <a:r>
              <a:rPr lang="ko-KR" altLang="en-US" dirty="0"/>
              <a:t>는 약 </a:t>
            </a:r>
            <a:r>
              <a:rPr lang="en-US" altLang="ko-KR" dirty="0"/>
              <a:t>69,400m2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자세한 설명은 다음장에서 다시 말씀드리겠습니다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Period) </a:t>
            </a:r>
            <a:r>
              <a:rPr lang="ko-KR" altLang="en-US" dirty="0"/>
              <a:t>다음은 </a:t>
            </a:r>
            <a:r>
              <a:rPr lang="en-US" altLang="ko-KR" dirty="0"/>
              <a:t>Project Period 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현재는 </a:t>
            </a:r>
            <a:r>
              <a:rPr lang="en-US" altLang="ko-KR" dirty="0"/>
              <a:t>2021 ~ 2027</a:t>
            </a:r>
            <a:r>
              <a:rPr lang="ko-KR" altLang="en-US" dirty="0"/>
              <a:t>로 계획하고있으나</a:t>
            </a:r>
            <a:r>
              <a:rPr lang="en-US" altLang="ko-KR" dirty="0"/>
              <a:t>, </a:t>
            </a:r>
            <a:r>
              <a:rPr lang="ko-KR" altLang="en-US" dirty="0"/>
              <a:t>설계 및 시공 과정에서 사업기간의 불가피한 연장이 있을 수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Entity) Project Entity</a:t>
            </a:r>
            <a:r>
              <a:rPr lang="ko-KR" altLang="en-US" dirty="0"/>
              <a:t>로는</a:t>
            </a:r>
            <a:r>
              <a:rPr lang="en-US" altLang="ko-KR" dirty="0"/>
              <a:t> </a:t>
            </a:r>
            <a:r>
              <a:rPr lang="ko-KR" altLang="en-US" dirty="0"/>
              <a:t>국가 정부부처인 </a:t>
            </a:r>
            <a:r>
              <a:rPr lang="en-US" altLang="ko-KR" dirty="0"/>
              <a:t>Ministry of S&amp;ICT</a:t>
            </a:r>
            <a:r>
              <a:rPr lang="ko-KR" altLang="en-US" dirty="0"/>
              <a:t>와 충청북도 및 청주시가 공동구성 되어있습니다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(Overall Budget) Overall Budget</a:t>
            </a:r>
            <a:r>
              <a:rPr lang="ko-KR" altLang="en-US" dirty="0"/>
              <a:t>은 </a:t>
            </a:r>
            <a:r>
              <a:rPr lang="en-US" altLang="ko-KR" dirty="0"/>
              <a:t>1.120 Trillion KRW</a:t>
            </a:r>
            <a:r>
              <a:rPr lang="ko-KR" altLang="en-US" dirty="0"/>
              <a:t>이며</a:t>
            </a:r>
            <a:r>
              <a:rPr lang="en-US" altLang="ko-KR" dirty="0"/>
              <a:t>, Construction Budget</a:t>
            </a:r>
            <a:r>
              <a:rPr lang="ko-KR" altLang="en-US" dirty="0"/>
              <a:t>은 </a:t>
            </a:r>
            <a:r>
              <a:rPr lang="en-US" altLang="ko-KR" dirty="0"/>
              <a:t>0.312 T KRW </a:t>
            </a:r>
            <a:r>
              <a:rPr lang="ko-KR" altLang="en-US" dirty="0"/>
              <a:t>수준입니다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Organ.) Project Organization</a:t>
            </a:r>
            <a:r>
              <a:rPr lang="ko-KR" altLang="en-US" dirty="0"/>
              <a:t>으로는 우리 </a:t>
            </a:r>
            <a:r>
              <a:rPr lang="en-US" altLang="ko-KR" dirty="0"/>
              <a:t>KBSI</a:t>
            </a:r>
            <a:r>
              <a:rPr lang="ko-KR" altLang="en-US" dirty="0"/>
              <a:t>가 주관하며</a:t>
            </a:r>
            <a:r>
              <a:rPr lang="en-US" altLang="ko-KR" dirty="0"/>
              <a:t>, PAL</a:t>
            </a:r>
            <a:r>
              <a:rPr lang="ko-KR" altLang="en-US" dirty="0"/>
              <a:t>에서 </a:t>
            </a:r>
            <a:r>
              <a:rPr lang="ko-KR" altLang="en-US" dirty="0" err="1"/>
              <a:t>공동수행하고있습니다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시간관계상 장치의 특성 및 성능 등의 내용은 생략하므로 자료를 참고하시기 바랍니다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32CC8-D241-4736-9A5D-F7D1015409B0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6607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en-US" altLang="ko-KR" dirty="0"/>
              <a:t>Project Outline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(Site Location) </a:t>
            </a:r>
            <a:r>
              <a:rPr lang="ko-KR" altLang="en-US" dirty="0"/>
              <a:t>몇시간 전 방문하신 사업현장은 충청북도 청주시 </a:t>
            </a:r>
            <a:r>
              <a:rPr lang="ko-KR" altLang="en-US" dirty="0" err="1"/>
              <a:t>오창읍</a:t>
            </a:r>
            <a:r>
              <a:rPr lang="ko-KR" altLang="en-US" dirty="0"/>
              <a:t> 후기리에 조성 중인 </a:t>
            </a:r>
            <a:r>
              <a:rPr lang="en-US" altLang="ko-KR" dirty="0"/>
              <a:t>‘</a:t>
            </a:r>
            <a:r>
              <a:rPr lang="ko-KR" altLang="en-US" dirty="0" err="1"/>
              <a:t>오창</a:t>
            </a:r>
            <a:r>
              <a:rPr lang="ko-KR" altLang="en-US" dirty="0"/>
              <a:t> </a:t>
            </a:r>
            <a:r>
              <a:rPr lang="en-US" altLang="ko-KR" dirty="0"/>
              <a:t>Technopolis Industrial Complex’ </a:t>
            </a:r>
            <a:r>
              <a:rPr lang="ko-KR" altLang="en-US" dirty="0"/>
              <a:t>내에 위치하고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(Facility Area) </a:t>
            </a:r>
            <a:r>
              <a:rPr lang="ko-KR" altLang="en-US" dirty="0"/>
              <a:t>다음은 </a:t>
            </a:r>
            <a:r>
              <a:rPr lang="en-US" altLang="ko-KR" dirty="0"/>
              <a:t>Facility Area</a:t>
            </a:r>
            <a:r>
              <a:rPr lang="ko-KR" altLang="en-US" dirty="0"/>
              <a:t>입니다</a:t>
            </a:r>
            <a:r>
              <a:rPr lang="en-US" altLang="ko-KR" dirty="0"/>
              <a:t>. Overall Site Area</a:t>
            </a:r>
            <a:r>
              <a:rPr lang="ko-KR" altLang="en-US" dirty="0"/>
              <a:t>는 </a:t>
            </a:r>
            <a:r>
              <a:rPr lang="en-US" altLang="ko-KR" dirty="0"/>
              <a:t>540,000m2</a:t>
            </a:r>
            <a:r>
              <a:rPr lang="ko-KR" altLang="en-US" dirty="0"/>
              <a:t>이며</a:t>
            </a:r>
            <a:r>
              <a:rPr lang="en-US" altLang="ko-KR" dirty="0"/>
              <a:t>, </a:t>
            </a:r>
            <a:r>
              <a:rPr lang="ko-KR" altLang="en-US" dirty="0"/>
              <a:t>금번사업에서는 이 중 </a:t>
            </a:r>
            <a:r>
              <a:rPr lang="en-US" altLang="ko-KR" dirty="0"/>
              <a:t>310,000m2</a:t>
            </a:r>
            <a:r>
              <a:rPr lang="ko-KR" altLang="en-US" dirty="0"/>
              <a:t>에 기반시설 구축사업을 시행합니다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               </a:t>
            </a:r>
            <a:r>
              <a:rPr lang="ko-KR" altLang="en-US" dirty="0"/>
              <a:t>금번 기반시설 구축사업을 통해 건축되는 </a:t>
            </a:r>
            <a:r>
              <a:rPr lang="en-US" altLang="ko-KR" dirty="0"/>
              <a:t>Building Overall Area</a:t>
            </a:r>
            <a:r>
              <a:rPr lang="ko-KR" altLang="en-US" dirty="0"/>
              <a:t>는 약 </a:t>
            </a:r>
            <a:r>
              <a:rPr lang="en-US" altLang="ko-KR" dirty="0"/>
              <a:t>69,400m2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자세한 설명은 다음장에서 다시 말씀드리겠습니다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Period) </a:t>
            </a:r>
            <a:r>
              <a:rPr lang="ko-KR" altLang="en-US" dirty="0"/>
              <a:t>다음은 </a:t>
            </a:r>
            <a:r>
              <a:rPr lang="en-US" altLang="ko-KR" dirty="0"/>
              <a:t>Project Period 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현재는 </a:t>
            </a:r>
            <a:r>
              <a:rPr lang="en-US" altLang="ko-KR" dirty="0"/>
              <a:t>2021 ~ 2027</a:t>
            </a:r>
            <a:r>
              <a:rPr lang="ko-KR" altLang="en-US" dirty="0"/>
              <a:t>로 계획하고있으나</a:t>
            </a:r>
            <a:r>
              <a:rPr lang="en-US" altLang="ko-KR" dirty="0"/>
              <a:t>, </a:t>
            </a:r>
            <a:r>
              <a:rPr lang="ko-KR" altLang="en-US" dirty="0"/>
              <a:t>설계 및 시공 과정에서 사업기간의 불가피한 연장이 있을 수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Entity) Project Entity</a:t>
            </a:r>
            <a:r>
              <a:rPr lang="ko-KR" altLang="en-US" dirty="0"/>
              <a:t>로는</a:t>
            </a:r>
            <a:r>
              <a:rPr lang="en-US" altLang="ko-KR" dirty="0"/>
              <a:t> </a:t>
            </a:r>
            <a:r>
              <a:rPr lang="ko-KR" altLang="en-US" dirty="0"/>
              <a:t>국가 정부부처인 </a:t>
            </a:r>
            <a:r>
              <a:rPr lang="en-US" altLang="ko-KR" dirty="0"/>
              <a:t>Ministry of S&amp;ICT</a:t>
            </a:r>
            <a:r>
              <a:rPr lang="ko-KR" altLang="en-US" dirty="0"/>
              <a:t>와 충청북도 및 청주시가 공동구성 되어있습니다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(Overall Budget) Overall Budget</a:t>
            </a:r>
            <a:r>
              <a:rPr lang="ko-KR" altLang="en-US" dirty="0"/>
              <a:t>은 </a:t>
            </a:r>
            <a:r>
              <a:rPr lang="en-US" altLang="ko-KR" dirty="0"/>
              <a:t>1.120 Trillion KRW</a:t>
            </a:r>
            <a:r>
              <a:rPr lang="ko-KR" altLang="en-US" dirty="0"/>
              <a:t>이며</a:t>
            </a:r>
            <a:r>
              <a:rPr lang="en-US" altLang="ko-KR" dirty="0"/>
              <a:t>, Construction Budget</a:t>
            </a:r>
            <a:r>
              <a:rPr lang="ko-KR" altLang="en-US" dirty="0"/>
              <a:t>은 </a:t>
            </a:r>
            <a:r>
              <a:rPr lang="en-US" altLang="ko-KR" dirty="0"/>
              <a:t>0.312 T KRW </a:t>
            </a:r>
            <a:r>
              <a:rPr lang="ko-KR" altLang="en-US" dirty="0"/>
              <a:t>수준입니다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Organ.) Project Organization</a:t>
            </a:r>
            <a:r>
              <a:rPr lang="ko-KR" altLang="en-US" dirty="0"/>
              <a:t>으로는 우리 </a:t>
            </a:r>
            <a:r>
              <a:rPr lang="en-US" altLang="ko-KR" dirty="0"/>
              <a:t>KBSI</a:t>
            </a:r>
            <a:r>
              <a:rPr lang="ko-KR" altLang="en-US" dirty="0"/>
              <a:t>가 주관하며</a:t>
            </a:r>
            <a:r>
              <a:rPr lang="en-US" altLang="ko-KR" dirty="0"/>
              <a:t>, PAL</a:t>
            </a:r>
            <a:r>
              <a:rPr lang="ko-KR" altLang="en-US" dirty="0"/>
              <a:t>에서 </a:t>
            </a:r>
            <a:r>
              <a:rPr lang="ko-KR" altLang="en-US" dirty="0" err="1"/>
              <a:t>공동수행하고있습니다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시간관계상 장치의 특성 및 성능 등의 내용은 생략하므로 자료를 참고하시기 바랍니다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32CC8-D241-4736-9A5D-F7D1015409B0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6619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목차입니다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목차는 크게 세가지로 나누었습니다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먼저 </a:t>
            </a:r>
            <a:r>
              <a:rPr lang="en-US" altLang="ko-KR" dirty="0"/>
              <a:t>1. Project Outline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앞서 단장님께서도 </a:t>
            </a:r>
            <a:r>
              <a:rPr lang="ko-KR" altLang="en-US" dirty="0" err="1"/>
              <a:t>소개해주셨지만</a:t>
            </a:r>
            <a:r>
              <a:rPr lang="en-US" altLang="ko-KR" dirty="0"/>
              <a:t>, </a:t>
            </a:r>
            <a:r>
              <a:rPr lang="ko-KR" altLang="en-US" dirty="0"/>
              <a:t>다시 한 번 간략히 말씀드리겠습니다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두번째로</a:t>
            </a:r>
            <a:r>
              <a:rPr lang="en-US" altLang="ko-KR" dirty="0"/>
              <a:t>, 2. Architectural Design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이 장에서는 전체 배치도 및 </a:t>
            </a:r>
            <a:r>
              <a:rPr lang="ko-KR" altLang="en-US" dirty="0" err="1"/>
              <a:t>건물별</a:t>
            </a:r>
            <a:r>
              <a:rPr lang="ko-KR" altLang="en-US" dirty="0"/>
              <a:t> 도면을 보여드리면서 건물들의 구성 및 기능을 간략히 말씀드리겠습니다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마지막으로</a:t>
            </a:r>
            <a:r>
              <a:rPr lang="en-US" altLang="ko-KR" dirty="0"/>
              <a:t>, 3. Construction Plan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이 장에서는 현재 기반시설 구축을 위한 설계를 진행하고 있으므로</a:t>
            </a:r>
            <a:r>
              <a:rPr lang="en-US" altLang="ko-KR" dirty="0"/>
              <a:t>, </a:t>
            </a:r>
            <a:r>
              <a:rPr lang="ko-KR" altLang="en-US" dirty="0"/>
              <a:t>설계 내용과 관련된</a:t>
            </a:r>
            <a:r>
              <a:rPr lang="en-US" altLang="ko-KR" dirty="0"/>
              <a:t>, </a:t>
            </a:r>
            <a:r>
              <a:rPr lang="ko-KR" altLang="en-US" dirty="0"/>
              <a:t>그 중에서도 건축</a:t>
            </a:r>
            <a:r>
              <a:rPr lang="en-US" altLang="ko-KR" dirty="0"/>
              <a:t>/</a:t>
            </a:r>
            <a:r>
              <a:rPr lang="ko-KR" altLang="en-US" dirty="0"/>
              <a:t>구조</a:t>
            </a:r>
            <a:r>
              <a:rPr lang="en-US" altLang="ko-KR" dirty="0"/>
              <a:t>, </a:t>
            </a:r>
            <a:r>
              <a:rPr lang="ko-KR" altLang="en-US" dirty="0"/>
              <a:t>기계</a:t>
            </a:r>
            <a:r>
              <a:rPr lang="en-US" altLang="ko-KR" dirty="0"/>
              <a:t>, </a:t>
            </a:r>
            <a:r>
              <a:rPr lang="ko-KR" altLang="en-US" dirty="0"/>
              <a:t>전기 </a:t>
            </a:r>
            <a:r>
              <a:rPr lang="ko-KR" altLang="en-US" dirty="0" err="1"/>
              <a:t>공종에</a:t>
            </a:r>
            <a:r>
              <a:rPr lang="ko-KR" altLang="en-US" dirty="0"/>
              <a:t> 대해서 말씀드리겠습니다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32CC8-D241-4736-9A5D-F7D1015409B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19336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en-US" altLang="ko-KR" dirty="0"/>
              <a:t>Project Outline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(Site Location) </a:t>
            </a:r>
            <a:r>
              <a:rPr lang="ko-KR" altLang="en-US" dirty="0"/>
              <a:t>몇시간 전 방문하신 사업현장은 충청북도 청주시 </a:t>
            </a:r>
            <a:r>
              <a:rPr lang="ko-KR" altLang="en-US" dirty="0" err="1"/>
              <a:t>오창읍</a:t>
            </a:r>
            <a:r>
              <a:rPr lang="ko-KR" altLang="en-US" dirty="0"/>
              <a:t> 후기리에 조성 중인 </a:t>
            </a:r>
            <a:r>
              <a:rPr lang="en-US" altLang="ko-KR" dirty="0"/>
              <a:t>‘</a:t>
            </a:r>
            <a:r>
              <a:rPr lang="ko-KR" altLang="en-US" dirty="0" err="1"/>
              <a:t>오창</a:t>
            </a:r>
            <a:r>
              <a:rPr lang="ko-KR" altLang="en-US" dirty="0"/>
              <a:t> </a:t>
            </a:r>
            <a:r>
              <a:rPr lang="en-US" altLang="ko-KR" dirty="0"/>
              <a:t>Technopolis Industrial Complex’ </a:t>
            </a:r>
            <a:r>
              <a:rPr lang="ko-KR" altLang="en-US" dirty="0"/>
              <a:t>내에 위치하고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(Facility Area) </a:t>
            </a:r>
            <a:r>
              <a:rPr lang="ko-KR" altLang="en-US" dirty="0"/>
              <a:t>다음은 </a:t>
            </a:r>
            <a:r>
              <a:rPr lang="en-US" altLang="ko-KR" dirty="0"/>
              <a:t>Facility Area</a:t>
            </a:r>
            <a:r>
              <a:rPr lang="ko-KR" altLang="en-US" dirty="0"/>
              <a:t>입니다</a:t>
            </a:r>
            <a:r>
              <a:rPr lang="en-US" altLang="ko-KR" dirty="0"/>
              <a:t>. Overall Site Area</a:t>
            </a:r>
            <a:r>
              <a:rPr lang="ko-KR" altLang="en-US" dirty="0"/>
              <a:t>는 </a:t>
            </a:r>
            <a:r>
              <a:rPr lang="en-US" altLang="ko-KR" dirty="0"/>
              <a:t>540,000m2</a:t>
            </a:r>
            <a:r>
              <a:rPr lang="ko-KR" altLang="en-US" dirty="0"/>
              <a:t>이며</a:t>
            </a:r>
            <a:r>
              <a:rPr lang="en-US" altLang="ko-KR" dirty="0"/>
              <a:t>, </a:t>
            </a:r>
            <a:r>
              <a:rPr lang="ko-KR" altLang="en-US" dirty="0"/>
              <a:t>금번사업에서는 이 중 </a:t>
            </a:r>
            <a:r>
              <a:rPr lang="en-US" altLang="ko-KR" dirty="0"/>
              <a:t>310,000m2</a:t>
            </a:r>
            <a:r>
              <a:rPr lang="ko-KR" altLang="en-US" dirty="0"/>
              <a:t>에 기반시설 구축사업을 시행합니다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               </a:t>
            </a:r>
            <a:r>
              <a:rPr lang="ko-KR" altLang="en-US" dirty="0"/>
              <a:t>금번 기반시설 구축사업을 통해 건축되는 </a:t>
            </a:r>
            <a:r>
              <a:rPr lang="en-US" altLang="ko-KR" dirty="0"/>
              <a:t>Building Overall Area</a:t>
            </a:r>
            <a:r>
              <a:rPr lang="ko-KR" altLang="en-US" dirty="0"/>
              <a:t>는 약 </a:t>
            </a:r>
            <a:r>
              <a:rPr lang="en-US" altLang="ko-KR" dirty="0"/>
              <a:t>69,400m2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자세한 설명은 다음장에서 다시 말씀드리겠습니다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Period) </a:t>
            </a:r>
            <a:r>
              <a:rPr lang="ko-KR" altLang="en-US" dirty="0"/>
              <a:t>다음은 </a:t>
            </a:r>
            <a:r>
              <a:rPr lang="en-US" altLang="ko-KR" dirty="0"/>
              <a:t>Project Period 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현재는 </a:t>
            </a:r>
            <a:r>
              <a:rPr lang="en-US" altLang="ko-KR" dirty="0"/>
              <a:t>2021 ~ 2027</a:t>
            </a:r>
            <a:r>
              <a:rPr lang="ko-KR" altLang="en-US" dirty="0"/>
              <a:t>로 계획하고있으나</a:t>
            </a:r>
            <a:r>
              <a:rPr lang="en-US" altLang="ko-KR" dirty="0"/>
              <a:t>, </a:t>
            </a:r>
            <a:r>
              <a:rPr lang="ko-KR" altLang="en-US" dirty="0"/>
              <a:t>설계 및 시공 과정에서 사업기간의 불가피한 연장이 있을 수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Entity) Project Entity</a:t>
            </a:r>
            <a:r>
              <a:rPr lang="ko-KR" altLang="en-US" dirty="0"/>
              <a:t>로는</a:t>
            </a:r>
            <a:r>
              <a:rPr lang="en-US" altLang="ko-KR" dirty="0"/>
              <a:t> </a:t>
            </a:r>
            <a:r>
              <a:rPr lang="ko-KR" altLang="en-US" dirty="0"/>
              <a:t>국가 정부부처인 </a:t>
            </a:r>
            <a:r>
              <a:rPr lang="en-US" altLang="ko-KR" dirty="0"/>
              <a:t>Ministry of S&amp;ICT</a:t>
            </a:r>
            <a:r>
              <a:rPr lang="ko-KR" altLang="en-US" dirty="0"/>
              <a:t>와 충청북도 및 청주시가 공동구성 되어있습니다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(Overall Budget) Overall Budget</a:t>
            </a:r>
            <a:r>
              <a:rPr lang="ko-KR" altLang="en-US" dirty="0"/>
              <a:t>은 </a:t>
            </a:r>
            <a:r>
              <a:rPr lang="en-US" altLang="ko-KR" dirty="0"/>
              <a:t>1.120 Trillion KRW</a:t>
            </a:r>
            <a:r>
              <a:rPr lang="ko-KR" altLang="en-US" dirty="0"/>
              <a:t>이며</a:t>
            </a:r>
            <a:r>
              <a:rPr lang="en-US" altLang="ko-KR" dirty="0"/>
              <a:t>, Construction Budget</a:t>
            </a:r>
            <a:r>
              <a:rPr lang="ko-KR" altLang="en-US" dirty="0"/>
              <a:t>은 </a:t>
            </a:r>
            <a:r>
              <a:rPr lang="en-US" altLang="ko-KR" dirty="0"/>
              <a:t>0.312 T KRW </a:t>
            </a:r>
            <a:r>
              <a:rPr lang="ko-KR" altLang="en-US" dirty="0"/>
              <a:t>수준입니다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Organ.) Project Organization</a:t>
            </a:r>
            <a:r>
              <a:rPr lang="ko-KR" altLang="en-US" dirty="0"/>
              <a:t>으로는 우리 </a:t>
            </a:r>
            <a:r>
              <a:rPr lang="en-US" altLang="ko-KR" dirty="0"/>
              <a:t>KBSI</a:t>
            </a:r>
            <a:r>
              <a:rPr lang="ko-KR" altLang="en-US" dirty="0"/>
              <a:t>가 주관하며</a:t>
            </a:r>
            <a:r>
              <a:rPr lang="en-US" altLang="ko-KR" dirty="0"/>
              <a:t>, PAL</a:t>
            </a:r>
            <a:r>
              <a:rPr lang="ko-KR" altLang="en-US" dirty="0"/>
              <a:t>에서 </a:t>
            </a:r>
            <a:r>
              <a:rPr lang="ko-KR" altLang="en-US" dirty="0" err="1"/>
              <a:t>공동수행하고있습니다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시간관계상 장치의 특성 및 성능 등의 내용은 생략하므로 자료를 참고하시기 바랍니다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32CC8-D241-4736-9A5D-F7D1015409B0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02302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en-US" altLang="ko-KR" dirty="0"/>
              <a:t>Project Outline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(Site Location) </a:t>
            </a:r>
            <a:r>
              <a:rPr lang="ko-KR" altLang="en-US" dirty="0"/>
              <a:t>몇시간 전 방문하신 사업현장은 충청북도 청주시 </a:t>
            </a:r>
            <a:r>
              <a:rPr lang="ko-KR" altLang="en-US" dirty="0" err="1"/>
              <a:t>오창읍</a:t>
            </a:r>
            <a:r>
              <a:rPr lang="ko-KR" altLang="en-US" dirty="0"/>
              <a:t> 후기리에 조성 중인 </a:t>
            </a:r>
            <a:r>
              <a:rPr lang="en-US" altLang="ko-KR" dirty="0"/>
              <a:t>‘</a:t>
            </a:r>
            <a:r>
              <a:rPr lang="ko-KR" altLang="en-US" dirty="0" err="1"/>
              <a:t>오창</a:t>
            </a:r>
            <a:r>
              <a:rPr lang="ko-KR" altLang="en-US" dirty="0"/>
              <a:t> </a:t>
            </a:r>
            <a:r>
              <a:rPr lang="en-US" altLang="ko-KR" dirty="0"/>
              <a:t>Technopolis Industrial Complex’ </a:t>
            </a:r>
            <a:r>
              <a:rPr lang="ko-KR" altLang="en-US" dirty="0"/>
              <a:t>내에 위치하고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(Facility Area) </a:t>
            </a:r>
            <a:r>
              <a:rPr lang="ko-KR" altLang="en-US" dirty="0"/>
              <a:t>다음은 </a:t>
            </a:r>
            <a:r>
              <a:rPr lang="en-US" altLang="ko-KR" dirty="0"/>
              <a:t>Facility Area</a:t>
            </a:r>
            <a:r>
              <a:rPr lang="ko-KR" altLang="en-US" dirty="0"/>
              <a:t>입니다</a:t>
            </a:r>
            <a:r>
              <a:rPr lang="en-US" altLang="ko-KR" dirty="0"/>
              <a:t>. Overall Site Area</a:t>
            </a:r>
            <a:r>
              <a:rPr lang="ko-KR" altLang="en-US" dirty="0"/>
              <a:t>는 </a:t>
            </a:r>
            <a:r>
              <a:rPr lang="en-US" altLang="ko-KR" dirty="0"/>
              <a:t>540,000m2</a:t>
            </a:r>
            <a:r>
              <a:rPr lang="ko-KR" altLang="en-US" dirty="0"/>
              <a:t>이며</a:t>
            </a:r>
            <a:r>
              <a:rPr lang="en-US" altLang="ko-KR" dirty="0"/>
              <a:t>, </a:t>
            </a:r>
            <a:r>
              <a:rPr lang="ko-KR" altLang="en-US" dirty="0"/>
              <a:t>금번사업에서는 이 중 </a:t>
            </a:r>
            <a:r>
              <a:rPr lang="en-US" altLang="ko-KR" dirty="0"/>
              <a:t>310,000m2</a:t>
            </a:r>
            <a:r>
              <a:rPr lang="ko-KR" altLang="en-US" dirty="0"/>
              <a:t>에 기반시설 구축사업을 시행합니다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               </a:t>
            </a:r>
            <a:r>
              <a:rPr lang="ko-KR" altLang="en-US" dirty="0"/>
              <a:t>금번 기반시설 구축사업을 통해 건축되는 </a:t>
            </a:r>
            <a:r>
              <a:rPr lang="en-US" altLang="ko-KR" dirty="0"/>
              <a:t>Building Overall Area</a:t>
            </a:r>
            <a:r>
              <a:rPr lang="ko-KR" altLang="en-US" dirty="0"/>
              <a:t>는 약 </a:t>
            </a:r>
            <a:r>
              <a:rPr lang="en-US" altLang="ko-KR" dirty="0"/>
              <a:t>69,400m2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자세한 설명은 다음장에서 다시 말씀드리겠습니다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Period) </a:t>
            </a:r>
            <a:r>
              <a:rPr lang="ko-KR" altLang="en-US" dirty="0"/>
              <a:t>다음은 </a:t>
            </a:r>
            <a:r>
              <a:rPr lang="en-US" altLang="ko-KR" dirty="0"/>
              <a:t>Project Period 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현재는 </a:t>
            </a:r>
            <a:r>
              <a:rPr lang="en-US" altLang="ko-KR" dirty="0"/>
              <a:t>2021 ~ 2027</a:t>
            </a:r>
            <a:r>
              <a:rPr lang="ko-KR" altLang="en-US" dirty="0"/>
              <a:t>로 계획하고있으나</a:t>
            </a:r>
            <a:r>
              <a:rPr lang="en-US" altLang="ko-KR" dirty="0"/>
              <a:t>, </a:t>
            </a:r>
            <a:r>
              <a:rPr lang="ko-KR" altLang="en-US" dirty="0"/>
              <a:t>설계 및 시공 과정에서 사업기간의 불가피한 연장이 있을 수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Entity) Project Entity</a:t>
            </a:r>
            <a:r>
              <a:rPr lang="ko-KR" altLang="en-US" dirty="0"/>
              <a:t>로는</a:t>
            </a:r>
            <a:r>
              <a:rPr lang="en-US" altLang="ko-KR" dirty="0"/>
              <a:t> </a:t>
            </a:r>
            <a:r>
              <a:rPr lang="ko-KR" altLang="en-US" dirty="0"/>
              <a:t>국가 정부부처인 </a:t>
            </a:r>
            <a:r>
              <a:rPr lang="en-US" altLang="ko-KR" dirty="0"/>
              <a:t>Ministry of S&amp;ICT</a:t>
            </a:r>
            <a:r>
              <a:rPr lang="ko-KR" altLang="en-US" dirty="0"/>
              <a:t>와 충청북도 및 청주시가 공동구성 되어있습니다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(Overall Budget) Overall Budget</a:t>
            </a:r>
            <a:r>
              <a:rPr lang="ko-KR" altLang="en-US" dirty="0"/>
              <a:t>은 </a:t>
            </a:r>
            <a:r>
              <a:rPr lang="en-US" altLang="ko-KR" dirty="0"/>
              <a:t>1.120 Trillion KRW</a:t>
            </a:r>
            <a:r>
              <a:rPr lang="ko-KR" altLang="en-US" dirty="0"/>
              <a:t>이며</a:t>
            </a:r>
            <a:r>
              <a:rPr lang="en-US" altLang="ko-KR" dirty="0"/>
              <a:t>, Construction Budget</a:t>
            </a:r>
            <a:r>
              <a:rPr lang="ko-KR" altLang="en-US" dirty="0"/>
              <a:t>은 </a:t>
            </a:r>
            <a:r>
              <a:rPr lang="en-US" altLang="ko-KR" dirty="0"/>
              <a:t>0.312 T KRW </a:t>
            </a:r>
            <a:r>
              <a:rPr lang="ko-KR" altLang="en-US" dirty="0"/>
              <a:t>수준입니다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Organ.) Project Organization</a:t>
            </a:r>
            <a:r>
              <a:rPr lang="ko-KR" altLang="en-US" dirty="0"/>
              <a:t>으로는 우리 </a:t>
            </a:r>
            <a:r>
              <a:rPr lang="en-US" altLang="ko-KR" dirty="0"/>
              <a:t>KBSI</a:t>
            </a:r>
            <a:r>
              <a:rPr lang="ko-KR" altLang="en-US" dirty="0"/>
              <a:t>가 주관하며</a:t>
            </a:r>
            <a:r>
              <a:rPr lang="en-US" altLang="ko-KR" dirty="0"/>
              <a:t>, PAL</a:t>
            </a:r>
            <a:r>
              <a:rPr lang="ko-KR" altLang="en-US" dirty="0"/>
              <a:t>에서 </a:t>
            </a:r>
            <a:r>
              <a:rPr lang="ko-KR" altLang="en-US" dirty="0" err="1"/>
              <a:t>공동수행하고있습니다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시간관계상 장치의 특성 및 성능 등의 내용은 생략하므로 자료를 참고하시기 바랍니다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32CC8-D241-4736-9A5D-F7D1015409B0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61352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en-US" altLang="ko-KR" dirty="0"/>
              <a:t>Project Outline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(Site Location) </a:t>
            </a:r>
            <a:r>
              <a:rPr lang="ko-KR" altLang="en-US" dirty="0"/>
              <a:t>몇시간 전 방문하신 사업현장은 충청북도 청주시 </a:t>
            </a:r>
            <a:r>
              <a:rPr lang="ko-KR" altLang="en-US" dirty="0" err="1"/>
              <a:t>오창읍</a:t>
            </a:r>
            <a:r>
              <a:rPr lang="ko-KR" altLang="en-US" dirty="0"/>
              <a:t> 후기리에 조성 중인 </a:t>
            </a:r>
            <a:r>
              <a:rPr lang="en-US" altLang="ko-KR" dirty="0"/>
              <a:t>‘</a:t>
            </a:r>
            <a:r>
              <a:rPr lang="ko-KR" altLang="en-US" dirty="0" err="1"/>
              <a:t>오창</a:t>
            </a:r>
            <a:r>
              <a:rPr lang="ko-KR" altLang="en-US" dirty="0"/>
              <a:t> </a:t>
            </a:r>
            <a:r>
              <a:rPr lang="en-US" altLang="ko-KR" dirty="0"/>
              <a:t>Technopolis Industrial Complex’ </a:t>
            </a:r>
            <a:r>
              <a:rPr lang="ko-KR" altLang="en-US" dirty="0"/>
              <a:t>내에 위치하고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(Facility Area) </a:t>
            </a:r>
            <a:r>
              <a:rPr lang="ko-KR" altLang="en-US" dirty="0"/>
              <a:t>다음은 </a:t>
            </a:r>
            <a:r>
              <a:rPr lang="en-US" altLang="ko-KR" dirty="0"/>
              <a:t>Facility Area</a:t>
            </a:r>
            <a:r>
              <a:rPr lang="ko-KR" altLang="en-US" dirty="0"/>
              <a:t>입니다</a:t>
            </a:r>
            <a:r>
              <a:rPr lang="en-US" altLang="ko-KR" dirty="0"/>
              <a:t>. Overall Site Area</a:t>
            </a:r>
            <a:r>
              <a:rPr lang="ko-KR" altLang="en-US" dirty="0"/>
              <a:t>는 </a:t>
            </a:r>
            <a:r>
              <a:rPr lang="en-US" altLang="ko-KR" dirty="0"/>
              <a:t>540,000m2</a:t>
            </a:r>
            <a:r>
              <a:rPr lang="ko-KR" altLang="en-US" dirty="0"/>
              <a:t>이며</a:t>
            </a:r>
            <a:r>
              <a:rPr lang="en-US" altLang="ko-KR" dirty="0"/>
              <a:t>, </a:t>
            </a:r>
            <a:r>
              <a:rPr lang="ko-KR" altLang="en-US" dirty="0"/>
              <a:t>금번사업에서는 이 중 </a:t>
            </a:r>
            <a:r>
              <a:rPr lang="en-US" altLang="ko-KR" dirty="0"/>
              <a:t>310,000m2</a:t>
            </a:r>
            <a:r>
              <a:rPr lang="ko-KR" altLang="en-US" dirty="0"/>
              <a:t>에 기반시설 구축사업을 시행합니다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               </a:t>
            </a:r>
            <a:r>
              <a:rPr lang="ko-KR" altLang="en-US" dirty="0"/>
              <a:t>금번 기반시설 구축사업을 통해 건축되는 </a:t>
            </a:r>
            <a:r>
              <a:rPr lang="en-US" altLang="ko-KR" dirty="0"/>
              <a:t>Building Overall Area</a:t>
            </a:r>
            <a:r>
              <a:rPr lang="ko-KR" altLang="en-US" dirty="0"/>
              <a:t>는 약 </a:t>
            </a:r>
            <a:r>
              <a:rPr lang="en-US" altLang="ko-KR" dirty="0"/>
              <a:t>69,400m2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자세한 설명은 다음장에서 다시 말씀드리겠습니다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Period) </a:t>
            </a:r>
            <a:r>
              <a:rPr lang="ko-KR" altLang="en-US" dirty="0"/>
              <a:t>다음은 </a:t>
            </a:r>
            <a:r>
              <a:rPr lang="en-US" altLang="ko-KR" dirty="0"/>
              <a:t>Project Period 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현재는 </a:t>
            </a:r>
            <a:r>
              <a:rPr lang="en-US" altLang="ko-KR" dirty="0"/>
              <a:t>2021 ~ 2027</a:t>
            </a:r>
            <a:r>
              <a:rPr lang="ko-KR" altLang="en-US" dirty="0"/>
              <a:t>로 계획하고있으나</a:t>
            </a:r>
            <a:r>
              <a:rPr lang="en-US" altLang="ko-KR" dirty="0"/>
              <a:t>, </a:t>
            </a:r>
            <a:r>
              <a:rPr lang="ko-KR" altLang="en-US" dirty="0"/>
              <a:t>설계 및 시공 과정에서 사업기간의 불가피한 연장이 있을 수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Entity) Project Entity</a:t>
            </a:r>
            <a:r>
              <a:rPr lang="ko-KR" altLang="en-US" dirty="0"/>
              <a:t>로는</a:t>
            </a:r>
            <a:r>
              <a:rPr lang="en-US" altLang="ko-KR" dirty="0"/>
              <a:t> </a:t>
            </a:r>
            <a:r>
              <a:rPr lang="ko-KR" altLang="en-US" dirty="0"/>
              <a:t>국가 정부부처인 </a:t>
            </a:r>
            <a:r>
              <a:rPr lang="en-US" altLang="ko-KR" dirty="0"/>
              <a:t>Ministry of S&amp;ICT</a:t>
            </a:r>
            <a:r>
              <a:rPr lang="ko-KR" altLang="en-US" dirty="0"/>
              <a:t>와 충청북도 및 청주시가 공동구성 되어있습니다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(Overall Budget) Overall Budget</a:t>
            </a:r>
            <a:r>
              <a:rPr lang="ko-KR" altLang="en-US" dirty="0"/>
              <a:t>은 </a:t>
            </a:r>
            <a:r>
              <a:rPr lang="en-US" altLang="ko-KR" dirty="0"/>
              <a:t>1.120 Trillion KRW</a:t>
            </a:r>
            <a:r>
              <a:rPr lang="ko-KR" altLang="en-US" dirty="0"/>
              <a:t>이며</a:t>
            </a:r>
            <a:r>
              <a:rPr lang="en-US" altLang="ko-KR" dirty="0"/>
              <a:t>, Construction Budget</a:t>
            </a:r>
            <a:r>
              <a:rPr lang="ko-KR" altLang="en-US" dirty="0"/>
              <a:t>은 </a:t>
            </a:r>
            <a:r>
              <a:rPr lang="en-US" altLang="ko-KR" dirty="0"/>
              <a:t>0.312 T KRW </a:t>
            </a:r>
            <a:r>
              <a:rPr lang="ko-KR" altLang="en-US" dirty="0"/>
              <a:t>수준입니다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Organ.) Project Organization</a:t>
            </a:r>
            <a:r>
              <a:rPr lang="ko-KR" altLang="en-US" dirty="0"/>
              <a:t>으로는 우리 </a:t>
            </a:r>
            <a:r>
              <a:rPr lang="en-US" altLang="ko-KR" dirty="0"/>
              <a:t>KBSI</a:t>
            </a:r>
            <a:r>
              <a:rPr lang="ko-KR" altLang="en-US" dirty="0"/>
              <a:t>가 주관하며</a:t>
            </a:r>
            <a:r>
              <a:rPr lang="en-US" altLang="ko-KR" dirty="0"/>
              <a:t>, PAL</a:t>
            </a:r>
            <a:r>
              <a:rPr lang="ko-KR" altLang="en-US" dirty="0"/>
              <a:t>에서 </a:t>
            </a:r>
            <a:r>
              <a:rPr lang="ko-KR" altLang="en-US" dirty="0" err="1"/>
              <a:t>공동수행하고있습니다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시간관계상 장치의 특성 및 성능 등의 내용은 생략하므로 자료를 참고하시기 바랍니다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32CC8-D241-4736-9A5D-F7D1015409B0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2655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en-US" altLang="ko-KR" dirty="0"/>
              <a:t>Project Outline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(Site Location) </a:t>
            </a:r>
            <a:r>
              <a:rPr lang="ko-KR" altLang="en-US" dirty="0"/>
              <a:t>몇시간 전 방문하신 사업현장은 충청북도 청주시 </a:t>
            </a:r>
            <a:r>
              <a:rPr lang="ko-KR" altLang="en-US" dirty="0" err="1"/>
              <a:t>오창읍</a:t>
            </a:r>
            <a:r>
              <a:rPr lang="ko-KR" altLang="en-US" dirty="0"/>
              <a:t> 후기리에 조성 중인 </a:t>
            </a:r>
            <a:r>
              <a:rPr lang="en-US" altLang="ko-KR" dirty="0"/>
              <a:t>‘</a:t>
            </a:r>
            <a:r>
              <a:rPr lang="ko-KR" altLang="en-US" dirty="0" err="1"/>
              <a:t>오창</a:t>
            </a:r>
            <a:r>
              <a:rPr lang="ko-KR" altLang="en-US" dirty="0"/>
              <a:t> </a:t>
            </a:r>
            <a:r>
              <a:rPr lang="en-US" altLang="ko-KR" dirty="0"/>
              <a:t>Technopolis Industrial Complex’ </a:t>
            </a:r>
            <a:r>
              <a:rPr lang="ko-KR" altLang="en-US" dirty="0"/>
              <a:t>내에 위치하고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(Facility Area) </a:t>
            </a:r>
            <a:r>
              <a:rPr lang="ko-KR" altLang="en-US" dirty="0"/>
              <a:t>다음은 </a:t>
            </a:r>
            <a:r>
              <a:rPr lang="en-US" altLang="ko-KR" dirty="0"/>
              <a:t>Facility Area</a:t>
            </a:r>
            <a:r>
              <a:rPr lang="ko-KR" altLang="en-US" dirty="0"/>
              <a:t>입니다</a:t>
            </a:r>
            <a:r>
              <a:rPr lang="en-US" altLang="ko-KR" dirty="0"/>
              <a:t>. Overall Site Area</a:t>
            </a:r>
            <a:r>
              <a:rPr lang="ko-KR" altLang="en-US" dirty="0"/>
              <a:t>는 </a:t>
            </a:r>
            <a:r>
              <a:rPr lang="en-US" altLang="ko-KR" dirty="0"/>
              <a:t>540,000m2</a:t>
            </a:r>
            <a:r>
              <a:rPr lang="ko-KR" altLang="en-US" dirty="0"/>
              <a:t>이며</a:t>
            </a:r>
            <a:r>
              <a:rPr lang="en-US" altLang="ko-KR" dirty="0"/>
              <a:t>, </a:t>
            </a:r>
            <a:r>
              <a:rPr lang="ko-KR" altLang="en-US" dirty="0"/>
              <a:t>금번사업에서는 이 중 </a:t>
            </a:r>
            <a:r>
              <a:rPr lang="en-US" altLang="ko-KR" dirty="0"/>
              <a:t>310,000m2</a:t>
            </a:r>
            <a:r>
              <a:rPr lang="ko-KR" altLang="en-US" dirty="0"/>
              <a:t>에 기반시설 구축사업을 시행합니다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               </a:t>
            </a:r>
            <a:r>
              <a:rPr lang="ko-KR" altLang="en-US" dirty="0"/>
              <a:t>금번 기반시설 구축사업을 통해 건축되는 </a:t>
            </a:r>
            <a:r>
              <a:rPr lang="en-US" altLang="ko-KR" dirty="0"/>
              <a:t>Building Overall Area</a:t>
            </a:r>
            <a:r>
              <a:rPr lang="ko-KR" altLang="en-US" dirty="0"/>
              <a:t>는 약 </a:t>
            </a:r>
            <a:r>
              <a:rPr lang="en-US" altLang="ko-KR" dirty="0"/>
              <a:t>69,400m2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자세한 설명은 다음장에서 다시 말씀드리겠습니다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Period) </a:t>
            </a:r>
            <a:r>
              <a:rPr lang="ko-KR" altLang="en-US" dirty="0"/>
              <a:t>다음은 </a:t>
            </a:r>
            <a:r>
              <a:rPr lang="en-US" altLang="ko-KR" dirty="0"/>
              <a:t>Project Period 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현재는 </a:t>
            </a:r>
            <a:r>
              <a:rPr lang="en-US" altLang="ko-KR" dirty="0"/>
              <a:t>2021 ~ 2027</a:t>
            </a:r>
            <a:r>
              <a:rPr lang="ko-KR" altLang="en-US" dirty="0"/>
              <a:t>로 계획하고있으나</a:t>
            </a:r>
            <a:r>
              <a:rPr lang="en-US" altLang="ko-KR" dirty="0"/>
              <a:t>, </a:t>
            </a:r>
            <a:r>
              <a:rPr lang="ko-KR" altLang="en-US" dirty="0"/>
              <a:t>설계 및 시공 과정에서 사업기간의 불가피한 연장이 있을 수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Entity) Project Entity</a:t>
            </a:r>
            <a:r>
              <a:rPr lang="ko-KR" altLang="en-US" dirty="0"/>
              <a:t>로는</a:t>
            </a:r>
            <a:r>
              <a:rPr lang="en-US" altLang="ko-KR" dirty="0"/>
              <a:t> </a:t>
            </a:r>
            <a:r>
              <a:rPr lang="ko-KR" altLang="en-US" dirty="0"/>
              <a:t>국가 정부부처인 </a:t>
            </a:r>
            <a:r>
              <a:rPr lang="en-US" altLang="ko-KR" dirty="0"/>
              <a:t>Ministry of S&amp;ICT</a:t>
            </a:r>
            <a:r>
              <a:rPr lang="ko-KR" altLang="en-US" dirty="0"/>
              <a:t>와 충청북도 및 청주시가 공동구성 되어있습니다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(Overall Budget) Overall Budget</a:t>
            </a:r>
            <a:r>
              <a:rPr lang="ko-KR" altLang="en-US" dirty="0"/>
              <a:t>은 </a:t>
            </a:r>
            <a:r>
              <a:rPr lang="en-US" altLang="ko-KR" dirty="0"/>
              <a:t>1.120 Trillion KRW</a:t>
            </a:r>
            <a:r>
              <a:rPr lang="ko-KR" altLang="en-US" dirty="0"/>
              <a:t>이며</a:t>
            </a:r>
            <a:r>
              <a:rPr lang="en-US" altLang="ko-KR" dirty="0"/>
              <a:t>, Construction Budget</a:t>
            </a:r>
            <a:r>
              <a:rPr lang="ko-KR" altLang="en-US" dirty="0"/>
              <a:t>은 </a:t>
            </a:r>
            <a:r>
              <a:rPr lang="en-US" altLang="ko-KR" dirty="0"/>
              <a:t>0.312 T KRW </a:t>
            </a:r>
            <a:r>
              <a:rPr lang="ko-KR" altLang="en-US" dirty="0"/>
              <a:t>수준입니다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Organ.) Project Organization</a:t>
            </a:r>
            <a:r>
              <a:rPr lang="ko-KR" altLang="en-US" dirty="0"/>
              <a:t>으로는 우리 </a:t>
            </a:r>
            <a:r>
              <a:rPr lang="en-US" altLang="ko-KR" dirty="0"/>
              <a:t>KBSI</a:t>
            </a:r>
            <a:r>
              <a:rPr lang="ko-KR" altLang="en-US" dirty="0"/>
              <a:t>가 주관하며</a:t>
            </a:r>
            <a:r>
              <a:rPr lang="en-US" altLang="ko-KR" dirty="0"/>
              <a:t>, PAL</a:t>
            </a:r>
            <a:r>
              <a:rPr lang="ko-KR" altLang="en-US" dirty="0"/>
              <a:t>에서 </a:t>
            </a:r>
            <a:r>
              <a:rPr lang="ko-KR" altLang="en-US" dirty="0" err="1"/>
              <a:t>공동수행하고있습니다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시간관계상 장치의 특성 및 성능 등의 내용은 생략하므로 자료를 참고하시기 바랍니다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32CC8-D241-4736-9A5D-F7D1015409B0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04290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en-US" altLang="ko-KR" dirty="0"/>
              <a:t>Project Outline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(Site Location) </a:t>
            </a:r>
            <a:r>
              <a:rPr lang="ko-KR" altLang="en-US" dirty="0"/>
              <a:t>몇시간 전 방문하신 사업현장은 충청북도 청주시 </a:t>
            </a:r>
            <a:r>
              <a:rPr lang="ko-KR" altLang="en-US" dirty="0" err="1"/>
              <a:t>오창읍</a:t>
            </a:r>
            <a:r>
              <a:rPr lang="ko-KR" altLang="en-US" dirty="0"/>
              <a:t> 후기리에 조성 중인 </a:t>
            </a:r>
            <a:r>
              <a:rPr lang="en-US" altLang="ko-KR" dirty="0"/>
              <a:t>‘</a:t>
            </a:r>
            <a:r>
              <a:rPr lang="ko-KR" altLang="en-US" dirty="0" err="1"/>
              <a:t>오창</a:t>
            </a:r>
            <a:r>
              <a:rPr lang="ko-KR" altLang="en-US" dirty="0"/>
              <a:t> </a:t>
            </a:r>
            <a:r>
              <a:rPr lang="en-US" altLang="ko-KR" dirty="0"/>
              <a:t>Technopolis Industrial Complex’ </a:t>
            </a:r>
            <a:r>
              <a:rPr lang="ko-KR" altLang="en-US" dirty="0"/>
              <a:t>내에 위치하고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(Facility Area) </a:t>
            </a:r>
            <a:r>
              <a:rPr lang="ko-KR" altLang="en-US" dirty="0"/>
              <a:t>다음은 </a:t>
            </a:r>
            <a:r>
              <a:rPr lang="en-US" altLang="ko-KR" dirty="0"/>
              <a:t>Facility Area</a:t>
            </a:r>
            <a:r>
              <a:rPr lang="ko-KR" altLang="en-US" dirty="0"/>
              <a:t>입니다</a:t>
            </a:r>
            <a:r>
              <a:rPr lang="en-US" altLang="ko-KR" dirty="0"/>
              <a:t>. Overall Site Area</a:t>
            </a:r>
            <a:r>
              <a:rPr lang="ko-KR" altLang="en-US" dirty="0"/>
              <a:t>는 </a:t>
            </a:r>
            <a:r>
              <a:rPr lang="en-US" altLang="ko-KR" dirty="0"/>
              <a:t>540,000m2</a:t>
            </a:r>
            <a:r>
              <a:rPr lang="ko-KR" altLang="en-US" dirty="0"/>
              <a:t>이며</a:t>
            </a:r>
            <a:r>
              <a:rPr lang="en-US" altLang="ko-KR" dirty="0"/>
              <a:t>, </a:t>
            </a:r>
            <a:r>
              <a:rPr lang="ko-KR" altLang="en-US" dirty="0"/>
              <a:t>금번사업에서는 이 중 </a:t>
            </a:r>
            <a:r>
              <a:rPr lang="en-US" altLang="ko-KR" dirty="0"/>
              <a:t>310,000m2</a:t>
            </a:r>
            <a:r>
              <a:rPr lang="ko-KR" altLang="en-US" dirty="0"/>
              <a:t>에 기반시설 구축사업을 시행합니다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               </a:t>
            </a:r>
            <a:r>
              <a:rPr lang="ko-KR" altLang="en-US" dirty="0"/>
              <a:t>금번 기반시설 구축사업을 통해 건축되는 </a:t>
            </a:r>
            <a:r>
              <a:rPr lang="en-US" altLang="ko-KR" dirty="0"/>
              <a:t>Building Overall Area</a:t>
            </a:r>
            <a:r>
              <a:rPr lang="ko-KR" altLang="en-US" dirty="0"/>
              <a:t>는 약 </a:t>
            </a:r>
            <a:r>
              <a:rPr lang="en-US" altLang="ko-KR" dirty="0"/>
              <a:t>69,400m2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자세한 설명은 다음장에서 다시 말씀드리겠습니다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Period) </a:t>
            </a:r>
            <a:r>
              <a:rPr lang="ko-KR" altLang="en-US" dirty="0"/>
              <a:t>다음은 </a:t>
            </a:r>
            <a:r>
              <a:rPr lang="en-US" altLang="ko-KR" dirty="0"/>
              <a:t>Project Period 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현재는 </a:t>
            </a:r>
            <a:r>
              <a:rPr lang="en-US" altLang="ko-KR" dirty="0"/>
              <a:t>2021 ~ 2027</a:t>
            </a:r>
            <a:r>
              <a:rPr lang="ko-KR" altLang="en-US" dirty="0"/>
              <a:t>로 계획하고있으나</a:t>
            </a:r>
            <a:r>
              <a:rPr lang="en-US" altLang="ko-KR" dirty="0"/>
              <a:t>, </a:t>
            </a:r>
            <a:r>
              <a:rPr lang="ko-KR" altLang="en-US" dirty="0"/>
              <a:t>설계 및 시공 과정에서 사업기간의 불가피한 연장이 있을 수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Entity) Project Entity</a:t>
            </a:r>
            <a:r>
              <a:rPr lang="ko-KR" altLang="en-US" dirty="0"/>
              <a:t>로는</a:t>
            </a:r>
            <a:r>
              <a:rPr lang="en-US" altLang="ko-KR" dirty="0"/>
              <a:t> </a:t>
            </a:r>
            <a:r>
              <a:rPr lang="ko-KR" altLang="en-US" dirty="0"/>
              <a:t>국가 정부부처인 </a:t>
            </a:r>
            <a:r>
              <a:rPr lang="en-US" altLang="ko-KR" dirty="0"/>
              <a:t>Ministry of S&amp;ICT</a:t>
            </a:r>
            <a:r>
              <a:rPr lang="ko-KR" altLang="en-US" dirty="0"/>
              <a:t>와 충청북도 및 청주시가 공동구성 되어있습니다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(Overall Budget) Overall Budget</a:t>
            </a:r>
            <a:r>
              <a:rPr lang="ko-KR" altLang="en-US" dirty="0"/>
              <a:t>은 </a:t>
            </a:r>
            <a:r>
              <a:rPr lang="en-US" altLang="ko-KR" dirty="0"/>
              <a:t>1.120 Trillion KRW</a:t>
            </a:r>
            <a:r>
              <a:rPr lang="ko-KR" altLang="en-US" dirty="0"/>
              <a:t>이며</a:t>
            </a:r>
            <a:r>
              <a:rPr lang="en-US" altLang="ko-KR" dirty="0"/>
              <a:t>, Construction Budget</a:t>
            </a:r>
            <a:r>
              <a:rPr lang="ko-KR" altLang="en-US" dirty="0"/>
              <a:t>은 </a:t>
            </a:r>
            <a:r>
              <a:rPr lang="en-US" altLang="ko-KR" dirty="0"/>
              <a:t>0.312 T KRW </a:t>
            </a:r>
            <a:r>
              <a:rPr lang="ko-KR" altLang="en-US" dirty="0"/>
              <a:t>수준입니다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Organ.) Project Organization</a:t>
            </a:r>
            <a:r>
              <a:rPr lang="ko-KR" altLang="en-US" dirty="0"/>
              <a:t>으로는 우리 </a:t>
            </a:r>
            <a:r>
              <a:rPr lang="en-US" altLang="ko-KR" dirty="0"/>
              <a:t>KBSI</a:t>
            </a:r>
            <a:r>
              <a:rPr lang="ko-KR" altLang="en-US" dirty="0"/>
              <a:t>가 주관하며</a:t>
            </a:r>
            <a:r>
              <a:rPr lang="en-US" altLang="ko-KR" dirty="0"/>
              <a:t>, PAL</a:t>
            </a:r>
            <a:r>
              <a:rPr lang="ko-KR" altLang="en-US" dirty="0"/>
              <a:t>에서 </a:t>
            </a:r>
            <a:r>
              <a:rPr lang="ko-KR" altLang="en-US" dirty="0" err="1"/>
              <a:t>공동수행하고있습니다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시간관계상 장치의 특성 및 성능 등의 내용은 생략하므로 자료를 참고하시기 바랍니다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32CC8-D241-4736-9A5D-F7D1015409B0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23992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en-US" altLang="ko-KR" dirty="0"/>
              <a:t>Project Outline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(Site Location) </a:t>
            </a:r>
            <a:r>
              <a:rPr lang="ko-KR" altLang="en-US" dirty="0"/>
              <a:t>몇시간 전 방문하신 사업현장은 충청북도 청주시 </a:t>
            </a:r>
            <a:r>
              <a:rPr lang="ko-KR" altLang="en-US" dirty="0" err="1"/>
              <a:t>오창읍</a:t>
            </a:r>
            <a:r>
              <a:rPr lang="ko-KR" altLang="en-US" dirty="0"/>
              <a:t> 후기리에 조성 중인 </a:t>
            </a:r>
            <a:r>
              <a:rPr lang="en-US" altLang="ko-KR" dirty="0"/>
              <a:t>‘</a:t>
            </a:r>
            <a:r>
              <a:rPr lang="ko-KR" altLang="en-US" dirty="0" err="1"/>
              <a:t>오창</a:t>
            </a:r>
            <a:r>
              <a:rPr lang="ko-KR" altLang="en-US" dirty="0"/>
              <a:t> </a:t>
            </a:r>
            <a:r>
              <a:rPr lang="en-US" altLang="ko-KR" dirty="0"/>
              <a:t>Technopolis Industrial Complex’ </a:t>
            </a:r>
            <a:r>
              <a:rPr lang="ko-KR" altLang="en-US" dirty="0"/>
              <a:t>내에 위치하고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(Facility Area) </a:t>
            </a:r>
            <a:r>
              <a:rPr lang="ko-KR" altLang="en-US" dirty="0"/>
              <a:t>다음은 </a:t>
            </a:r>
            <a:r>
              <a:rPr lang="en-US" altLang="ko-KR" dirty="0"/>
              <a:t>Facility Area</a:t>
            </a:r>
            <a:r>
              <a:rPr lang="ko-KR" altLang="en-US" dirty="0"/>
              <a:t>입니다</a:t>
            </a:r>
            <a:r>
              <a:rPr lang="en-US" altLang="ko-KR" dirty="0"/>
              <a:t>. Overall Site Area</a:t>
            </a:r>
            <a:r>
              <a:rPr lang="ko-KR" altLang="en-US" dirty="0"/>
              <a:t>는 </a:t>
            </a:r>
            <a:r>
              <a:rPr lang="en-US" altLang="ko-KR" dirty="0"/>
              <a:t>540,000m2</a:t>
            </a:r>
            <a:r>
              <a:rPr lang="ko-KR" altLang="en-US" dirty="0"/>
              <a:t>이며</a:t>
            </a:r>
            <a:r>
              <a:rPr lang="en-US" altLang="ko-KR" dirty="0"/>
              <a:t>, </a:t>
            </a:r>
            <a:r>
              <a:rPr lang="ko-KR" altLang="en-US" dirty="0"/>
              <a:t>금번사업에서는 이 중 </a:t>
            </a:r>
            <a:r>
              <a:rPr lang="en-US" altLang="ko-KR" dirty="0"/>
              <a:t>310,000m2</a:t>
            </a:r>
            <a:r>
              <a:rPr lang="ko-KR" altLang="en-US" dirty="0"/>
              <a:t>에 기반시설 구축사업을 시행합니다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               </a:t>
            </a:r>
            <a:r>
              <a:rPr lang="ko-KR" altLang="en-US" dirty="0"/>
              <a:t>금번 기반시설 구축사업을 통해 건축되는 </a:t>
            </a:r>
            <a:r>
              <a:rPr lang="en-US" altLang="ko-KR" dirty="0"/>
              <a:t>Building Overall Area</a:t>
            </a:r>
            <a:r>
              <a:rPr lang="ko-KR" altLang="en-US" dirty="0"/>
              <a:t>는 약 </a:t>
            </a:r>
            <a:r>
              <a:rPr lang="en-US" altLang="ko-KR" dirty="0"/>
              <a:t>69,400m2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자세한 설명은 다음장에서 다시 말씀드리겠습니다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Period) </a:t>
            </a:r>
            <a:r>
              <a:rPr lang="ko-KR" altLang="en-US" dirty="0"/>
              <a:t>다음은 </a:t>
            </a:r>
            <a:r>
              <a:rPr lang="en-US" altLang="ko-KR" dirty="0"/>
              <a:t>Project Period 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현재는 </a:t>
            </a:r>
            <a:r>
              <a:rPr lang="en-US" altLang="ko-KR" dirty="0"/>
              <a:t>2021 ~ 2027</a:t>
            </a:r>
            <a:r>
              <a:rPr lang="ko-KR" altLang="en-US" dirty="0"/>
              <a:t>로 계획하고있으나</a:t>
            </a:r>
            <a:r>
              <a:rPr lang="en-US" altLang="ko-KR" dirty="0"/>
              <a:t>, </a:t>
            </a:r>
            <a:r>
              <a:rPr lang="ko-KR" altLang="en-US" dirty="0"/>
              <a:t>설계 및 시공 과정에서 사업기간의 불가피한 연장이 있을 수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Entity) Project Entity</a:t>
            </a:r>
            <a:r>
              <a:rPr lang="ko-KR" altLang="en-US" dirty="0"/>
              <a:t>로는</a:t>
            </a:r>
            <a:r>
              <a:rPr lang="en-US" altLang="ko-KR" dirty="0"/>
              <a:t> </a:t>
            </a:r>
            <a:r>
              <a:rPr lang="ko-KR" altLang="en-US" dirty="0"/>
              <a:t>국가 정부부처인 </a:t>
            </a:r>
            <a:r>
              <a:rPr lang="en-US" altLang="ko-KR" dirty="0"/>
              <a:t>Ministry of S&amp;ICT</a:t>
            </a:r>
            <a:r>
              <a:rPr lang="ko-KR" altLang="en-US" dirty="0"/>
              <a:t>와 충청북도 및 청주시가 공동구성 되어있습니다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(Overall Budget) Overall Budget</a:t>
            </a:r>
            <a:r>
              <a:rPr lang="ko-KR" altLang="en-US" dirty="0"/>
              <a:t>은 </a:t>
            </a:r>
            <a:r>
              <a:rPr lang="en-US" altLang="ko-KR" dirty="0"/>
              <a:t>1.120 Trillion KRW</a:t>
            </a:r>
            <a:r>
              <a:rPr lang="ko-KR" altLang="en-US" dirty="0"/>
              <a:t>이며</a:t>
            </a:r>
            <a:r>
              <a:rPr lang="en-US" altLang="ko-KR" dirty="0"/>
              <a:t>, Construction Budget</a:t>
            </a:r>
            <a:r>
              <a:rPr lang="ko-KR" altLang="en-US" dirty="0"/>
              <a:t>은 </a:t>
            </a:r>
            <a:r>
              <a:rPr lang="en-US" altLang="ko-KR" dirty="0"/>
              <a:t>0.312 T KRW </a:t>
            </a:r>
            <a:r>
              <a:rPr lang="ko-KR" altLang="en-US" dirty="0"/>
              <a:t>수준입니다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Organ.) Project Organization</a:t>
            </a:r>
            <a:r>
              <a:rPr lang="ko-KR" altLang="en-US" dirty="0"/>
              <a:t>으로는 우리 </a:t>
            </a:r>
            <a:r>
              <a:rPr lang="en-US" altLang="ko-KR" dirty="0"/>
              <a:t>KBSI</a:t>
            </a:r>
            <a:r>
              <a:rPr lang="ko-KR" altLang="en-US" dirty="0"/>
              <a:t>가 주관하며</a:t>
            </a:r>
            <a:r>
              <a:rPr lang="en-US" altLang="ko-KR" dirty="0"/>
              <a:t>, PAL</a:t>
            </a:r>
            <a:r>
              <a:rPr lang="ko-KR" altLang="en-US" dirty="0"/>
              <a:t>에서 </a:t>
            </a:r>
            <a:r>
              <a:rPr lang="ko-KR" altLang="en-US" dirty="0" err="1"/>
              <a:t>공동수행하고있습니다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시간관계상 장치의 특성 및 성능 등의 내용은 생략하므로 자료를 참고하시기 바랍니다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32CC8-D241-4736-9A5D-F7D1015409B0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76477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이것으로 기반시설 구축과 관련된 발표를 마치겠습니다</a:t>
            </a:r>
            <a:r>
              <a:rPr lang="en-US" altLang="ko-KR" dirty="0"/>
              <a:t>.</a:t>
            </a:r>
            <a:r>
              <a:rPr lang="ko-KR" altLang="en-US" dirty="0"/>
              <a:t> 감사합니다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발표내용과 관련하여</a:t>
            </a:r>
            <a:r>
              <a:rPr lang="en-US" altLang="ko-KR" dirty="0"/>
              <a:t>, </a:t>
            </a:r>
            <a:r>
              <a:rPr lang="ko-KR" altLang="en-US" dirty="0"/>
              <a:t>질의사항이나 추가 코멘트가 있을 시 말씀해주시면 감사하겠습니다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32CC8-D241-4736-9A5D-F7D1015409B0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65540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목차입니다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목차는 크게 세가지로 나누었습니다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먼저 </a:t>
            </a:r>
            <a:r>
              <a:rPr lang="en-US" altLang="ko-KR" dirty="0"/>
              <a:t>1. Project Outline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앞서 단장님께서도 </a:t>
            </a:r>
            <a:r>
              <a:rPr lang="ko-KR" altLang="en-US" dirty="0" err="1"/>
              <a:t>소개해주셨지만</a:t>
            </a:r>
            <a:r>
              <a:rPr lang="en-US" altLang="ko-KR" dirty="0"/>
              <a:t>, </a:t>
            </a:r>
            <a:r>
              <a:rPr lang="ko-KR" altLang="en-US" dirty="0"/>
              <a:t>다시 한 번 간략히 말씀드리겠습니다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두번째로</a:t>
            </a:r>
            <a:r>
              <a:rPr lang="en-US" altLang="ko-KR" dirty="0"/>
              <a:t>, 2. Architectural Design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이 장에서는 전체 배치도 및 </a:t>
            </a:r>
            <a:r>
              <a:rPr lang="ko-KR" altLang="en-US" dirty="0" err="1"/>
              <a:t>건물별</a:t>
            </a:r>
            <a:r>
              <a:rPr lang="ko-KR" altLang="en-US" dirty="0"/>
              <a:t> 도면을 보여드리면서 건물들의 구성 및 기능을 간략히 말씀드리겠습니다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마지막으로</a:t>
            </a:r>
            <a:r>
              <a:rPr lang="en-US" altLang="ko-KR" dirty="0"/>
              <a:t>, 3. Construction Plan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이 장에서는 현재 기반시설 구축을 위한 설계를 진행하고 있으므로</a:t>
            </a:r>
            <a:r>
              <a:rPr lang="en-US" altLang="ko-KR" dirty="0"/>
              <a:t>, </a:t>
            </a:r>
            <a:r>
              <a:rPr lang="ko-KR" altLang="en-US" dirty="0"/>
              <a:t>설계 내용과 관련된</a:t>
            </a:r>
            <a:r>
              <a:rPr lang="en-US" altLang="ko-KR" dirty="0"/>
              <a:t>, </a:t>
            </a:r>
            <a:r>
              <a:rPr lang="ko-KR" altLang="en-US" dirty="0"/>
              <a:t>그 중에서도 건축</a:t>
            </a:r>
            <a:r>
              <a:rPr lang="en-US" altLang="ko-KR" dirty="0"/>
              <a:t>/</a:t>
            </a:r>
            <a:r>
              <a:rPr lang="ko-KR" altLang="en-US" dirty="0"/>
              <a:t>구조</a:t>
            </a:r>
            <a:r>
              <a:rPr lang="en-US" altLang="ko-KR" dirty="0"/>
              <a:t>, </a:t>
            </a:r>
            <a:r>
              <a:rPr lang="ko-KR" altLang="en-US" dirty="0"/>
              <a:t>기계</a:t>
            </a:r>
            <a:r>
              <a:rPr lang="en-US" altLang="ko-KR" dirty="0"/>
              <a:t>, </a:t>
            </a:r>
            <a:r>
              <a:rPr lang="ko-KR" altLang="en-US" dirty="0"/>
              <a:t>전기 </a:t>
            </a:r>
            <a:r>
              <a:rPr lang="ko-KR" altLang="en-US" dirty="0" err="1"/>
              <a:t>공종에</a:t>
            </a:r>
            <a:r>
              <a:rPr lang="ko-KR" altLang="en-US" dirty="0"/>
              <a:t> 대해서 말씀드리겠습니다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32CC8-D241-4736-9A5D-F7D1015409B0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29847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en-US" altLang="ko-KR" dirty="0"/>
              <a:t>Project Outline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(Site Location) </a:t>
            </a:r>
            <a:r>
              <a:rPr lang="ko-KR" altLang="en-US" dirty="0"/>
              <a:t>몇시간 전 방문하신 사업현장은 충청북도 청주시 </a:t>
            </a:r>
            <a:r>
              <a:rPr lang="ko-KR" altLang="en-US" dirty="0" err="1"/>
              <a:t>오창읍</a:t>
            </a:r>
            <a:r>
              <a:rPr lang="ko-KR" altLang="en-US" dirty="0"/>
              <a:t> 후기리에 조성 중인 </a:t>
            </a:r>
            <a:r>
              <a:rPr lang="en-US" altLang="ko-KR" dirty="0"/>
              <a:t>‘</a:t>
            </a:r>
            <a:r>
              <a:rPr lang="ko-KR" altLang="en-US" dirty="0" err="1"/>
              <a:t>오창</a:t>
            </a:r>
            <a:r>
              <a:rPr lang="ko-KR" altLang="en-US" dirty="0"/>
              <a:t> </a:t>
            </a:r>
            <a:r>
              <a:rPr lang="en-US" altLang="ko-KR" dirty="0"/>
              <a:t>Technopolis Industrial Complex’ </a:t>
            </a:r>
            <a:r>
              <a:rPr lang="ko-KR" altLang="en-US" dirty="0"/>
              <a:t>내에 위치하고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(Facility Area) </a:t>
            </a:r>
            <a:r>
              <a:rPr lang="ko-KR" altLang="en-US" dirty="0"/>
              <a:t>다음은 </a:t>
            </a:r>
            <a:r>
              <a:rPr lang="en-US" altLang="ko-KR" dirty="0"/>
              <a:t>Facility Area</a:t>
            </a:r>
            <a:r>
              <a:rPr lang="ko-KR" altLang="en-US" dirty="0"/>
              <a:t>입니다</a:t>
            </a:r>
            <a:r>
              <a:rPr lang="en-US" altLang="ko-KR" dirty="0"/>
              <a:t>. Overall Site Area</a:t>
            </a:r>
            <a:r>
              <a:rPr lang="ko-KR" altLang="en-US" dirty="0"/>
              <a:t>는 </a:t>
            </a:r>
            <a:r>
              <a:rPr lang="en-US" altLang="ko-KR" dirty="0"/>
              <a:t>540,000m2</a:t>
            </a:r>
            <a:r>
              <a:rPr lang="ko-KR" altLang="en-US" dirty="0"/>
              <a:t>이며</a:t>
            </a:r>
            <a:r>
              <a:rPr lang="en-US" altLang="ko-KR" dirty="0"/>
              <a:t>, </a:t>
            </a:r>
            <a:r>
              <a:rPr lang="ko-KR" altLang="en-US" dirty="0"/>
              <a:t>금번사업에서는 이 중 </a:t>
            </a:r>
            <a:r>
              <a:rPr lang="en-US" altLang="ko-KR" dirty="0"/>
              <a:t>310,000m2</a:t>
            </a:r>
            <a:r>
              <a:rPr lang="ko-KR" altLang="en-US" dirty="0"/>
              <a:t>에 기반시설 구축사업을 시행합니다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               </a:t>
            </a:r>
            <a:r>
              <a:rPr lang="ko-KR" altLang="en-US" dirty="0"/>
              <a:t>금번 기반시설 구축사업을 통해 건축되는 </a:t>
            </a:r>
            <a:r>
              <a:rPr lang="en-US" altLang="ko-KR" dirty="0"/>
              <a:t>Building Overall Area</a:t>
            </a:r>
            <a:r>
              <a:rPr lang="ko-KR" altLang="en-US" dirty="0"/>
              <a:t>는 약 </a:t>
            </a:r>
            <a:r>
              <a:rPr lang="en-US" altLang="ko-KR" dirty="0"/>
              <a:t>69,400m2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자세한 설명은 다음장에서 다시 말씀드리겠습니다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Period) </a:t>
            </a:r>
            <a:r>
              <a:rPr lang="ko-KR" altLang="en-US" dirty="0"/>
              <a:t>다음은 </a:t>
            </a:r>
            <a:r>
              <a:rPr lang="en-US" altLang="ko-KR" dirty="0"/>
              <a:t>Project Period 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현재는 </a:t>
            </a:r>
            <a:r>
              <a:rPr lang="en-US" altLang="ko-KR" dirty="0"/>
              <a:t>2021 ~ 2027</a:t>
            </a:r>
            <a:r>
              <a:rPr lang="ko-KR" altLang="en-US" dirty="0"/>
              <a:t>로 계획하고있으나</a:t>
            </a:r>
            <a:r>
              <a:rPr lang="en-US" altLang="ko-KR" dirty="0"/>
              <a:t>, </a:t>
            </a:r>
            <a:r>
              <a:rPr lang="ko-KR" altLang="en-US" dirty="0"/>
              <a:t>설계 및 시공 과정에서 사업기간의 불가피한 연장이 있을 수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Entity) Project Entity</a:t>
            </a:r>
            <a:r>
              <a:rPr lang="ko-KR" altLang="en-US" dirty="0"/>
              <a:t>로는</a:t>
            </a:r>
            <a:r>
              <a:rPr lang="en-US" altLang="ko-KR" dirty="0"/>
              <a:t> </a:t>
            </a:r>
            <a:r>
              <a:rPr lang="ko-KR" altLang="en-US" dirty="0"/>
              <a:t>국가 정부부처인 </a:t>
            </a:r>
            <a:r>
              <a:rPr lang="en-US" altLang="ko-KR" dirty="0"/>
              <a:t>Ministry of S&amp;ICT</a:t>
            </a:r>
            <a:r>
              <a:rPr lang="ko-KR" altLang="en-US" dirty="0"/>
              <a:t>와 충청북도 및 청주시가 공동구성 되어있습니다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(Overall Budget) Overall Budget</a:t>
            </a:r>
            <a:r>
              <a:rPr lang="ko-KR" altLang="en-US" dirty="0"/>
              <a:t>은 </a:t>
            </a:r>
            <a:r>
              <a:rPr lang="en-US" altLang="ko-KR" dirty="0"/>
              <a:t>1.120 Trillion KRW</a:t>
            </a:r>
            <a:r>
              <a:rPr lang="ko-KR" altLang="en-US" dirty="0"/>
              <a:t>이며</a:t>
            </a:r>
            <a:r>
              <a:rPr lang="en-US" altLang="ko-KR" dirty="0"/>
              <a:t>, Construction Budget</a:t>
            </a:r>
            <a:r>
              <a:rPr lang="ko-KR" altLang="en-US" dirty="0"/>
              <a:t>은 </a:t>
            </a:r>
            <a:r>
              <a:rPr lang="en-US" altLang="ko-KR" dirty="0"/>
              <a:t>0.312 T KRW </a:t>
            </a:r>
            <a:r>
              <a:rPr lang="ko-KR" altLang="en-US" dirty="0"/>
              <a:t>수준입니다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Organ.) Project Organization</a:t>
            </a:r>
            <a:r>
              <a:rPr lang="ko-KR" altLang="en-US" dirty="0"/>
              <a:t>으로는 우리 </a:t>
            </a:r>
            <a:r>
              <a:rPr lang="en-US" altLang="ko-KR" dirty="0"/>
              <a:t>KBSI</a:t>
            </a:r>
            <a:r>
              <a:rPr lang="ko-KR" altLang="en-US" dirty="0"/>
              <a:t>가 주관하며</a:t>
            </a:r>
            <a:r>
              <a:rPr lang="en-US" altLang="ko-KR" dirty="0"/>
              <a:t>, PAL</a:t>
            </a:r>
            <a:r>
              <a:rPr lang="ko-KR" altLang="en-US" dirty="0"/>
              <a:t>에서 </a:t>
            </a:r>
            <a:r>
              <a:rPr lang="ko-KR" altLang="en-US" dirty="0" err="1"/>
              <a:t>공동수행하고있습니다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시간관계상 장치의 특성 및 성능 등의 내용은 생략하므로 자료를 참고하시기 바랍니다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32CC8-D241-4736-9A5D-F7D1015409B0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19252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en-US" altLang="ko-KR" dirty="0"/>
              <a:t>Project Outline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(Site Location) </a:t>
            </a:r>
            <a:r>
              <a:rPr lang="ko-KR" altLang="en-US" dirty="0"/>
              <a:t>몇시간 전 방문하신 사업현장은 충청북도 청주시 </a:t>
            </a:r>
            <a:r>
              <a:rPr lang="ko-KR" altLang="en-US" dirty="0" err="1"/>
              <a:t>오창읍</a:t>
            </a:r>
            <a:r>
              <a:rPr lang="ko-KR" altLang="en-US" dirty="0"/>
              <a:t> 후기리에 조성 중인 </a:t>
            </a:r>
            <a:r>
              <a:rPr lang="en-US" altLang="ko-KR" dirty="0"/>
              <a:t>‘</a:t>
            </a:r>
            <a:r>
              <a:rPr lang="ko-KR" altLang="en-US" dirty="0" err="1"/>
              <a:t>오창</a:t>
            </a:r>
            <a:r>
              <a:rPr lang="ko-KR" altLang="en-US" dirty="0"/>
              <a:t> </a:t>
            </a:r>
            <a:r>
              <a:rPr lang="en-US" altLang="ko-KR" dirty="0"/>
              <a:t>Technopolis Industrial Complex’ </a:t>
            </a:r>
            <a:r>
              <a:rPr lang="ko-KR" altLang="en-US" dirty="0"/>
              <a:t>내에 위치하고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(Facility Area) </a:t>
            </a:r>
            <a:r>
              <a:rPr lang="ko-KR" altLang="en-US" dirty="0"/>
              <a:t>다음은 </a:t>
            </a:r>
            <a:r>
              <a:rPr lang="en-US" altLang="ko-KR" dirty="0"/>
              <a:t>Facility Area</a:t>
            </a:r>
            <a:r>
              <a:rPr lang="ko-KR" altLang="en-US" dirty="0"/>
              <a:t>입니다</a:t>
            </a:r>
            <a:r>
              <a:rPr lang="en-US" altLang="ko-KR" dirty="0"/>
              <a:t>. Overall Site Area</a:t>
            </a:r>
            <a:r>
              <a:rPr lang="ko-KR" altLang="en-US" dirty="0"/>
              <a:t>는 </a:t>
            </a:r>
            <a:r>
              <a:rPr lang="en-US" altLang="ko-KR" dirty="0"/>
              <a:t>540,000m2</a:t>
            </a:r>
            <a:r>
              <a:rPr lang="ko-KR" altLang="en-US" dirty="0"/>
              <a:t>이며</a:t>
            </a:r>
            <a:r>
              <a:rPr lang="en-US" altLang="ko-KR" dirty="0"/>
              <a:t>, </a:t>
            </a:r>
            <a:r>
              <a:rPr lang="ko-KR" altLang="en-US" dirty="0"/>
              <a:t>금번사업에서는 이 중 </a:t>
            </a:r>
            <a:r>
              <a:rPr lang="en-US" altLang="ko-KR" dirty="0"/>
              <a:t>310,000m2</a:t>
            </a:r>
            <a:r>
              <a:rPr lang="ko-KR" altLang="en-US" dirty="0"/>
              <a:t>에 기반시설 구축사업을 시행합니다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               </a:t>
            </a:r>
            <a:r>
              <a:rPr lang="ko-KR" altLang="en-US" dirty="0"/>
              <a:t>금번 기반시설 구축사업을 통해 건축되는 </a:t>
            </a:r>
            <a:r>
              <a:rPr lang="en-US" altLang="ko-KR" dirty="0"/>
              <a:t>Building Overall Area</a:t>
            </a:r>
            <a:r>
              <a:rPr lang="ko-KR" altLang="en-US" dirty="0"/>
              <a:t>는 약 </a:t>
            </a:r>
            <a:r>
              <a:rPr lang="en-US" altLang="ko-KR" dirty="0"/>
              <a:t>69,400m2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자세한 설명은 다음장에서 다시 말씀드리겠습니다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Period) </a:t>
            </a:r>
            <a:r>
              <a:rPr lang="ko-KR" altLang="en-US" dirty="0"/>
              <a:t>다음은 </a:t>
            </a:r>
            <a:r>
              <a:rPr lang="en-US" altLang="ko-KR" dirty="0"/>
              <a:t>Project Period 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현재는 </a:t>
            </a:r>
            <a:r>
              <a:rPr lang="en-US" altLang="ko-KR" dirty="0"/>
              <a:t>2021 ~ 2027</a:t>
            </a:r>
            <a:r>
              <a:rPr lang="ko-KR" altLang="en-US" dirty="0"/>
              <a:t>로 계획하고있으나</a:t>
            </a:r>
            <a:r>
              <a:rPr lang="en-US" altLang="ko-KR" dirty="0"/>
              <a:t>, </a:t>
            </a:r>
            <a:r>
              <a:rPr lang="ko-KR" altLang="en-US" dirty="0"/>
              <a:t>설계 및 시공 과정에서 사업기간의 불가피한 연장이 있을 수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Entity) Project Entity</a:t>
            </a:r>
            <a:r>
              <a:rPr lang="ko-KR" altLang="en-US" dirty="0"/>
              <a:t>로는</a:t>
            </a:r>
            <a:r>
              <a:rPr lang="en-US" altLang="ko-KR" dirty="0"/>
              <a:t> </a:t>
            </a:r>
            <a:r>
              <a:rPr lang="ko-KR" altLang="en-US" dirty="0"/>
              <a:t>국가 정부부처인 </a:t>
            </a:r>
            <a:r>
              <a:rPr lang="en-US" altLang="ko-KR" dirty="0"/>
              <a:t>Ministry of S&amp;ICT</a:t>
            </a:r>
            <a:r>
              <a:rPr lang="ko-KR" altLang="en-US" dirty="0"/>
              <a:t>와 충청북도 및 청주시가 공동구성 되어있습니다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(Overall Budget) Overall Budget</a:t>
            </a:r>
            <a:r>
              <a:rPr lang="ko-KR" altLang="en-US" dirty="0"/>
              <a:t>은 </a:t>
            </a:r>
            <a:r>
              <a:rPr lang="en-US" altLang="ko-KR" dirty="0"/>
              <a:t>1.120 Trillion KRW</a:t>
            </a:r>
            <a:r>
              <a:rPr lang="ko-KR" altLang="en-US" dirty="0"/>
              <a:t>이며</a:t>
            </a:r>
            <a:r>
              <a:rPr lang="en-US" altLang="ko-KR" dirty="0"/>
              <a:t>, Construction Budget</a:t>
            </a:r>
            <a:r>
              <a:rPr lang="ko-KR" altLang="en-US" dirty="0"/>
              <a:t>은 </a:t>
            </a:r>
            <a:r>
              <a:rPr lang="en-US" altLang="ko-KR" dirty="0"/>
              <a:t>0.312 T KRW </a:t>
            </a:r>
            <a:r>
              <a:rPr lang="ko-KR" altLang="en-US" dirty="0"/>
              <a:t>수준입니다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Organ.) Project Organization</a:t>
            </a:r>
            <a:r>
              <a:rPr lang="ko-KR" altLang="en-US" dirty="0"/>
              <a:t>으로는 우리 </a:t>
            </a:r>
            <a:r>
              <a:rPr lang="en-US" altLang="ko-KR" dirty="0"/>
              <a:t>KBSI</a:t>
            </a:r>
            <a:r>
              <a:rPr lang="ko-KR" altLang="en-US" dirty="0"/>
              <a:t>가 주관하며</a:t>
            </a:r>
            <a:r>
              <a:rPr lang="en-US" altLang="ko-KR" dirty="0"/>
              <a:t>, PAL</a:t>
            </a:r>
            <a:r>
              <a:rPr lang="ko-KR" altLang="en-US" dirty="0"/>
              <a:t>에서 </a:t>
            </a:r>
            <a:r>
              <a:rPr lang="ko-KR" altLang="en-US" dirty="0" err="1"/>
              <a:t>공동수행하고있습니다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시간관계상 장치의 특성 및 성능 등의 내용은 생략하므로 자료를 참고하시기 바랍니다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32CC8-D241-4736-9A5D-F7D1015409B0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3792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en-US" altLang="ko-KR" dirty="0"/>
              <a:t>Project Outline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(Site Location) </a:t>
            </a:r>
            <a:r>
              <a:rPr lang="ko-KR" altLang="en-US" dirty="0"/>
              <a:t>몇시간 전 방문하신 사업현장은 충청북도 청주시 </a:t>
            </a:r>
            <a:r>
              <a:rPr lang="ko-KR" altLang="en-US" dirty="0" err="1"/>
              <a:t>오창읍</a:t>
            </a:r>
            <a:r>
              <a:rPr lang="ko-KR" altLang="en-US" dirty="0"/>
              <a:t> 후기리에 조성 중인 </a:t>
            </a:r>
            <a:r>
              <a:rPr lang="en-US" altLang="ko-KR" dirty="0"/>
              <a:t>‘</a:t>
            </a:r>
            <a:r>
              <a:rPr lang="ko-KR" altLang="en-US" dirty="0" err="1"/>
              <a:t>오창</a:t>
            </a:r>
            <a:r>
              <a:rPr lang="ko-KR" altLang="en-US" dirty="0"/>
              <a:t> </a:t>
            </a:r>
            <a:r>
              <a:rPr lang="en-US" altLang="ko-KR" dirty="0"/>
              <a:t>Technopolis Industrial Complex’ </a:t>
            </a:r>
            <a:r>
              <a:rPr lang="ko-KR" altLang="en-US" dirty="0"/>
              <a:t>내에 위치하고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(Facility Area) </a:t>
            </a:r>
            <a:r>
              <a:rPr lang="ko-KR" altLang="en-US" dirty="0"/>
              <a:t>다음은 </a:t>
            </a:r>
            <a:r>
              <a:rPr lang="en-US" altLang="ko-KR" dirty="0"/>
              <a:t>Facility Area</a:t>
            </a:r>
            <a:r>
              <a:rPr lang="ko-KR" altLang="en-US" dirty="0"/>
              <a:t>입니다</a:t>
            </a:r>
            <a:r>
              <a:rPr lang="en-US" altLang="ko-KR" dirty="0"/>
              <a:t>. Overall Site Area</a:t>
            </a:r>
            <a:r>
              <a:rPr lang="ko-KR" altLang="en-US" dirty="0"/>
              <a:t>는 </a:t>
            </a:r>
            <a:r>
              <a:rPr lang="en-US" altLang="ko-KR" dirty="0"/>
              <a:t>540,000m2</a:t>
            </a:r>
            <a:r>
              <a:rPr lang="ko-KR" altLang="en-US" dirty="0"/>
              <a:t>이며</a:t>
            </a:r>
            <a:r>
              <a:rPr lang="en-US" altLang="ko-KR" dirty="0"/>
              <a:t>, </a:t>
            </a:r>
            <a:r>
              <a:rPr lang="ko-KR" altLang="en-US" dirty="0"/>
              <a:t>금번사업에서는 이 중 </a:t>
            </a:r>
            <a:r>
              <a:rPr lang="en-US" altLang="ko-KR" dirty="0"/>
              <a:t>310,000m2</a:t>
            </a:r>
            <a:r>
              <a:rPr lang="ko-KR" altLang="en-US" dirty="0"/>
              <a:t>에 기반시설 구축사업을 시행합니다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               </a:t>
            </a:r>
            <a:r>
              <a:rPr lang="ko-KR" altLang="en-US" dirty="0"/>
              <a:t>금번 기반시설 구축사업을 통해 건축되는 </a:t>
            </a:r>
            <a:r>
              <a:rPr lang="en-US" altLang="ko-KR" dirty="0"/>
              <a:t>Building Overall Area</a:t>
            </a:r>
            <a:r>
              <a:rPr lang="ko-KR" altLang="en-US" dirty="0"/>
              <a:t>는 약 </a:t>
            </a:r>
            <a:r>
              <a:rPr lang="en-US" altLang="ko-KR" dirty="0"/>
              <a:t>69,400m2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자세한 설명은 다음장에서 다시 말씀드리겠습니다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Period) </a:t>
            </a:r>
            <a:r>
              <a:rPr lang="ko-KR" altLang="en-US" dirty="0"/>
              <a:t>다음은 </a:t>
            </a:r>
            <a:r>
              <a:rPr lang="en-US" altLang="ko-KR" dirty="0"/>
              <a:t>Project Period 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현재는 </a:t>
            </a:r>
            <a:r>
              <a:rPr lang="en-US" altLang="ko-KR" dirty="0"/>
              <a:t>2021 ~ 2027</a:t>
            </a:r>
            <a:r>
              <a:rPr lang="ko-KR" altLang="en-US" dirty="0"/>
              <a:t>로 계획하고있으나</a:t>
            </a:r>
            <a:r>
              <a:rPr lang="en-US" altLang="ko-KR" dirty="0"/>
              <a:t>, </a:t>
            </a:r>
            <a:r>
              <a:rPr lang="ko-KR" altLang="en-US" dirty="0"/>
              <a:t>설계 및 시공 과정에서 사업기간의 불가피한 연장이 있을 수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Entity) Project Entity</a:t>
            </a:r>
            <a:r>
              <a:rPr lang="ko-KR" altLang="en-US" dirty="0"/>
              <a:t>로는</a:t>
            </a:r>
            <a:r>
              <a:rPr lang="en-US" altLang="ko-KR" dirty="0"/>
              <a:t> </a:t>
            </a:r>
            <a:r>
              <a:rPr lang="ko-KR" altLang="en-US" dirty="0"/>
              <a:t>국가 정부부처인 </a:t>
            </a:r>
            <a:r>
              <a:rPr lang="en-US" altLang="ko-KR" dirty="0"/>
              <a:t>Ministry of S&amp;ICT</a:t>
            </a:r>
            <a:r>
              <a:rPr lang="ko-KR" altLang="en-US" dirty="0"/>
              <a:t>와 충청북도 및 청주시가 공동구성 되어있습니다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(Overall Budget) Overall Budget</a:t>
            </a:r>
            <a:r>
              <a:rPr lang="ko-KR" altLang="en-US" dirty="0"/>
              <a:t>은 </a:t>
            </a:r>
            <a:r>
              <a:rPr lang="en-US" altLang="ko-KR" dirty="0"/>
              <a:t>1.120 Trillion KRW</a:t>
            </a:r>
            <a:r>
              <a:rPr lang="ko-KR" altLang="en-US" dirty="0"/>
              <a:t>이며</a:t>
            </a:r>
            <a:r>
              <a:rPr lang="en-US" altLang="ko-KR" dirty="0"/>
              <a:t>, Construction Budget</a:t>
            </a:r>
            <a:r>
              <a:rPr lang="ko-KR" altLang="en-US" dirty="0"/>
              <a:t>은 </a:t>
            </a:r>
            <a:r>
              <a:rPr lang="en-US" altLang="ko-KR" dirty="0"/>
              <a:t>0.312 T KRW </a:t>
            </a:r>
            <a:r>
              <a:rPr lang="ko-KR" altLang="en-US" dirty="0"/>
              <a:t>수준입니다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Organ.) Project Organization</a:t>
            </a:r>
            <a:r>
              <a:rPr lang="ko-KR" altLang="en-US" dirty="0"/>
              <a:t>으로는 우리 </a:t>
            </a:r>
            <a:r>
              <a:rPr lang="en-US" altLang="ko-KR" dirty="0"/>
              <a:t>KBSI</a:t>
            </a:r>
            <a:r>
              <a:rPr lang="ko-KR" altLang="en-US" dirty="0"/>
              <a:t>가 주관하며</a:t>
            </a:r>
            <a:r>
              <a:rPr lang="en-US" altLang="ko-KR" dirty="0"/>
              <a:t>, PAL</a:t>
            </a:r>
            <a:r>
              <a:rPr lang="ko-KR" altLang="en-US" dirty="0"/>
              <a:t>에서 </a:t>
            </a:r>
            <a:r>
              <a:rPr lang="ko-KR" altLang="en-US" dirty="0" err="1"/>
              <a:t>공동수행하고있습니다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시간관계상 장치의 특성 및 성능 등의 내용은 생략하므로 자료를 참고하시기 바랍니다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32CC8-D241-4736-9A5D-F7D1015409B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97963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en-US" altLang="ko-KR" dirty="0"/>
              <a:t>Project Outline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(Site Location) </a:t>
            </a:r>
            <a:r>
              <a:rPr lang="ko-KR" altLang="en-US" dirty="0"/>
              <a:t>몇시간 전 방문하신 사업현장은 충청북도 청주시 </a:t>
            </a:r>
            <a:r>
              <a:rPr lang="ko-KR" altLang="en-US" dirty="0" err="1"/>
              <a:t>오창읍</a:t>
            </a:r>
            <a:r>
              <a:rPr lang="ko-KR" altLang="en-US" dirty="0"/>
              <a:t> 후기리에 조성 중인 </a:t>
            </a:r>
            <a:r>
              <a:rPr lang="en-US" altLang="ko-KR" dirty="0"/>
              <a:t>‘</a:t>
            </a:r>
            <a:r>
              <a:rPr lang="ko-KR" altLang="en-US" dirty="0" err="1"/>
              <a:t>오창</a:t>
            </a:r>
            <a:r>
              <a:rPr lang="ko-KR" altLang="en-US" dirty="0"/>
              <a:t> </a:t>
            </a:r>
            <a:r>
              <a:rPr lang="en-US" altLang="ko-KR" dirty="0"/>
              <a:t>Technopolis Industrial Complex’ </a:t>
            </a:r>
            <a:r>
              <a:rPr lang="ko-KR" altLang="en-US" dirty="0"/>
              <a:t>내에 위치하고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(Facility Area) </a:t>
            </a:r>
            <a:r>
              <a:rPr lang="ko-KR" altLang="en-US" dirty="0"/>
              <a:t>다음은 </a:t>
            </a:r>
            <a:r>
              <a:rPr lang="en-US" altLang="ko-KR" dirty="0"/>
              <a:t>Facility Area</a:t>
            </a:r>
            <a:r>
              <a:rPr lang="ko-KR" altLang="en-US" dirty="0"/>
              <a:t>입니다</a:t>
            </a:r>
            <a:r>
              <a:rPr lang="en-US" altLang="ko-KR" dirty="0"/>
              <a:t>. Overall Site Area</a:t>
            </a:r>
            <a:r>
              <a:rPr lang="ko-KR" altLang="en-US" dirty="0"/>
              <a:t>는 </a:t>
            </a:r>
            <a:r>
              <a:rPr lang="en-US" altLang="ko-KR" dirty="0"/>
              <a:t>540,000m2</a:t>
            </a:r>
            <a:r>
              <a:rPr lang="ko-KR" altLang="en-US" dirty="0"/>
              <a:t>이며</a:t>
            </a:r>
            <a:r>
              <a:rPr lang="en-US" altLang="ko-KR" dirty="0"/>
              <a:t>, </a:t>
            </a:r>
            <a:r>
              <a:rPr lang="ko-KR" altLang="en-US" dirty="0"/>
              <a:t>금번사업에서는 이 중 </a:t>
            </a:r>
            <a:r>
              <a:rPr lang="en-US" altLang="ko-KR" dirty="0"/>
              <a:t>310,000m2</a:t>
            </a:r>
            <a:r>
              <a:rPr lang="ko-KR" altLang="en-US" dirty="0"/>
              <a:t>에 기반시설 구축사업을 시행합니다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               </a:t>
            </a:r>
            <a:r>
              <a:rPr lang="ko-KR" altLang="en-US" dirty="0"/>
              <a:t>금번 기반시설 구축사업을 통해 건축되는 </a:t>
            </a:r>
            <a:r>
              <a:rPr lang="en-US" altLang="ko-KR" dirty="0"/>
              <a:t>Building Overall Area</a:t>
            </a:r>
            <a:r>
              <a:rPr lang="ko-KR" altLang="en-US" dirty="0"/>
              <a:t>는 약 </a:t>
            </a:r>
            <a:r>
              <a:rPr lang="en-US" altLang="ko-KR" dirty="0"/>
              <a:t>69,400m2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자세한 설명은 다음장에서 다시 말씀드리겠습니다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Period) </a:t>
            </a:r>
            <a:r>
              <a:rPr lang="ko-KR" altLang="en-US" dirty="0"/>
              <a:t>다음은 </a:t>
            </a:r>
            <a:r>
              <a:rPr lang="en-US" altLang="ko-KR" dirty="0"/>
              <a:t>Project Period 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현재는 </a:t>
            </a:r>
            <a:r>
              <a:rPr lang="en-US" altLang="ko-KR" dirty="0"/>
              <a:t>2021 ~ 2027</a:t>
            </a:r>
            <a:r>
              <a:rPr lang="ko-KR" altLang="en-US" dirty="0"/>
              <a:t>로 계획하고있으나</a:t>
            </a:r>
            <a:r>
              <a:rPr lang="en-US" altLang="ko-KR" dirty="0"/>
              <a:t>, </a:t>
            </a:r>
            <a:r>
              <a:rPr lang="ko-KR" altLang="en-US" dirty="0"/>
              <a:t>설계 및 시공 과정에서 사업기간의 불가피한 연장이 있을 수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Entity) Project Entity</a:t>
            </a:r>
            <a:r>
              <a:rPr lang="ko-KR" altLang="en-US" dirty="0"/>
              <a:t>로는</a:t>
            </a:r>
            <a:r>
              <a:rPr lang="en-US" altLang="ko-KR" dirty="0"/>
              <a:t> </a:t>
            </a:r>
            <a:r>
              <a:rPr lang="ko-KR" altLang="en-US" dirty="0"/>
              <a:t>국가 정부부처인 </a:t>
            </a:r>
            <a:r>
              <a:rPr lang="en-US" altLang="ko-KR" dirty="0"/>
              <a:t>Ministry of S&amp;ICT</a:t>
            </a:r>
            <a:r>
              <a:rPr lang="ko-KR" altLang="en-US" dirty="0"/>
              <a:t>와 충청북도 및 청주시가 공동구성 되어있습니다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(Overall Budget) Overall Budget</a:t>
            </a:r>
            <a:r>
              <a:rPr lang="ko-KR" altLang="en-US" dirty="0"/>
              <a:t>은 </a:t>
            </a:r>
            <a:r>
              <a:rPr lang="en-US" altLang="ko-KR" dirty="0"/>
              <a:t>1.120 Trillion KRW</a:t>
            </a:r>
            <a:r>
              <a:rPr lang="ko-KR" altLang="en-US" dirty="0"/>
              <a:t>이며</a:t>
            </a:r>
            <a:r>
              <a:rPr lang="en-US" altLang="ko-KR" dirty="0"/>
              <a:t>, Construction Budget</a:t>
            </a:r>
            <a:r>
              <a:rPr lang="ko-KR" altLang="en-US" dirty="0"/>
              <a:t>은 </a:t>
            </a:r>
            <a:r>
              <a:rPr lang="en-US" altLang="ko-KR" dirty="0"/>
              <a:t>0.312 T KRW </a:t>
            </a:r>
            <a:r>
              <a:rPr lang="ko-KR" altLang="en-US" dirty="0"/>
              <a:t>수준입니다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Organ.) Project Organization</a:t>
            </a:r>
            <a:r>
              <a:rPr lang="ko-KR" altLang="en-US" dirty="0"/>
              <a:t>으로는 우리 </a:t>
            </a:r>
            <a:r>
              <a:rPr lang="en-US" altLang="ko-KR" dirty="0"/>
              <a:t>KBSI</a:t>
            </a:r>
            <a:r>
              <a:rPr lang="ko-KR" altLang="en-US" dirty="0"/>
              <a:t>가 주관하며</a:t>
            </a:r>
            <a:r>
              <a:rPr lang="en-US" altLang="ko-KR" dirty="0"/>
              <a:t>, PAL</a:t>
            </a:r>
            <a:r>
              <a:rPr lang="ko-KR" altLang="en-US" dirty="0"/>
              <a:t>에서 </a:t>
            </a:r>
            <a:r>
              <a:rPr lang="ko-KR" altLang="en-US" dirty="0" err="1"/>
              <a:t>공동수행하고있습니다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시간관계상 장치의 특성 및 성능 등의 내용은 생략하므로 자료를 참고하시기 바랍니다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32CC8-D241-4736-9A5D-F7D1015409B0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37727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en-US" altLang="ko-KR" dirty="0"/>
              <a:t>Project Outline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(Site Location) </a:t>
            </a:r>
            <a:r>
              <a:rPr lang="ko-KR" altLang="en-US" dirty="0"/>
              <a:t>몇시간 전 방문하신 사업현장은 충청북도 청주시 </a:t>
            </a:r>
            <a:r>
              <a:rPr lang="ko-KR" altLang="en-US" dirty="0" err="1"/>
              <a:t>오창읍</a:t>
            </a:r>
            <a:r>
              <a:rPr lang="ko-KR" altLang="en-US" dirty="0"/>
              <a:t> 후기리에 조성 중인 </a:t>
            </a:r>
            <a:r>
              <a:rPr lang="en-US" altLang="ko-KR" dirty="0"/>
              <a:t>‘</a:t>
            </a:r>
            <a:r>
              <a:rPr lang="ko-KR" altLang="en-US" dirty="0" err="1"/>
              <a:t>오창</a:t>
            </a:r>
            <a:r>
              <a:rPr lang="ko-KR" altLang="en-US" dirty="0"/>
              <a:t> </a:t>
            </a:r>
            <a:r>
              <a:rPr lang="en-US" altLang="ko-KR" dirty="0"/>
              <a:t>Technopolis Industrial Complex’ </a:t>
            </a:r>
            <a:r>
              <a:rPr lang="ko-KR" altLang="en-US" dirty="0"/>
              <a:t>내에 위치하고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(Facility Area) </a:t>
            </a:r>
            <a:r>
              <a:rPr lang="ko-KR" altLang="en-US" dirty="0"/>
              <a:t>다음은 </a:t>
            </a:r>
            <a:r>
              <a:rPr lang="en-US" altLang="ko-KR" dirty="0"/>
              <a:t>Facility Area</a:t>
            </a:r>
            <a:r>
              <a:rPr lang="ko-KR" altLang="en-US" dirty="0"/>
              <a:t>입니다</a:t>
            </a:r>
            <a:r>
              <a:rPr lang="en-US" altLang="ko-KR" dirty="0"/>
              <a:t>. Overall Site Area</a:t>
            </a:r>
            <a:r>
              <a:rPr lang="ko-KR" altLang="en-US" dirty="0"/>
              <a:t>는 </a:t>
            </a:r>
            <a:r>
              <a:rPr lang="en-US" altLang="ko-KR" dirty="0"/>
              <a:t>540,000m2</a:t>
            </a:r>
            <a:r>
              <a:rPr lang="ko-KR" altLang="en-US" dirty="0"/>
              <a:t>이며</a:t>
            </a:r>
            <a:r>
              <a:rPr lang="en-US" altLang="ko-KR" dirty="0"/>
              <a:t>, </a:t>
            </a:r>
            <a:r>
              <a:rPr lang="ko-KR" altLang="en-US" dirty="0"/>
              <a:t>금번사업에서는 이 중 </a:t>
            </a:r>
            <a:r>
              <a:rPr lang="en-US" altLang="ko-KR" dirty="0"/>
              <a:t>310,000m2</a:t>
            </a:r>
            <a:r>
              <a:rPr lang="ko-KR" altLang="en-US" dirty="0"/>
              <a:t>에 기반시설 구축사업을 시행합니다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               </a:t>
            </a:r>
            <a:r>
              <a:rPr lang="ko-KR" altLang="en-US" dirty="0"/>
              <a:t>금번 기반시설 구축사업을 통해 건축되는 </a:t>
            </a:r>
            <a:r>
              <a:rPr lang="en-US" altLang="ko-KR" dirty="0"/>
              <a:t>Building Overall Area</a:t>
            </a:r>
            <a:r>
              <a:rPr lang="ko-KR" altLang="en-US" dirty="0"/>
              <a:t>는 약 </a:t>
            </a:r>
            <a:r>
              <a:rPr lang="en-US" altLang="ko-KR" dirty="0"/>
              <a:t>69,400m2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자세한 설명은 다음장에서 다시 말씀드리겠습니다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Period) </a:t>
            </a:r>
            <a:r>
              <a:rPr lang="ko-KR" altLang="en-US" dirty="0"/>
              <a:t>다음은 </a:t>
            </a:r>
            <a:r>
              <a:rPr lang="en-US" altLang="ko-KR" dirty="0"/>
              <a:t>Project Period 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현재는 </a:t>
            </a:r>
            <a:r>
              <a:rPr lang="en-US" altLang="ko-KR" dirty="0"/>
              <a:t>2021 ~ 2027</a:t>
            </a:r>
            <a:r>
              <a:rPr lang="ko-KR" altLang="en-US" dirty="0"/>
              <a:t>로 계획하고있으나</a:t>
            </a:r>
            <a:r>
              <a:rPr lang="en-US" altLang="ko-KR" dirty="0"/>
              <a:t>, </a:t>
            </a:r>
            <a:r>
              <a:rPr lang="ko-KR" altLang="en-US" dirty="0"/>
              <a:t>설계 및 시공 과정에서 사업기간의 불가피한 연장이 있을 수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Entity) Project Entity</a:t>
            </a:r>
            <a:r>
              <a:rPr lang="ko-KR" altLang="en-US" dirty="0"/>
              <a:t>로는</a:t>
            </a:r>
            <a:r>
              <a:rPr lang="en-US" altLang="ko-KR" dirty="0"/>
              <a:t> </a:t>
            </a:r>
            <a:r>
              <a:rPr lang="ko-KR" altLang="en-US" dirty="0"/>
              <a:t>국가 정부부처인 </a:t>
            </a:r>
            <a:r>
              <a:rPr lang="en-US" altLang="ko-KR" dirty="0"/>
              <a:t>Ministry of S&amp;ICT</a:t>
            </a:r>
            <a:r>
              <a:rPr lang="ko-KR" altLang="en-US" dirty="0"/>
              <a:t>와 충청북도 및 청주시가 공동구성 되어있습니다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(Overall Budget) Overall Budget</a:t>
            </a:r>
            <a:r>
              <a:rPr lang="ko-KR" altLang="en-US" dirty="0"/>
              <a:t>은 </a:t>
            </a:r>
            <a:r>
              <a:rPr lang="en-US" altLang="ko-KR" dirty="0"/>
              <a:t>1.120 Trillion KRW</a:t>
            </a:r>
            <a:r>
              <a:rPr lang="ko-KR" altLang="en-US" dirty="0"/>
              <a:t>이며</a:t>
            </a:r>
            <a:r>
              <a:rPr lang="en-US" altLang="ko-KR" dirty="0"/>
              <a:t>, Construction Budget</a:t>
            </a:r>
            <a:r>
              <a:rPr lang="ko-KR" altLang="en-US" dirty="0"/>
              <a:t>은 </a:t>
            </a:r>
            <a:r>
              <a:rPr lang="en-US" altLang="ko-KR" dirty="0"/>
              <a:t>0.312 T KRW </a:t>
            </a:r>
            <a:r>
              <a:rPr lang="ko-KR" altLang="en-US" dirty="0"/>
              <a:t>수준입니다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Organ.) Project Organization</a:t>
            </a:r>
            <a:r>
              <a:rPr lang="ko-KR" altLang="en-US" dirty="0"/>
              <a:t>으로는 우리 </a:t>
            </a:r>
            <a:r>
              <a:rPr lang="en-US" altLang="ko-KR" dirty="0"/>
              <a:t>KBSI</a:t>
            </a:r>
            <a:r>
              <a:rPr lang="ko-KR" altLang="en-US" dirty="0"/>
              <a:t>가 주관하며</a:t>
            </a:r>
            <a:r>
              <a:rPr lang="en-US" altLang="ko-KR" dirty="0"/>
              <a:t>, PAL</a:t>
            </a:r>
            <a:r>
              <a:rPr lang="ko-KR" altLang="en-US" dirty="0"/>
              <a:t>에서 </a:t>
            </a:r>
            <a:r>
              <a:rPr lang="ko-KR" altLang="en-US" dirty="0" err="1"/>
              <a:t>공동수행하고있습니다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시간관계상 장치의 특성 및 성능 등의 내용은 생략하므로 자료를 참고하시기 바랍니다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32CC8-D241-4736-9A5D-F7D1015409B0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3507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en-US" altLang="ko-KR" dirty="0"/>
              <a:t>Project Outline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(Site Location) </a:t>
            </a:r>
            <a:r>
              <a:rPr lang="ko-KR" altLang="en-US" dirty="0"/>
              <a:t>몇시간 전 방문하신 사업현장은 충청북도 청주시 </a:t>
            </a:r>
            <a:r>
              <a:rPr lang="ko-KR" altLang="en-US" dirty="0" err="1"/>
              <a:t>오창읍</a:t>
            </a:r>
            <a:r>
              <a:rPr lang="ko-KR" altLang="en-US" dirty="0"/>
              <a:t> 후기리에 조성 중인 </a:t>
            </a:r>
            <a:r>
              <a:rPr lang="en-US" altLang="ko-KR" dirty="0"/>
              <a:t>‘</a:t>
            </a:r>
            <a:r>
              <a:rPr lang="ko-KR" altLang="en-US" dirty="0" err="1"/>
              <a:t>오창</a:t>
            </a:r>
            <a:r>
              <a:rPr lang="ko-KR" altLang="en-US" dirty="0"/>
              <a:t> </a:t>
            </a:r>
            <a:r>
              <a:rPr lang="en-US" altLang="ko-KR" dirty="0"/>
              <a:t>Technopolis Industrial Complex’ </a:t>
            </a:r>
            <a:r>
              <a:rPr lang="ko-KR" altLang="en-US" dirty="0"/>
              <a:t>내에 위치하고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(Facility Area) </a:t>
            </a:r>
            <a:r>
              <a:rPr lang="ko-KR" altLang="en-US" dirty="0"/>
              <a:t>다음은 </a:t>
            </a:r>
            <a:r>
              <a:rPr lang="en-US" altLang="ko-KR" dirty="0"/>
              <a:t>Facility Area</a:t>
            </a:r>
            <a:r>
              <a:rPr lang="ko-KR" altLang="en-US" dirty="0"/>
              <a:t>입니다</a:t>
            </a:r>
            <a:r>
              <a:rPr lang="en-US" altLang="ko-KR" dirty="0"/>
              <a:t>. Overall Site Area</a:t>
            </a:r>
            <a:r>
              <a:rPr lang="ko-KR" altLang="en-US" dirty="0"/>
              <a:t>는 </a:t>
            </a:r>
            <a:r>
              <a:rPr lang="en-US" altLang="ko-KR" dirty="0"/>
              <a:t>540,000m2</a:t>
            </a:r>
            <a:r>
              <a:rPr lang="ko-KR" altLang="en-US" dirty="0"/>
              <a:t>이며</a:t>
            </a:r>
            <a:r>
              <a:rPr lang="en-US" altLang="ko-KR" dirty="0"/>
              <a:t>, </a:t>
            </a:r>
            <a:r>
              <a:rPr lang="ko-KR" altLang="en-US" dirty="0"/>
              <a:t>금번사업에서는 이 중 </a:t>
            </a:r>
            <a:r>
              <a:rPr lang="en-US" altLang="ko-KR" dirty="0"/>
              <a:t>310,000m2</a:t>
            </a:r>
            <a:r>
              <a:rPr lang="ko-KR" altLang="en-US" dirty="0"/>
              <a:t>에 기반시설 구축사업을 시행합니다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               </a:t>
            </a:r>
            <a:r>
              <a:rPr lang="ko-KR" altLang="en-US" dirty="0"/>
              <a:t>금번 기반시설 구축사업을 통해 건축되는 </a:t>
            </a:r>
            <a:r>
              <a:rPr lang="en-US" altLang="ko-KR" dirty="0"/>
              <a:t>Building Overall Area</a:t>
            </a:r>
            <a:r>
              <a:rPr lang="ko-KR" altLang="en-US" dirty="0"/>
              <a:t>는 약 </a:t>
            </a:r>
            <a:r>
              <a:rPr lang="en-US" altLang="ko-KR" dirty="0"/>
              <a:t>69,400m2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자세한 설명은 다음장에서 다시 말씀드리겠습니다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Period) </a:t>
            </a:r>
            <a:r>
              <a:rPr lang="ko-KR" altLang="en-US" dirty="0"/>
              <a:t>다음은 </a:t>
            </a:r>
            <a:r>
              <a:rPr lang="en-US" altLang="ko-KR" dirty="0"/>
              <a:t>Project Period 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현재는 </a:t>
            </a:r>
            <a:r>
              <a:rPr lang="en-US" altLang="ko-KR" dirty="0"/>
              <a:t>2021 ~ 2027</a:t>
            </a:r>
            <a:r>
              <a:rPr lang="ko-KR" altLang="en-US" dirty="0"/>
              <a:t>로 계획하고있으나</a:t>
            </a:r>
            <a:r>
              <a:rPr lang="en-US" altLang="ko-KR" dirty="0"/>
              <a:t>, </a:t>
            </a:r>
            <a:r>
              <a:rPr lang="ko-KR" altLang="en-US" dirty="0"/>
              <a:t>설계 및 시공 과정에서 사업기간의 불가피한 연장이 있을 수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Entity) Project Entity</a:t>
            </a:r>
            <a:r>
              <a:rPr lang="ko-KR" altLang="en-US" dirty="0"/>
              <a:t>로는</a:t>
            </a:r>
            <a:r>
              <a:rPr lang="en-US" altLang="ko-KR" dirty="0"/>
              <a:t> </a:t>
            </a:r>
            <a:r>
              <a:rPr lang="ko-KR" altLang="en-US" dirty="0"/>
              <a:t>국가 정부부처인 </a:t>
            </a:r>
            <a:r>
              <a:rPr lang="en-US" altLang="ko-KR" dirty="0"/>
              <a:t>Ministry of S&amp;ICT</a:t>
            </a:r>
            <a:r>
              <a:rPr lang="ko-KR" altLang="en-US" dirty="0"/>
              <a:t>와 충청북도 및 청주시가 공동구성 되어있습니다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(Overall Budget) Overall Budget</a:t>
            </a:r>
            <a:r>
              <a:rPr lang="ko-KR" altLang="en-US" dirty="0"/>
              <a:t>은 </a:t>
            </a:r>
            <a:r>
              <a:rPr lang="en-US" altLang="ko-KR" dirty="0"/>
              <a:t>1.120 Trillion KRW</a:t>
            </a:r>
            <a:r>
              <a:rPr lang="ko-KR" altLang="en-US" dirty="0"/>
              <a:t>이며</a:t>
            </a:r>
            <a:r>
              <a:rPr lang="en-US" altLang="ko-KR" dirty="0"/>
              <a:t>, Construction Budget</a:t>
            </a:r>
            <a:r>
              <a:rPr lang="ko-KR" altLang="en-US" dirty="0"/>
              <a:t>은 </a:t>
            </a:r>
            <a:r>
              <a:rPr lang="en-US" altLang="ko-KR" dirty="0"/>
              <a:t>0.312 T KRW </a:t>
            </a:r>
            <a:r>
              <a:rPr lang="ko-KR" altLang="en-US" dirty="0"/>
              <a:t>수준입니다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Organ.) Project Organization</a:t>
            </a:r>
            <a:r>
              <a:rPr lang="ko-KR" altLang="en-US" dirty="0"/>
              <a:t>으로는 우리 </a:t>
            </a:r>
            <a:r>
              <a:rPr lang="en-US" altLang="ko-KR" dirty="0"/>
              <a:t>KBSI</a:t>
            </a:r>
            <a:r>
              <a:rPr lang="ko-KR" altLang="en-US" dirty="0"/>
              <a:t>가 주관하며</a:t>
            </a:r>
            <a:r>
              <a:rPr lang="en-US" altLang="ko-KR" dirty="0"/>
              <a:t>, PAL</a:t>
            </a:r>
            <a:r>
              <a:rPr lang="ko-KR" altLang="en-US" dirty="0"/>
              <a:t>에서 </a:t>
            </a:r>
            <a:r>
              <a:rPr lang="ko-KR" altLang="en-US" dirty="0" err="1"/>
              <a:t>공동수행하고있습니다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시간관계상 장치의 특성 및 성능 등의 내용은 생략하므로 자료를 참고하시기 바랍니다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32CC8-D241-4736-9A5D-F7D1015409B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5417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en-US" altLang="ko-KR" dirty="0"/>
              <a:t>Project Outline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(Site Location) </a:t>
            </a:r>
            <a:r>
              <a:rPr lang="ko-KR" altLang="en-US" dirty="0"/>
              <a:t>몇시간 전 방문하신 사업현장은 충청북도 청주시 </a:t>
            </a:r>
            <a:r>
              <a:rPr lang="ko-KR" altLang="en-US" dirty="0" err="1"/>
              <a:t>오창읍</a:t>
            </a:r>
            <a:r>
              <a:rPr lang="ko-KR" altLang="en-US" dirty="0"/>
              <a:t> 후기리에 조성 중인 </a:t>
            </a:r>
            <a:r>
              <a:rPr lang="en-US" altLang="ko-KR" dirty="0"/>
              <a:t>‘</a:t>
            </a:r>
            <a:r>
              <a:rPr lang="ko-KR" altLang="en-US" dirty="0" err="1"/>
              <a:t>오창</a:t>
            </a:r>
            <a:r>
              <a:rPr lang="ko-KR" altLang="en-US" dirty="0"/>
              <a:t> </a:t>
            </a:r>
            <a:r>
              <a:rPr lang="en-US" altLang="ko-KR" dirty="0"/>
              <a:t>Technopolis Industrial Complex’ </a:t>
            </a:r>
            <a:r>
              <a:rPr lang="ko-KR" altLang="en-US" dirty="0"/>
              <a:t>내에 위치하고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(Facility Area) </a:t>
            </a:r>
            <a:r>
              <a:rPr lang="ko-KR" altLang="en-US" dirty="0"/>
              <a:t>다음은 </a:t>
            </a:r>
            <a:r>
              <a:rPr lang="en-US" altLang="ko-KR" dirty="0"/>
              <a:t>Facility Area</a:t>
            </a:r>
            <a:r>
              <a:rPr lang="ko-KR" altLang="en-US" dirty="0"/>
              <a:t>입니다</a:t>
            </a:r>
            <a:r>
              <a:rPr lang="en-US" altLang="ko-KR" dirty="0"/>
              <a:t>. Overall Site Area</a:t>
            </a:r>
            <a:r>
              <a:rPr lang="ko-KR" altLang="en-US" dirty="0"/>
              <a:t>는 </a:t>
            </a:r>
            <a:r>
              <a:rPr lang="en-US" altLang="ko-KR" dirty="0"/>
              <a:t>540,000m2</a:t>
            </a:r>
            <a:r>
              <a:rPr lang="ko-KR" altLang="en-US" dirty="0"/>
              <a:t>이며</a:t>
            </a:r>
            <a:r>
              <a:rPr lang="en-US" altLang="ko-KR" dirty="0"/>
              <a:t>, </a:t>
            </a:r>
            <a:r>
              <a:rPr lang="ko-KR" altLang="en-US" dirty="0"/>
              <a:t>금번사업에서는 이 중 </a:t>
            </a:r>
            <a:r>
              <a:rPr lang="en-US" altLang="ko-KR" dirty="0"/>
              <a:t>310,000m2</a:t>
            </a:r>
            <a:r>
              <a:rPr lang="ko-KR" altLang="en-US" dirty="0"/>
              <a:t>에 기반시설 구축사업을 시행합니다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               </a:t>
            </a:r>
            <a:r>
              <a:rPr lang="ko-KR" altLang="en-US" dirty="0"/>
              <a:t>금번 기반시설 구축사업을 통해 건축되는 </a:t>
            </a:r>
            <a:r>
              <a:rPr lang="en-US" altLang="ko-KR" dirty="0"/>
              <a:t>Building Overall Area</a:t>
            </a:r>
            <a:r>
              <a:rPr lang="ko-KR" altLang="en-US" dirty="0"/>
              <a:t>는 약 </a:t>
            </a:r>
            <a:r>
              <a:rPr lang="en-US" altLang="ko-KR" dirty="0"/>
              <a:t>69,400m2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자세한 설명은 다음장에서 다시 말씀드리겠습니다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Period) </a:t>
            </a:r>
            <a:r>
              <a:rPr lang="ko-KR" altLang="en-US" dirty="0"/>
              <a:t>다음은 </a:t>
            </a:r>
            <a:r>
              <a:rPr lang="en-US" altLang="ko-KR" dirty="0"/>
              <a:t>Project Period 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현재는 </a:t>
            </a:r>
            <a:r>
              <a:rPr lang="en-US" altLang="ko-KR" dirty="0"/>
              <a:t>2021 ~ 2027</a:t>
            </a:r>
            <a:r>
              <a:rPr lang="ko-KR" altLang="en-US" dirty="0"/>
              <a:t>로 계획하고있으나</a:t>
            </a:r>
            <a:r>
              <a:rPr lang="en-US" altLang="ko-KR" dirty="0"/>
              <a:t>, </a:t>
            </a:r>
            <a:r>
              <a:rPr lang="ko-KR" altLang="en-US" dirty="0"/>
              <a:t>설계 및 시공 과정에서 사업기간의 불가피한 연장이 있을 수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Entity) Project Entity</a:t>
            </a:r>
            <a:r>
              <a:rPr lang="ko-KR" altLang="en-US" dirty="0"/>
              <a:t>로는</a:t>
            </a:r>
            <a:r>
              <a:rPr lang="en-US" altLang="ko-KR" dirty="0"/>
              <a:t> </a:t>
            </a:r>
            <a:r>
              <a:rPr lang="ko-KR" altLang="en-US" dirty="0"/>
              <a:t>국가 정부부처인 </a:t>
            </a:r>
            <a:r>
              <a:rPr lang="en-US" altLang="ko-KR" dirty="0"/>
              <a:t>Ministry of S&amp;ICT</a:t>
            </a:r>
            <a:r>
              <a:rPr lang="ko-KR" altLang="en-US" dirty="0"/>
              <a:t>와 충청북도 및 청주시가 공동구성 되어있습니다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(Overall Budget) Overall Budget</a:t>
            </a:r>
            <a:r>
              <a:rPr lang="ko-KR" altLang="en-US" dirty="0"/>
              <a:t>은 </a:t>
            </a:r>
            <a:r>
              <a:rPr lang="en-US" altLang="ko-KR" dirty="0"/>
              <a:t>1.120 Trillion KRW</a:t>
            </a:r>
            <a:r>
              <a:rPr lang="ko-KR" altLang="en-US" dirty="0"/>
              <a:t>이며</a:t>
            </a:r>
            <a:r>
              <a:rPr lang="en-US" altLang="ko-KR" dirty="0"/>
              <a:t>, Construction Budget</a:t>
            </a:r>
            <a:r>
              <a:rPr lang="ko-KR" altLang="en-US" dirty="0"/>
              <a:t>은 </a:t>
            </a:r>
            <a:r>
              <a:rPr lang="en-US" altLang="ko-KR" dirty="0"/>
              <a:t>0.312 T KRW </a:t>
            </a:r>
            <a:r>
              <a:rPr lang="ko-KR" altLang="en-US" dirty="0"/>
              <a:t>수준입니다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Organ.) Project Organization</a:t>
            </a:r>
            <a:r>
              <a:rPr lang="ko-KR" altLang="en-US" dirty="0"/>
              <a:t>으로는 우리 </a:t>
            </a:r>
            <a:r>
              <a:rPr lang="en-US" altLang="ko-KR" dirty="0"/>
              <a:t>KBSI</a:t>
            </a:r>
            <a:r>
              <a:rPr lang="ko-KR" altLang="en-US" dirty="0"/>
              <a:t>가 주관하며</a:t>
            </a:r>
            <a:r>
              <a:rPr lang="en-US" altLang="ko-KR" dirty="0"/>
              <a:t>, PAL</a:t>
            </a:r>
            <a:r>
              <a:rPr lang="ko-KR" altLang="en-US" dirty="0"/>
              <a:t>에서 </a:t>
            </a:r>
            <a:r>
              <a:rPr lang="ko-KR" altLang="en-US" dirty="0" err="1"/>
              <a:t>공동수행하고있습니다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시간관계상 장치의 특성 및 성능 등의 내용은 생략하므로 자료를 참고하시기 바랍니다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32CC8-D241-4736-9A5D-F7D1015409B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3905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en-US" altLang="ko-KR" dirty="0"/>
              <a:t>Project Outline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(Site Location) </a:t>
            </a:r>
            <a:r>
              <a:rPr lang="ko-KR" altLang="en-US" dirty="0"/>
              <a:t>몇시간 전 방문하신 사업현장은 충청북도 청주시 </a:t>
            </a:r>
            <a:r>
              <a:rPr lang="ko-KR" altLang="en-US" dirty="0" err="1"/>
              <a:t>오창읍</a:t>
            </a:r>
            <a:r>
              <a:rPr lang="ko-KR" altLang="en-US" dirty="0"/>
              <a:t> 후기리에 조성 중인 </a:t>
            </a:r>
            <a:r>
              <a:rPr lang="en-US" altLang="ko-KR" dirty="0"/>
              <a:t>‘</a:t>
            </a:r>
            <a:r>
              <a:rPr lang="ko-KR" altLang="en-US" dirty="0" err="1"/>
              <a:t>오창</a:t>
            </a:r>
            <a:r>
              <a:rPr lang="ko-KR" altLang="en-US" dirty="0"/>
              <a:t> </a:t>
            </a:r>
            <a:r>
              <a:rPr lang="en-US" altLang="ko-KR" dirty="0"/>
              <a:t>Technopolis Industrial Complex’ </a:t>
            </a:r>
            <a:r>
              <a:rPr lang="ko-KR" altLang="en-US" dirty="0"/>
              <a:t>내에 위치하고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(Facility Area) </a:t>
            </a:r>
            <a:r>
              <a:rPr lang="ko-KR" altLang="en-US" dirty="0"/>
              <a:t>다음은 </a:t>
            </a:r>
            <a:r>
              <a:rPr lang="en-US" altLang="ko-KR" dirty="0"/>
              <a:t>Facility Area</a:t>
            </a:r>
            <a:r>
              <a:rPr lang="ko-KR" altLang="en-US" dirty="0"/>
              <a:t>입니다</a:t>
            </a:r>
            <a:r>
              <a:rPr lang="en-US" altLang="ko-KR" dirty="0"/>
              <a:t>. Overall Site Area</a:t>
            </a:r>
            <a:r>
              <a:rPr lang="ko-KR" altLang="en-US" dirty="0"/>
              <a:t>는 </a:t>
            </a:r>
            <a:r>
              <a:rPr lang="en-US" altLang="ko-KR" dirty="0"/>
              <a:t>540,000m2</a:t>
            </a:r>
            <a:r>
              <a:rPr lang="ko-KR" altLang="en-US" dirty="0"/>
              <a:t>이며</a:t>
            </a:r>
            <a:r>
              <a:rPr lang="en-US" altLang="ko-KR" dirty="0"/>
              <a:t>, </a:t>
            </a:r>
            <a:r>
              <a:rPr lang="ko-KR" altLang="en-US" dirty="0"/>
              <a:t>금번사업에서는 이 중 </a:t>
            </a:r>
            <a:r>
              <a:rPr lang="en-US" altLang="ko-KR" dirty="0"/>
              <a:t>310,000m2</a:t>
            </a:r>
            <a:r>
              <a:rPr lang="ko-KR" altLang="en-US" dirty="0"/>
              <a:t>에 기반시설 구축사업을 시행합니다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               </a:t>
            </a:r>
            <a:r>
              <a:rPr lang="ko-KR" altLang="en-US" dirty="0"/>
              <a:t>금번 기반시설 구축사업을 통해 건축되는 </a:t>
            </a:r>
            <a:r>
              <a:rPr lang="en-US" altLang="ko-KR" dirty="0"/>
              <a:t>Building Overall Area</a:t>
            </a:r>
            <a:r>
              <a:rPr lang="ko-KR" altLang="en-US" dirty="0"/>
              <a:t>는 약 </a:t>
            </a:r>
            <a:r>
              <a:rPr lang="en-US" altLang="ko-KR" dirty="0"/>
              <a:t>69,400m2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자세한 설명은 다음장에서 다시 말씀드리겠습니다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Period) </a:t>
            </a:r>
            <a:r>
              <a:rPr lang="ko-KR" altLang="en-US" dirty="0"/>
              <a:t>다음은 </a:t>
            </a:r>
            <a:r>
              <a:rPr lang="en-US" altLang="ko-KR" dirty="0"/>
              <a:t>Project Period 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현재는 </a:t>
            </a:r>
            <a:r>
              <a:rPr lang="en-US" altLang="ko-KR" dirty="0"/>
              <a:t>2021 ~ 2027</a:t>
            </a:r>
            <a:r>
              <a:rPr lang="ko-KR" altLang="en-US" dirty="0"/>
              <a:t>로 계획하고있으나</a:t>
            </a:r>
            <a:r>
              <a:rPr lang="en-US" altLang="ko-KR" dirty="0"/>
              <a:t>, </a:t>
            </a:r>
            <a:r>
              <a:rPr lang="ko-KR" altLang="en-US" dirty="0"/>
              <a:t>설계 및 시공 과정에서 사업기간의 불가피한 연장이 있을 수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Entity) Project Entity</a:t>
            </a:r>
            <a:r>
              <a:rPr lang="ko-KR" altLang="en-US" dirty="0"/>
              <a:t>로는</a:t>
            </a:r>
            <a:r>
              <a:rPr lang="en-US" altLang="ko-KR" dirty="0"/>
              <a:t> </a:t>
            </a:r>
            <a:r>
              <a:rPr lang="ko-KR" altLang="en-US" dirty="0"/>
              <a:t>국가 정부부처인 </a:t>
            </a:r>
            <a:r>
              <a:rPr lang="en-US" altLang="ko-KR" dirty="0"/>
              <a:t>Ministry of S&amp;ICT</a:t>
            </a:r>
            <a:r>
              <a:rPr lang="ko-KR" altLang="en-US" dirty="0"/>
              <a:t>와 충청북도 및 청주시가 공동구성 되어있습니다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(Overall Budget) Overall Budget</a:t>
            </a:r>
            <a:r>
              <a:rPr lang="ko-KR" altLang="en-US" dirty="0"/>
              <a:t>은 </a:t>
            </a:r>
            <a:r>
              <a:rPr lang="en-US" altLang="ko-KR" dirty="0"/>
              <a:t>1.120 Trillion KRW</a:t>
            </a:r>
            <a:r>
              <a:rPr lang="ko-KR" altLang="en-US" dirty="0"/>
              <a:t>이며</a:t>
            </a:r>
            <a:r>
              <a:rPr lang="en-US" altLang="ko-KR" dirty="0"/>
              <a:t>, Construction Budget</a:t>
            </a:r>
            <a:r>
              <a:rPr lang="ko-KR" altLang="en-US" dirty="0"/>
              <a:t>은 </a:t>
            </a:r>
            <a:r>
              <a:rPr lang="en-US" altLang="ko-KR" dirty="0"/>
              <a:t>0.312 T KRW </a:t>
            </a:r>
            <a:r>
              <a:rPr lang="ko-KR" altLang="en-US" dirty="0"/>
              <a:t>수준입니다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Organ.) Project Organization</a:t>
            </a:r>
            <a:r>
              <a:rPr lang="ko-KR" altLang="en-US" dirty="0"/>
              <a:t>으로는 우리 </a:t>
            </a:r>
            <a:r>
              <a:rPr lang="en-US" altLang="ko-KR" dirty="0"/>
              <a:t>KBSI</a:t>
            </a:r>
            <a:r>
              <a:rPr lang="ko-KR" altLang="en-US" dirty="0"/>
              <a:t>가 주관하며</a:t>
            </a:r>
            <a:r>
              <a:rPr lang="en-US" altLang="ko-KR" dirty="0"/>
              <a:t>, PAL</a:t>
            </a:r>
            <a:r>
              <a:rPr lang="ko-KR" altLang="en-US" dirty="0"/>
              <a:t>에서 </a:t>
            </a:r>
            <a:r>
              <a:rPr lang="ko-KR" altLang="en-US" dirty="0" err="1"/>
              <a:t>공동수행하고있습니다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시간관계상 장치의 특성 및 성능 등의 내용은 생략하므로 자료를 참고하시기 바랍니다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32CC8-D241-4736-9A5D-F7D1015409B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8607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en-US" altLang="ko-KR" dirty="0"/>
              <a:t>Project Outline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(Site Location) </a:t>
            </a:r>
            <a:r>
              <a:rPr lang="ko-KR" altLang="en-US" dirty="0"/>
              <a:t>몇시간 전 방문하신 사업현장은 충청북도 청주시 </a:t>
            </a:r>
            <a:r>
              <a:rPr lang="ko-KR" altLang="en-US" dirty="0" err="1"/>
              <a:t>오창읍</a:t>
            </a:r>
            <a:r>
              <a:rPr lang="ko-KR" altLang="en-US" dirty="0"/>
              <a:t> 후기리에 조성 중인 </a:t>
            </a:r>
            <a:r>
              <a:rPr lang="en-US" altLang="ko-KR" dirty="0"/>
              <a:t>‘</a:t>
            </a:r>
            <a:r>
              <a:rPr lang="ko-KR" altLang="en-US" dirty="0" err="1"/>
              <a:t>오창</a:t>
            </a:r>
            <a:r>
              <a:rPr lang="ko-KR" altLang="en-US" dirty="0"/>
              <a:t> </a:t>
            </a:r>
            <a:r>
              <a:rPr lang="en-US" altLang="ko-KR" dirty="0"/>
              <a:t>Technopolis Industrial Complex’ </a:t>
            </a:r>
            <a:r>
              <a:rPr lang="ko-KR" altLang="en-US" dirty="0"/>
              <a:t>내에 위치하고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(Facility Area) </a:t>
            </a:r>
            <a:r>
              <a:rPr lang="ko-KR" altLang="en-US" dirty="0"/>
              <a:t>다음은 </a:t>
            </a:r>
            <a:r>
              <a:rPr lang="en-US" altLang="ko-KR" dirty="0"/>
              <a:t>Facility Area</a:t>
            </a:r>
            <a:r>
              <a:rPr lang="ko-KR" altLang="en-US" dirty="0"/>
              <a:t>입니다</a:t>
            </a:r>
            <a:r>
              <a:rPr lang="en-US" altLang="ko-KR" dirty="0"/>
              <a:t>. Overall Site Area</a:t>
            </a:r>
            <a:r>
              <a:rPr lang="ko-KR" altLang="en-US" dirty="0"/>
              <a:t>는 </a:t>
            </a:r>
            <a:r>
              <a:rPr lang="en-US" altLang="ko-KR" dirty="0"/>
              <a:t>540,000m2</a:t>
            </a:r>
            <a:r>
              <a:rPr lang="ko-KR" altLang="en-US" dirty="0"/>
              <a:t>이며</a:t>
            </a:r>
            <a:r>
              <a:rPr lang="en-US" altLang="ko-KR" dirty="0"/>
              <a:t>, </a:t>
            </a:r>
            <a:r>
              <a:rPr lang="ko-KR" altLang="en-US" dirty="0"/>
              <a:t>금번사업에서는 이 중 </a:t>
            </a:r>
            <a:r>
              <a:rPr lang="en-US" altLang="ko-KR" dirty="0"/>
              <a:t>310,000m2</a:t>
            </a:r>
            <a:r>
              <a:rPr lang="ko-KR" altLang="en-US" dirty="0"/>
              <a:t>에 기반시설 구축사업을 시행합니다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               </a:t>
            </a:r>
            <a:r>
              <a:rPr lang="ko-KR" altLang="en-US" dirty="0"/>
              <a:t>금번 기반시설 구축사업을 통해 건축되는 </a:t>
            </a:r>
            <a:r>
              <a:rPr lang="en-US" altLang="ko-KR" dirty="0"/>
              <a:t>Building Overall Area</a:t>
            </a:r>
            <a:r>
              <a:rPr lang="ko-KR" altLang="en-US" dirty="0"/>
              <a:t>는 약 </a:t>
            </a:r>
            <a:r>
              <a:rPr lang="en-US" altLang="ko-KR" dirty="0"/>
              <a:t>69,400m2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자세한 설명은 다음장에서 다시 말씀드리겠습니다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Period) </a:t>
            </a:r>
            <a:r>
              <a:rPr lang="ko-KR" altLang="en-US" dirty="0"/>
              <a:t>다음은 </a:t>
            </a:r>
            <a:r>
              <a:rPr lang="en-US" altLang="ko-KR" dirty="0"/>
              <a:t>Project Period 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현재는 </a:t>
            </a:r>
            <a:r>
              <a:rPr lang="en-US" altLang="ko-KR" dirty="0"/>
              <a:t>2021 ~ 2027</a:t>
            </a:r>
            <a:r>
              <a:rPr lang="ko-KR" altLang="en-US" dirty="0"/>
              <a:t>로 계획하고있으나</a:t>
            </a:r>
            <a:r>
              <a:rPr lang="en-US" altLang="ko-KR" dirty="0"/>
              <a:t>, </a:t>
            </a:r>
            <a:r>
              <a:rPr lang="ko-KR" altLang="en-US" dirty="0"/>
              <a:t>설계 및 시공 과정에서 사업기간의 불가피한 연장이 있을 수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Entity) Project Entity</a:t>
            </a:r>
            <a:r>
              <a:rPr lang="ko-KR" altLang="en-US" dirty="0"/>
              <a:t>로는</a:t>
            </a:r>
            <a:r>
              <a:rPr lang="en-US" altLang="ko-KR" dirty="0"/>
              <a:t> </a:t>
            </a:r>
            <a:r>
              <a:rPr lang="ko-KR" altLang="en-US" dirty="0"/>
              <a:t>국가 정부부처인 </a:t>
            </a:r>
            <a:r>
              <a:rPr lang="en-US" altLang="ko-KR" dirty="0"/>
              <a:t>Ministry of S&amp;ICT</a:t>
            </a:r>
            <a:r>
              <a:rPr lang="ko-KR" altLang="en-US" dirty="0"/>
              <a:t>와 충청북도 및 청주시가 공동구성 되어있습니다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(Overall Budget) Overall Budget</a:t>
            </a:r>
            <a:r>
              <a:rPr lang="ko-KR" altLang="en-US" dirty="0"/>
              <a:t>은 </a:t>
            </a:r>
            <a:r>
              <a:rPr lang="en-US" altLang="ko-KR" dirty="0"/>
              <a:t>1.120 Trillion KRW</a:t>
            </a:r>
            <a:r>
              <a:rPr lang="ko-KR" altLang="en-US" dirty="0"/>
              <a:t>이며</a:t>
            </a:r>
            <a:r>
              <a:rPr lang="en-US" altLang="ko-KR" dirty="0"/>
              <a:t>, Construction Budget</a:t>
            </a:r>
            <a:r>
              <a:rPr lang="ko-KR" altLang="en-US" dirty="0"/>
              <a:t>은 </a:t>
            </a:r>
            <a:r>
              <a:rPr lang="en-US" altLang="ko-KR" dirty="0"/>
              <a:t>0.312 T KRW </a:t>
            </a:r>
            <a:r>
              <a:rPr lang="ko-KR" altLang="en-US" dirty="0"/>
              <a:t>수준입니다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Organ.) Project Organization</a:t>
            </a:r>
            <a:r>
              <a:rPr lang="ko-KR" altLang="en-US" dirty="0"/>
              <a:t>으로는 우리 </a:t>
            </a:r>
            <a:r>
              <a:rPr lang="en-US" altLang="ko-KR" dirty="0"/>
              <a:t>KBSI</a:t>
            </a:r>
            <a:r>
              <a:rPr lang="ko-KR" altLang="en-US" dirty="0"/>
              <a:t>가 주관하며</a:t>
            </a:r>
            <a:r>
              <a:rPr lang="en-US" altLang="ko-KR" dirty="0"/>
              <a:t>, PAL</a:t>
            </a:r>
            <a:r>
              <a:rPr lang="ko-KR" altLang="en-US" dirty="0"/>
              <a:t>에서 </a:t>
            </a:r>
            <a:r>
              <a:rPr lang="ko-KR" altLang="en-US" dirty="0" err="1"/>
              <a:t>공동수행하고있습니다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시간관계상 장치의 특성 및 성능 등의 내용은 생략하므로 자료를 참고하시기 바랍니다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32CC8-D241-4736-9A5D-F7D1015409B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6057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en-US" altLang="ko-KR" dirty="0"/>
              <a:t>Project Outline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(Site Location) </a:t>
            </a:r>
            <a:r>
              <a:rPr lang="ko-KR" altLang="en-US" dirty="0"/>
              <a:t>몇시간 전 방문하신 사업현장은 충청북도 청주시 </a:t>
            </a:r>
            <a:r>
              <a:rPr lang="ko-KR" altLang="en-US" dirty="0" err="1"/>
              <a:t>오창읍</a:t>
            </a:r>
            <a:r>
              <a:rPr lang="ko-KR" altLang="en-US" dirty="0"/>
              <a:t> 후기리에 조성 중인 </a:t>
            </a:r>
            <a:r>
              <a:rPr lang="en-US" altLang="ko-KR" dirty="0"/>
              <a:t>‘</a:t>
            </a:r>
            <a:r>
              <a:rPr lang="ko-KR" altLang="en-US" dirty="0" err="1"/>
              <a:t>오창</a:t>
            </a:r>
            <a:r>
              <a:rPr lang="ko-KR" altLang="en-US" dirty="0"/>
              <a:t> </a:t>
            </a:r>
            <a:r>
              <a:rPr lang="en-US" altLang="ko-KR" dirty="0"/>
              <a:t>Technopolis Industrial Complex’ </a:t>
            </a:r>
            <a:r>
              <a:rPr lang="ko-KR" altLang="en-US" dirty="0"/>
              <a:t>내에 위치하고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(Facility Area) </a:t>
            </a:r>
            <a:r>
              <a:rPr lang="ko-KR" altLang="en-US" dirty="0"/>
              <a:t>다음은 </a:t>
            </a:r>
            <a:r>
              <a:rPr lang="en-US" altLang="ko-KR" dirty="0"/>
              <a:t>Facility Area</a:t>
            </a:r>
            <a:r>
              <a:rPr lang="ko-KR" altLang="en-US" dirty="0"/>
              <a:t>입니다</a:t>
            </a:r>
            <a:r>
              <a:rPr lang="en-US" altLang="ko-KR" dirty="0"/>
              <a:t>. Overall Site Area</a:t>
            </a:r>
            <a:r>
              <a:rPr lang="ko-KR" altLang="en-US" dirty="0"/>
              <a:t>는 </a:t>
            </a:r>
            <a:r>
              <a:rPr lang="en-US" altLang="ko-KR" dirty="0"/>
              <a:t>540,000m2</a:t>
            </a:r>
            <a:r>
              <a:rPr lang="ko-KR" altLang="en-US" dirty="0"/>
              <a:t>이며</a:t>
            </a:r>
            <a:r>
              <a:rPr lang="en-US" altLang="ko-KR" dirty="0"/>
              <a:t>, </a:t>
            </a:r>
            <a:r>
              <a:rPr lang="ko-KR" altLang="en-US" dirty="0"/>
              <a:t>금번사업에서는 이 중 </a:t>
            </a:r>
            <a:r>
              <a:rPr lang="en-US" altLang="ko-KR" dirty="0"/>
              <a:t>310,000m2</a:t>
            </a:r>
            <a:r>
              <a:rPr lang="ko-KR" altLang="en-US" dirty="0"/>
              <a:t>에 기반시설 구축사업을 시행합니다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               </a:t>
            </a:r>
            <a:r>
              <a:rPr lang="ko-KR" altLang="en-US" dirty="0"/>
              <a:t>금번 기반시설 구축사업을 통해 건축되는 </a:t>
            </a:r>
            <a:r>
              <a:rPr lang="en-US" altLang="ko-KR" dirty="0"/>
              <a:t>Building Overall Area</a:t>
            </a:r>
            <a:r>
              <a:rPr lang="ko-KR" altLang="en-US" dirty="0"/>
              <a:t>는 약 </a:t>
            </a:r>
            <a:r>
              <a:rPr lang="en-US" altLang="ko-KR" dirty="0"/>
              <a:t>69,400m2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자세한 설명은 다음장에서 다시 말씀드리겠습니다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Period) </a:t>
            </a:r>
            <a:r>
              <a:rPr lang="ko-KR" altLang="en-US" dirty="0"/>
              <a:t>다음은 </a:t>
            </a:r>
            <a:r>
              <a:rPr lang="en-US" altLang="ko-KR" dirty="0"/>
              <a:t>Project Period 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현재는 </a:t>
            </a:r>
            <a:r>
              <a:rPr lang="en-US" altLang="ko-KR" dirty="0"/>
              <a:t>2021 ~ 2027</a:t>
            </a:r>
            <a:r>
              <a:rPr lang="ko-KR" altLang="en-US" dirty="0"/>
              <a:t>로 계획하고있으나</a:t>
            </a:r>
            <a:r>
              <a:rPr lang="en-US" altLang="ko-KR" dirty="0"/>
              <a:t>, </a:t>
            </a:r>
            <a:r>
              <a:rPr lang="ko-KR" altLang="en-US" dirty="0"/>
              <a:t>설계 및 시공 과정에서 사업기간의 불가피한 연장이 있을 수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Entity) Project Entity</a:t>
            </a:r>
            <a:r>
              <a:rPr lang="ko-KR" altLang="en-US" dirty="0"/>
              <a:t>로는</a:t>
            </a:r>
            <a:r>
              <a:rPr lang="en-US" altLang="ko-KR" dirty="0"/>
              <a:t> </a:t>
            </a:r>
            <a:r>
              <a:rPr lang="ko-KR" altLang="en-US" dirty="0"/>
              <a:t>국가 정부부처인 </a:t>
            </a:r>
            <a:r>
              <a:rPr lang="en-US" altLang="ko-KR" dirty="0"/>
              <a:t>Ministry of S&amp;ICT</a:t>
            </a:r>
            <a:r>
              <a:rPr lang="ko-KR" altLang="en-US" dirty="0"/>
              <a:t>와 충청북도 및 청주시가 공동구성 되어있습니다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(Overall Budget) Overall Budget</a:t>
            </a:r>
            <a:r>
              <a:rPr lang="ko-KR" altLang="en-US" dirty="0"/>
              <a:t>은 </a:t>
            </a:r>
            <a:r>
              <a:rPr lang="en-US" altLang="ko-KR" dirty="0"/>
              <a:t>1.120 Trillion KRW</a:t>
            </a:r>
            <a:r>
              <a:rPr lang="ko-KR" altLang="en-US" dirty="0"/>
              <a:t>이며</a:t>
            </a:r>
            <a:r>
              <a:rPr lang="en-US" altLang="ko-KR" dirty="0"/>
              <a:t>, Construction Budget</a:t>
            </a:r>
            <a:r>
              <a:rPr lang="ko-KR" altLang="en-US" dirty="0"/>
              <a:t>은 </a:t>
            </a:r>
            <a:r>
              <a:rPr lang="en-US" altLang="ko-KR" dirty="0"/>
              <a:t>0.312 T KRW </a:t>
            </a:r>
            <a:r>
              <a:rPr lang="ko-KR" altLang="en-US" dirty="0"/>
              <a:t>수준입니다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Organ.) Project Organization</a:t>
            </a:r>
            <a:r>
              <a:rPr lang="ko-KR" altLang="en-US" dirty="0"/>
              <a:t>으로는 우리 </a:t>
            </a:r>
            <a:r>
              <a:rPr lang="en-US" altLang="ko-KR" dirty="0"/>
              <a:t>KBSI</a:t>
            </a:r>
            <a:r>
              <a:rPr lang="ko-KR" altLang="en-US" dirty="0"/>
              <a:t>가 주관하며</a:t>
            </a:r>
            <a:r>
              <a:rPr lang="en-US" altLang="ko-KR" dirty="0"/>
              <a:t>, PAL</a:t>
            </a:r>
            <a:r>
              <a:rPr lang="ko-KR" altLang="en-US" dirty="0"/>
              <a:t>에서 </a:t>
            </a:r>
            <a:r>
              <a:rPr lang="ko-KR" altLang="en-US" dirty="0" err="1"/>
              <a:t>공동수행하고있습니다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시간관계상 장치의 특성 및 성능 등의 내용은 생략하므로 자료를 참고하시기 바랍니다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32CC8-D241-4736-9A5D-F7D1015409B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2041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en-US" altLang="ko-KR" dirty="0"/>
              <a:t>Project Outline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(Site Location) </a:t>
            </a:r>
            <a:r>
              <a:rPr lang="ko-KR" altLang="en-US" dirty="0"/>
              <a:t>몇시간 전 방문하신 사업현장은 충청북도 청주시 </a:t>
            </a:r>
            <a:r>
              <a:rPr lang="ko-KR" altLang="en-US" dirty="0" err="1"/>
              <a:t>오창읍</a:t>
            </a:r>
            <a:r>
              <a:rPr lang="ko-KR" altLang="en-US" dirty="0"/>
              <a:t> 후기리에 조성 중인 </a:t>
            </a:r>
            <a:r>
              <a:rPr lang="en-US" altLang="ko-KR" dirty="0"/>
              <a:t>‘</a:t>
            </a:r>
            <a:r>
              <a:rPr lang="ko-KR" altLang="en-US" dirty="0" err="1"/>
              <a:t>오창</a:t>
            </a:r>
            <a:r>
              <a:rPr lang="ko-KR" altLang="en-US" dirty="0"/>
              <a:t> </a:t>
            </a:r>
            <a:r>
              <a:rPr lang="en-US" altLang="ko-KR" dirty="0"/>
              <a:t>Technopolis Industrial Complex’ </a:t>
            </a:r>
            <a:r>
              <a:rPr lang="ko-KR" altLang="en-US" dirty="0"/>
              <a:t>내에 위치하고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(Facility Area) </a:t>
            </a:r>
            <a:r>
              <a:rPr lang="ko-KR" altLang="en-US" dirty="0"/>
              <a:t>다음은 </a:t>
            </a:r>
            <a:r>
              <a:rPr lang="en-US" altLang="ko-KR" dirty="0"/>
              <a:t>Facility Area</a:t>
            </a:r>
            <a:r>
              <a:rPr lang="ko-KR" altLang="en-US" dirty="0"/>
              <a:t>입니다</a:t>
            </a:r>
            <a:r>
              <a:rPr lang="en-US" altLang="ko-KR" dirty="0"/>
              <a:t>. Overall Site Area</a:t>
            </a:r>
            <a:r>
              <a:rPr lang="ko-KR" altLang="en-US" dirty="0"/>
              <a:t>는 </a:t>
            </a:r>
            <a:r>
              <a:rPr lang="en-US" altLang="ko-KR" dirty="0"/>
              <a:t>540,000m2</a:t>
            </a:r>
            <a:r>
              <a:rPr lang="ko-KR" altLang="en-US" dirty="0"/>
              <a:t>이며</a:t>
            </a:r>
            <a:r>
              <a:rPr lang="en-US" altLang="ko-KR" dirty="0"/>
              <a:t>, </a:t>
            </a:r>
            <a:r>
              <a:rPr lang="ko-KR" altLang="en-US" dirty="0"/>
              <a:t>금번사업에서는 이 중 </a:t>
            </a:r>
            <a:r>
              <a:rPr lang="en-US" altLang="ko-KR" dirty="0"/>
              <a:t>310,000m2</a:t>
            </a:r>
            <a:r>
              <a:rPr lang="ko-KR" altLang="en-US" dirty="0"/>
              <a:t>에 기반시설 구축사업을 시행합니다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               </a:t>
            </a:r>
            <a:r>
              <a:rPr lang="ko-KR" altLang="en-US" dirty="0"/>
              <a:t>금번 기반시설 구축사업을 통해 건축되는 </a:t>
            </a:r>
            <a:r>
              <a:rPr lang="en-US" altLang="ko-KR" dirty="0"/>
              <a:t>Building Overall Area</a:t>
            </a:r>
            <a:r>
              <a:rPr lang="ko-KR" altLang="en-US" dirty="0"/>
              <a:t>는 약 </a:t>
            </a:r>
            <a:r>
              <a:rPr lang="en-US" altLang="ko-KR" dirty="0"/>
              <a:t>69,400m2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자세한 설명은 다음장에서 다시 말씀드리겠습니다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Period) </a:t>
            </a:r>
            <a:r>
              <a:rPr lang="ko-KR" altLang="en-US" dirty="0"/>
              <a:t>다음은 </a:t>
            </a:r>
            <a:r>
              <a:rPr lang="en-US" altLang="ko-KR" dirty="0"/>
              <a:t>Project Period 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현재는 </a:t>
            </a:r>
            <a:r>
              <a:rPr lang="en-US" altLang="ko-KR" dirty="0"/>
              <a:t>2021 ~ 2027</a:t>
            </a:r>
            <a:r>
              <a:rPr lang="ko-KR" altLang="en-US" dirty="0"/>
              <a:t>로 계획하고있으나</a:t>
            </a:r>
            <a:r>
              <a:rPr lang="en-US" altLang="ko-KR" dirty="0"/>
              <a:t>, </a:t>
            </a:r>
            <a:r>
              <a:rPr lang="ko-KR" altLang="en-US" dirty="0"/>
              <a:t>설계 및 시공 과정에서 사업기간의 불가피한 연장이 있을 수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Entity) Project Entity</a:t>
            </a:r>
            <a:r>
              <a:rPr lang="ko-KR" altLang="en-US" dirty="0"/>
              <a:t>로는</a:t>
            </a:r>
            <a:r>
              <a:rPr lang="en-US" altLang="ko-KR" dirty="0"/>
              <a:t> </a:t>
            </a:r>
            <a:r>
              <a:rPr lang="ko-KR" altLang="en-US" dirty="0"/>
              <a:t>국가 정부부처인 </a:t>
            </a:r>
            <a:r>
              <a:rPr lang="en-US" altLang="ko-KR" dirty="0"/>
              <a:t>Ministry of S&amp;ICT</a:t>
            </a:r>
            <a:r>
              <a:rPr lang="ko-KR" altLang="en-US" dirty="0"/>
              <a:t>와 충청북도 및 청주시가 공동구성 되어있습니다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(Overall Budget) Overall Budget</a:t>
            </a:r>
            <a:r>
              <a:rPr lang="ko-KR" altLang="en-US" dirty="0"/>
              <a:t>은 </a:t>
            </a:r>
            <a:r>
              <a:rPr lang="en-US" altLang="ko-KR" dirty="0"/>
              <a:t>1.120 Trillion KRW</a:t>
            </a:r>
            <a:r>
              <a:rPr lang="ko-KR" altLang="en-US" dirty="0"/>
              <a:t>이며</a:t>
            </a:r>
            <a:r>
              <a:rPr lang="en-US" altLang="ko-KR" dirty="0"/>
              <a:t>, Construction Budget</a:t>
            </a:r>
            <a:r>
              <a:rPr lang="ko-KR" altLang="en-US" dirty="0"/>
              <a:t>은 </a:t>
            </a:r>
            <a:r>
              <a:rPr lang="en-US" altLang="ko-KR" dirty="0"/>
              <a:t>0.312 T KRW </a:t>
            </a:r>
            <a:r>
              <a:rPr lang="ko-KR" altLang="en-US" dirty="0"/>
              <a:t>수준입니다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(Project Organ.) Project Organization</a:t>
            </a:r>
            <a:r>
              <a:rPr lang="ko-KR" altLang="en-US" dirty="0"/>
              <a:t>으로는 우리 </a:t>
            </a:r>
            <a:r>
              <a:rPr lang="en-US" altLang="ko-KR" dirty="0"/>
              <a:t>KBSI</a:t>
            </a:r>
            <a:r>
              <a:rPr lang="ko-KR" altLang="en-US" dirty="0"/>
              <a:t>가 주관하며</a:t>
            </a:r>
            <a:r>
              <a:rPr lang="en-US" altLang="ko-KR" dirty="0"/>
              <a:t>, PAL</a:t>
            </a:r>
            <a:r>
              <a:rPr lang="ko-KR" altLang="en-US" dirty="0"/>
              <a:t>에서 </a:t>
            </a:r>
            <a:r>
              <a:rPr lang="ko-KR" altLang="en-US" dirty="0" err="1"/>
              <a:t>공동수행하고있습니다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시간관계상 장치의 특성 및 성능 등의 내용은 생략하므로 자료를 참고하시기 바랍니다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32CC8-D241-4736-9A5D-F7D1015409B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426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4603" y="1402694"/>
            <a:ext cx="11427619" cy="2983947"/>
          </a:xfrm>
        </p:spPr>
        <p:txBody>
          <a:bodyPr anchor="b"/>
          <a:lstStyle>
            <a:lvl1pPr algn="ctr">
              <a:defRPr sz="749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4603" y="4501714"/>
            <a:ext cx="11427619" cy="2069319"/>
          </a:xfrm>
        </p:spPr>
        <p:txBody>
          <a:bodyPr/>
          <a:lstStyle>
            <a:lvl1pPr marL="0" indent="0" algn="ctr">
              <a:buNone/>
              <a:defRPr sz="2999"/>
            </a:lvl1pPr>
            <a:lvl2pPr marL="571363" indent="0" algn="ctr">
              <a:buNone/>
              <a:defRPr sz="2499"/>
            </a:lvl2pPr>
            <a:lvl3pPr marL="1142726" indent="0" algn="ctr">
              <a:buNone/>
              <a:defRPr sz="2249"/>
            </a:lvl3pPr>
            <a:lvl4pPr marL="1714089" indent="0" algn="ctr">
              <a:buNone/>
              <a:defRPr sz="2000"/>
            </a:lvl4pPr>
            <a:lvl5pPr marL="2285451" indent="0" algn="ctr">
              <a:buNone/>
              <a:defRPr sz="2000"/>
            </a:lvl5pPr>
            <a:lvl6pPr marL="2856814" indent="0" algn="ctr">
              <a:buNone/>
              <a:defRPr sz="2000"/>
            </a:lvl6pPr>
            <a:lvl7pPr marL="3428177" indent="0" algn="ctr">
              <a:buNone/>
              <a:defRPr sz="2000"/>
            </a:lvl7pPr>
            <a:lvl8pPr marL="3999540" indent="0" algn="ctr">
              <a:buNone/>
              <a:defRPr sz="2000"/>
            </a:lvl8pPr>
            <a:lvl9pPr marL="4570903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>
                <a:solidFill>
                  <a:srgbClr val="FF0000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13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23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3853" y="456322"/>
            <a:ext cx="3285440" cy="726345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32" y="456322"/>
            <a:ext cx="9665861" cy="726345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90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21350" y="7958481"/>
            <a:ext cx="3428286" cy="456322"/>
          </a:xfrm>
        </p:spPr>
        <p:txBody>
          <a:bodyPr/>
          <a:lstStyle>
            <a:lvl1pPr algn="ctr">
              <a:defRPr sz="2400"/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192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340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4 과업의 개요 및 주요 시설별 면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9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7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596" y="2136778"/>
            <a:ext cx="13141762" cy="3565261"/>
          </a:xfrm>
        </p:spPr>
        <p:txBody>
          <a:bodyPr anchor="b"/>
          <a:lstStyle>
            <a:lvl1pPr>
              <a:defRPr sz="749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596" y="5735767"/>
            <a:ext cx="13141762" cy="1874887"/>
          </a:xfrm>
        </p:spPr>
        <p:txBody>
          <a:bodyPr/>
          <a:lstStyle>
            <a:lvl1pPr marL="0" indent="0">
              <a:buNone/>
              <a:defRPr sz="2999">
                <a:solidFill>
                  <a:schemeClr val="tx1">
                    <a:tint val="75000"/>
                  </a:schemeClr>
                </a:solidFill>
              </a:defRPr>
            </a:lvl1pPr>
            <a:lvl2pPr marL="571363" indent="0">
              <a:buNone/>
              <a:defRPr sz="2499">
                <a:solidFill>
                  <a:schemeClr val="tx1">
                    <a:tint val="75000"/>
                  </a:schemeClr>
                </a:solidFill>
              </a:defRPr>
            </a:lvl2pPr>
            <a:lvl3pPr marL="1142726" indent="0">
              <a:buNone/>
              <a:defRPr sz="2249">
                <a:solidFill>
                  <a:schemeClr val="tx1">
                    <a:tint val="75000"/>
                  </a:schemeClr>
                </a:solidFill>
              </a:defRPr>
            </a:lvl3pPr>
            <a:lvl4pPr marL="17140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854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568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428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995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5709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19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532" y="2281609"/>
            <a:ext cx="6475651" cy="54381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3642" y="2281609"/>
            <a:ext cx="6475651" cy="54381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61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16" y="456322"/>
            <a:ext cx="13141762" cy="165664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517" y="2101065"/>
            <a:ext cx="6445891" cy="1029699"/>
          </a:xfrm>
        </p:spPr>
        <p:txBody>
          <a:bodyPr anchor="b"/>
          <a:lstStyle>
            <a:lvl1pPr marL="0" indent="0">
              <a:buNone/>
              <a:defRPr sz="2999" b="1"/>
            </a:lvl1pPr>
            <a:lvl2pPr marL="571363" indent="0">
              <a:buNone/>
              <a:defRPr sz="2499" b="1"/>
            </a:lvl2pPr>
            <a:lvl3pPr marL="1142726" indent="0">
              <a:buNone/>
              <a:defRPr sz="2249" b="1"/>
            </a:lvl3pPr>
            <a:lvl4pPr marL="1714089" indent="0">
              <a:buNone/>
              <a:defRPr sz="2000" b="1"/>
            </a:lvl4pPr>
            <a:lvl5pPr marL="2285451" indent="0">
              <a:buNone/>
              <a:defRPr sz="2000" b="1"/>
            </a:lvl5pPr>
            <a:lvl6pPr marL="2856814" indent="0">
              <a:buNone/>
              <a:defRPr sz="2000" b="1"/>
            </a:lvl6pPr>
            <a:lvl7pPr marL="3428177" indent="0">
              <a:buNone/>
              <a:defRPr sz="2000" b="1"/>
            </a:lvl7pPr>
            <a:lvl8pPr marL="3999540" indent="0">
              <a:buNone/>
              <a:defRPr sz="2000" b="1"/>
            </a:lvl8pPr>
            <a:lvl9pPr marL="4570903" indent="0">
              <a:buNone/>
              <a:defRPr sz="20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517" y="3130764"/>
            <a:ext cx="6445891" cy="46048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3643" y="2101065"/>
            <a:ext cx="6477635" cy="1029699"/>
          </a:xfrm>
        </p:spPr>
        <p:txBody>
          <a:bodyPr anchor="b"/>
          <a:lstStyle>
            <a:lvl1pPr marL="0" indent="0">
              <a:buNone/>
              <a:defRPr sz="2999" b="1"/>
            </a:lvl1pPr>
            <a:lvl2pPr marL="571363" indent="0">
              <a:buNone/>
              <a:defRPr sz="2499" b="1"/>
            </a:lvl2pPr>
            <a:lvl3pPr marL="1142726" indent="0">
              <a:buNone/>
              <a:defRPr sz="2249" b="1"/>
            </a:lvl3pPr>
            <a:lvl4pPr marL="1714089" indent="0">
              <a:buNone/>
              <a:defRPr sz="2000" b="1"/>
            </a:lvl4pPr>
            <a:lvl5pPr marL="2285451" indent="0">
              <a:buNone/>
              <a:defRPr sz="2000" b="1"/>
            </a:lvl5pPr>
            <a:lvl6pPr marL="2856814" indent="0">
              <a:buNone/>
              <a:defRPr sz="2000" b="1"/>
            </a:lvl6pPr>
            <a:lvl7pPr marL="3428177" indent="0">
              <a:buNone/>
              <a:defRPr sz="2000" b="1"/>
            </a:lvl7pPr>
            <a:lvl8pPr marL="3999540" indent="0">
              <a:buNone/>
              <a:defRPr sz="2000" b="1"/>
            </a:lvl8pPr>
            <a:lvl9pPr marL="4570903" indent="0">
              <a:buNone/>
              <a:defRPr sz="20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3643" y="3130764"/>
            <a:ext cx="6477635" cy="46048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80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36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1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17" y="571394"/>
            <a:ext cx="4914272" cy="1999880"/>
          </a:xfrm>
        </p:spPr>
        <p:txBody>
          <a:bodyPr anchor="b"/>
          <a:lstStyle>
            <a:lvl1pPr>
              <a:defRPr sz="399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635" y="1234054"/>
            <a:ext cx="7713643" cy="6090903"/>
          </a:xfrm>
        </p:spPr>
        <p:txBody>
          <a:bodyPr/>
          <a:lstStyle>
            <a:lvl1pPr>
              <a:defRPr sz="3999"/>
            </a:lvl1pPr>
            <a:lvl2pPr>
              <a:defRPr sz="3499"/>
            </a:lvl2pPr>
            <a:lvl3pPr>
              <a:defRPr sz="2999"/>
            </a:lvl3pPr>
            <a:lvl4pPr>
              <a:defRPr sz="2499"/>
            </a:lvl4pPr>
            <a:lvl5pPr>
              <a:defRPr sz="2499"/>
            </a:lvl5pPr>
            <a:lvl6pPr>
              <a:defRPr sz="2499"/>
            </a:lvl6pPr>
            <a:lvl7pPr>
              <a:defRPr sz="2499"/>
            </a:lvl7pPr>
            <a:lvl8pPr>
              <a:defRPr sz="2499"/>
            </a:lvl8pPr>
            <a:lvl9pPr>
              <a:defRPr sz="2499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517" y="2571274"/>
            <a:ext cx="4914272" cy="4763603"/>
          </a:xfrm>
        </p:spPr>
        <p:txBody>
          <a:bodyPr/>
          <a:lstStyle>
            <a:lvl1pPr marL="0" indent="0">
              <a:buNone/>
              <a:defRPr sz="2000"/>
            </a:lvl1pPr>
            <a:lvl2pPr marL="571363" indent="0">
              <a:buNone/>
              <a:defRPr sz="1750"/>
            </a:lvl2pPr>
            <a:lvl3pPr marL="1142726" indent="0">
              <a:buNone/>
              <a:defRPr sz="1500"/>
            </a:lvl3pPr>
            <a:lvl4pPr marL="1714089" indent="0">
              <a:buNone/>
              <a:defRPr sz="1250"/>
            </a:lvl4pPr>
            <a:lvl5pPr marL="2285451" indent="0">
              <a:buNone/>
              <a:defRPr sz="1250"/>
            </a:lvl5pPr>
            <a:lvl6pPr marL="2856814" indent="0">
              <a:buNone/>
              <a:defRPr sz="1250"/>
            </a:lvl6pPr>
            <a:lvl7pPr marL="3428177" indent="0">
              <a:buNone/>
              <a:defRPr sz="1250"/>
            </a:lvl7pPr>
            <a:lvl8pPr marL="3999540" indent="0">
              <a:buNone/>
              <a:defRPr sz="1250"/>
            </a:lvl8pPr>
            <a:lvl9pPr marL="4570903" indent="0">
              <a:buNone/>
              <a:defRPr sz="12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96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17" y="571394"/>
            <a:ext cx="4914272" cy="1999880"/>
          </a:xfrm>
        </p:spPr>
        <p:txBody>
          <a:bodyPr anchor="b"/>
          <a:lstStyle>
            <a:lvl1pPr>
              <a:defRPr sz="399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77635" y="1234054"/>
            <a:ext cx="7713643" cy="6090903"/>
          </a:xfrm>
        </p:spPr>
        <p:txBody>
          <a:bodyPr anchor="t"/>
          <a:lstStyle>
            <a:lvl1pPr marL="0" indent="0">
              <a:buNone/>
              <a:defRPr sz="3999"/>
            </a:lvl1pPr>
            <a:lvl2pPr marL="571363" indent="0">
              <a:buNone/>
              <a:defRPr sz="3499"/>
            </a:lvl2pPr>
            <a:lvl3pPr marL="1142726" indent="0">
              <a:buNone/>
              <a:defRPr sz="2999"/>
            </a:lvl3pPr>
            <a:lvl4pPr marL="1714089" indent="0">
              <a:buNone/>
              <a:defRPr sz="2499"/>
            </a:lvl4pPr>
            <a:lvl5pPr marL="2285451" indent="0">
              <a:buNone/>
              <a:defRPr sz="2499"/>
            </a:lvl5pPr>
            <a:lvl6pPr marL="2856814" indent="0">
              <a:buNone/>
              <a:defRPr sz="2499"/>
            </a:lvl6pPr>
            <a:lvl7pPr marL="3428177" indent="0">
              <a:buNone/>
              <a:defRPr sz="2499"/>
            </a:lvl7pPr>
            <a:lvl8pPr marL="3999540" indent="0">
              <a:buNone/>
              <a:defRPr sz="2499"/>
            </a:lvl8pPr>
            <a:lvl9pPr marL="4570903" indent="0">
              <a:buNone/>
              <a:defRPr sz="2499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517" y="2571274"/>
            <a:ext cx="4914272" cy="4763603"/>
          </a:xfrm>
        </p:spPr>
        <p:txBody>
          <a:bodyPr/>
          <a:lstStyle>
            <a:lvl1pPr marL="0" indent="0">
              <a:buNone/>
              <a:defRPr sz="2000"/>
            </a:lvl1pPr>
            <a:lvl2pPr marL="571363" indent="0">
              <a:buNone/>
              <a:defRPr sz="1750"/>
            </a:lvl2pPr>
            <a:lvl3pPr marL="1142726" indent="0">
              <a:buNone/>
              <a:defRPr sz="1500"/>
            </a:lvl3pPr>
            <a:lvl4pPr marL="1714089" indent="0">
              <a:buNone/>
              <a:defRPr sz="1250"/>
            </a:lvl4pPr>
            <a:lvl5pPr marL="2285451" indent="0">
              <a:buNone/>
              <a:defRPr sz="1250"/>
            </a:lvl5pPr>
            <a:lvl6pPr marL="2856814" indent="0">
              <a:buNone/>
              <a:defRPr sz="1250"/>
            </a:lvl6pPr>
            <a:lvl7pPr marL="3428177" indent="0">
              <a:buNone/>
              <a:defRPr sz="1250"/>
            </a:lvl7pPr>
            <a:lvl8pPr marL="3999540" indent="0">
              <a:buNone/>
              <a:defRPr sz="1250"/>
            </a:lvl8pPr>
            <a:lvl9pPr marL="4570903" indent="0">
              <a:buNone/>
              <a:defRPr sz="12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5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532" y="456322"/>
            <a:ext cx="13141762" cy="1656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32" y="2281609"/>
            <a:ext cx="13141762" cy="543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532" y="7943967"/>
            <a:ext cx="3428286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7199" y="7943967"/>
            <a:ext cx="5142428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1007" y="7943967"/>
            <a:ext cx="3428286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4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hf hdr="0" ftr="0" dt="0"/>
  <p:txStyles>
    <p:titleStyle>
      <a:lvl1pPr algn="l" defTabSz="1142726" rtl="0" eaLnBrk="1" latinLnBrk="1" hangingPunct="1">
        <a:lnSpc>
          <a:spcPct val="90000"/>
        </a:lnSpc>
        <a:spcBef>
          <a:spcPct val="0"/>
        </a:spcBef>
        <a:buNone/>
        <a:defRPr sz="5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681" indent="-285681" algn="l" defTabSz="1142726" rtl="0" eaLnBrk="1" latinLnBrk="1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3499" kern="1200">
          <a:solidFill>
            <a:schemeClr val="tx1"/>
          </a:solidFill>
          <a:latin typeface="+mn-lt"/>
          <a:ea typeface="+mn-ea"/>
          <a:cs typeface="+mn-cs"/>
        </a:defRPr>
      </a:lvl1pPr>
      <a:lvl2pPr marL="857044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2pPr>
      <a:lvl3pPr marL="1428407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3pPr>
      <a:lvl4pPr marL="1999770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4pPr>
      <a:lvl5pPr marL="2571133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5pPr>
      <a:lvl6pPr marL="3142496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6pPr>
      <a:lvl7pPr marL="3713858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7pPr>
      <a:lvl8pPr marL="4285221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8pPr>
      <a:lvl9pPr marL="4856584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1pPr>
      <a:lvl2pPr marL="571363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26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3pPr>
      <a:lvl4pPr marL="1714089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4pPr>
      <a:lvl5pPr marL="2285451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5pPr>
      <a:lvl6pPr marL="2856814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6pPr>
      <a:lvl7pPr marL="3428177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7pPr>
      <a:lvl8pPr marL="3999540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8pPr>
      <a:lvl9pPr marL="4570903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openxmlformats.org/officeDocument/2006/relationships/image" Target="../media/image110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0.png"/><Relationship Id="rId5" Type="http://schemas.openxmlformats.org/officeDocument/2006/relationships/image" Target="../media/image4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6.png"/><Relationship Id="rId9" Type="http://schemas.openxmlformats.org/officeDocument/2006/relationships/image" Target="../media/image2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6.png"/><Relationship Id="rId9" Type="http://schemas.openxmlformats.org/officeDocument/2006/relationships/image" Target="../media/image52.png"/><Relationship Id="rId14" Type="http://schemas.openxmlformats.org/officeDocument/2006/relationships/image" Target="../media/image1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1.png"/><Relationship Id="rId11" Type="http://schemas.openxmlformats.org/officeDocument/2006/relationships/image" Target="../media/image261.png"/><Relationship Id="rId5" Type="http://schemas.openxmlformats.org/officeDocument/2006/relationships/image" Target="../media/image201.png"/><Relationship Id="rId10" Type="http://schemas.openxmlformats.org/officeDocument/2006/relationships/image" Target="../media/image251.png"/><Relationship Id="rId4" Type="http://schemas.openxmlformats.org/officeDocument/2006/relationships/image" Target="../media/image6.png"/><Relationship Id="rId9" Type="http://schemas.openxmlformats.org/officeDocument/2006/relationships/image" Target="../media/image2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0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280.png"/><Relationship Id="rId10" Type="http://schemas.openxmlformats.org/officeDocument/2006/relationships/image" Target="../media/image65.png"/><Relationship Id="rId4" Type="http://schemas.openxmlformats.org/officeDocument/2006/relationships/image" Target="../media/image6.png"/><Relationship Id="rId9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4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87.png"/><Relationship Id="rId3" Type="http://schemas.openxmlformats.org/officeDocument/2006/relationships/image" Target="../media/image4.png"/><Relationship Id="rId7" Type="http://schemas.openxmlformats.org/officeDocument/2006/relationships/image" Target="NULL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6" Type="http://schemas.openxmlformats.org/officeDocument/2006/relationships/image" Target="NULL"/><Relationship Id="rId11" Type="http://schemas.openxmlformats.org/officeDocument/2006/relationships/image" Target="../media/image85.png"/><Relationship Id="rId5" Type="http://schemas.openxmlformats.org/officeDocument/2006/relationships/image" Target="../media/image83.png"/><Relationship Id="rId10" Type="http://schemas.openxmlformats.org/officeDocument/2006/relationships/image" Target="../media/image84.png"/><Relationship Id="rId4" Type="http://schemas.openxmlformats.org/officeDocument/2006/relationships/image" Target="../media/image82.tmp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4.png"/><Relationship Id="rId7" Type="http://schemas.openxmlformats.org/officeDocument/2006/relationships/image" Target="NUL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6.png"/><Relationship Id="rId9" Type="http://schemas.openxmlformats.org/officeDocument/2006/relationships/image" Target="../media/image8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4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5" Type="http://schemas.openxmlformats.org/officeDocument/2006/relationships/image" Target="NULL"/><Relationship Id="rId10" Type="http://schemas.openxmlformats.org/officeDocument/2006/relationships/image" Target="../media/image94.png"/><Relationship Id="rId4" Type="http://schemas.openxmlformats.org/officeDocument/2006/relationships/image" Target="../media/image6.png"/><Relationship Id="rId9" Type="http://schemas.openxmlformats.org/officeDocument/2006/relationships/image" Target="../media/image93.png"/><Relationship Id="rId1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6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cid:image005.png@01DC20C5.B82C2820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6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33.tm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58" name="그림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93" y="2813119"/>
            <a:ext cx="385265" cy="396823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01" y="2822736"/>
            <a:ext cx="350592" cy="377560"/>
          </a:xfrm>
          <a:prstGeom prst="rect">
            <a:avLst/>
          </a:prstGeom>
        </p:spPr>
      </p:pic>
      <p:sp>
        <p:nvSpPr>
          <p:cNvPr id="54" name="Rectangle 35"/>
          <p:cNvSpPr>
            <a:spLocks noChangeArrowheads="1"/>
          </p:cNvSpPr>
          <p:nvPr/>
        </p:nvSpPr>
        <p:spPr bwMode="auto">
          <a:xfrm>
            <a:off x="10277475" y="1"/>
            <a:ext cx="4959350" cy="8363163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 dirty="0"/>
          </a:p>
        </p:txBody>
      </p:sp>
      <p:grpSp>
        <p:nvGrpSpPr>
          <p:cNvPr id="8" name="그룹 7"/>
          <p:cNvGrpSpPr/>
          <p:nvPr/>
        </p:nvGrpSpPr>
        <p:grpSpPr>
          <a:xfrm>
            <a:off x="598621" y="1460714"/>
            <a:ext cx="14133378" cy="5124837"/>
            <a:chOff x="598622" y="1460714"/>
            <a:chExt cx="10696470" cy="5124837"/>
          </a:xfrm>
        </p:grpSpPr>
        <p:sp>
          <p:nvSpPr>
            <p:cNvPr id="62" name="TextBox 61"/>
            <p:cNvSpPr txBox="1"/>
            <p:nvPr/>
          </p:nvSpPr>
          <p:spPr>
            <a:xfrm>
              <a:off x="598622" y="1460714"/>
              <a:ext cx="1053307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800" b="1" dirty="0">
                  <a:solidFill>
                    <a:srgbClr val="00206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Korea-4GSR Beam</a:t>
              </a:r>
              <a:r>
                <a:rPr lang="ko-KR" altLang="en-US" sz="3800" b="1" dirty="0">
                  <a:solidFill>
                    <a:srgbClr val="00206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ko-KR" sz="3800" b="1" dirty="0">
                  <a:solidFill>
                    <a:srgbClr val="00206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Dynamics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6974" y="4569615"/>
              <a:ext cx="10668118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b="1">
                  <a:cs typeface="Verdana" panose="020B0604030504040204" pitchFamily="34" charset="0"/>
                </a:rPr>
                <a:t>Jaehyun Kim, Gyeongsu Jang, Jimin Seok, Junha Kim, Jaeyu Lee (PAL),</a:t>
              </a:r>
            </a:p>
            <a:p>
              <a:r>
                <a:rPr lang="en-US" altLang="ko-KR" sz="2500" b="1">
                  <a:cs typeface="Verdana" panose="020B0604030504040204" pitchFamily="34" charset="0"/>
                </a:rPr>
                <a:t>Youngmin Park (POSTECH), Hyunchang Jin (KBSI)</a:t>
              </a:r>
            </a:p>
            <a:p>
              <a:endParaRPr lang="en-US" altLang="ko-KR" sz="2500" b="1" dirty="0">
                <a:cs typeface="Verdana" panose="020B0604030504040204" pitchFamily="34" charset="0"/>
              </a:endParaRPr>
            </a:p>
            <a:p>
              <a:endParaRPr lang="en-US" altLang="ko-KR" sz="2500" b="1" dirty="0">
                <a:cs typeface="Verdana" panose="020B0604030504040204" pitchFamily="34" charset="0"/>
              </a:endParaRPr>
            </a:p>
            <a:p>
              <a:endParaRPr lang="en-US" altLang="ko-KR" sz="2500" b="1" dirty="0">
                <a:cs typeface="Verdana" panose="020B060403050404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26973" y="7258489"/>
            <a:ext cx="50546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00" b="1" dirty="0">
                <a:solidFill>
                  <a:schemeClr val="tx2"/>
                </a:solidFill>
              </a:rPr>
              <a:t>Nov. 05, 2025</a:t>
            </a:r>
            <a:endParaRPr lang="ko-KR" altLang="en-US" sz="2100" b="1" dirty="0">
              <a:solidFill>
                <a:schemeClr val="tx2"/>
              </a:solidFill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E65C00"/>
          </a:solidFill>
          <a:ln>
            <a:solidFill>
              <a:srgbClr val="E65C00"/>
            </a:solidFill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706473" y="57127"/>
            <a:ext cx="7999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E65C00"/>
                </a:solidFill>
                <a:ea typeface="Ebrima" panose="02000000000000000000" pitchFamily="2" charset="0"/>
                <a:cs typeface="Ebrima" panose="02000000000000000000" pitchFamily="2" charset="0"/>
              </a:rPr>
              <a:t>4</a:t>
            </a:r>
            <a:r>
              <a:rPr lang="en-US" altLang="ko-KR" sz="2000" b="1" baseline="30000" dirty="0">
                <a:solidFill>
                  <a:srgbClr val="E65C00"/>
                </a:solidFill>
                <a:ea typeface="Ebrima" panose="02000000000000000000" pitchFamily="2" charset="0"/>
                <a:cs typeface="Ebrima" panose="02000000000000000000" pitchFamily="2" charset="0"/>
              </a:rPr>
              <a:t>th</a:t>
            </a:r>
            <a:r>
              <a:rPr lang="en-US" altLang="ko-KR" sz="2000" b="1" dirty="0">
                <a:solidFill>
                  <a:srgbClr val="E65C00"/>
                </a:solidFill>
                <a:ea typeface="Ebrima" panose="02000000000000000000" pitchFamily="2" charset="0"/>
                <a:cs typeface="Ebrima" panose="02000000000000000000" pitchFamily="2" charset="0"/>
              </a:rPr>
              <a:t> Korea-4GSR International Advisory Committee Meeting (Nov. 5-6, 2025)</a:t>
            </a:r>
            <a:endParaRPr lang="ko-KR" altLang="en-US" sz="2000" b="1" dirty="0">
              <a:solidFill>
                <a:srgbClr val="E65C00"/>
              </a:solidFill>
              <a:cs typeface="Ebrima" panose="02000000000000000000" pitchFamily="2" charset="0"/>
            </a:endParaRPr>
          </a:p>
        </p:txBody>
      </p:sp>
      <p:pic>
        <p:nvPicPr>
          <p:cNvPr id="1026" name="Picture 2" descr="다목적방사광가속기 기반설계 당선작 조감도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476" y="4090436"/>
            <a:ext cx="4959350" cy="350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579873E2-4D67-4C98-882B-710FFA5D07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2" y="7965099"/>
            <a:ext cx="3424555" cy="346358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4126C671-AFF6-458B-9897-F1CFDB6288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05" b="89831" l="4995" r="93920">
                        <a14:foregroundMark x1="47958" y1="39600" x2="48146" y2="39466"/>
                        <a14:foregroundMark x1="46179" y1="40865" x2="47559" y2="39884"/>
                        <a14:foregroundMark x1="27369" y1="54237" x2="28133" y2="53694"/>
                        <a14:foregroundMark x1="26575" y1="54802" x2="27369" y2="54237"/>
                        <a14:foregroundMark x1="24735" y1="56110" x2="26575" y2="54802"/>
                        <a14:foregroundMark x1="20399" y1="59192" x2="24174" y2="56508"/>
                        <a14:foregroundMark x1="12269" y1="64972" x2="20203" y2="59331"/>
                        <a14:foregroundMark x1="83714" y1="71343" x2="85816" y2="73373"/>
                        <a14:foregroundMark x1="76263" y1="64147" x2="76783" y2="64649"/>
                        <a14:foregroundMark x1="73782" y1="61751" x2="75972" y2="63866"/>
                        <a14:foregroundMark x1="70793" y1="58864" x2="72591" y2="60600"/>
                        <a14:foregroundMark x1="49620" y1="38418" x2="51783" y2="40507"/>
                        <a14:foregroundMark x1="69464" y1="70768" x2="68947" y2="70621"/>
                        <a14:foregroundMark x1="71121" y1="71239" x2="70250" y2="70991"/>
                        <a14:foregroundMark x1="85852" y1="75428" x2="80565" y2="73925"/>
                        <a14:foregroundMark x1="67739" y1="40549" x2="67647" y2="38255"/>
                        <a14:foregroundMark x1="68704" y1="64569" x2="68631" y2="62757"/>
                        <a14:foregroundMark x1="68947" y1="70621" x2="68875" y2="68836"/>
                        <a14:foregroundMark x1="51885" y1="31391" x2="55157" y2="31638"/>
                        <a14:foregroundMark x1="51113" y1="31333" x2="51746" y2="31381"/>
                        <a14:foregroundMark x1="46908" y1="31016" x2="47889" y2="31090"/>
                        <a14:foregroundMark x1="43012" y1="30722" x2="46470" y2="30983"/>
                        <a14:foregroundMark x1="39068" y1="30425" x2="42950" y2="30718"/>
                        <a14:foregroundMark x1="32682" y1="29944" x2="34093" y2="30050"/>
                        <a14:foregroundMark x1="69730" y1="29854" x2="73400" y2="29405"/>
                        <a14:foregroundMark x1="67036" y1="30184" x2="67840" y2="30086"/>
                        <a14:foregroundMark x1="64930" y1="30441" x2="65571" y2="30363"/>
                        <a14:foregroundMark x1="60823" y1="30944" x2="61237" y2="30893"/>
                        <a14:foregroundMark x1="55157" y1="31638" x2="59779" y2="31072"/>
                        <a14:foregroundMark x1="55353" y1="72629" x2="56895" y2="72881"/>
                        <a14:foregroundMark x1="53375" y1="72306" x2="53585" y2="72340"/>
                        <a14:foregroundMark x1="51227" y1="71955" x2="52420" y2="72150"/>
                        <a14:foregroundMark x1="47900" y1="71412" x2="51122" y2="71938"/>
                        <a14:foregroundMark x1="39797" y1="70089" x2="44305" y2="70825"/>
                        <a14:foregroundMark x1="33588" y1="69075" x2="37337" y2="69687"/>
                        <a14:foregroundMark x1="92152" y1="69104" x2="93811" y2="68927"/>
                        <a14:foregroundMark x1="83714" y1="70008" x2="85753" y2="69790"/>
                        <a14:foregroundMark x1="70290" y1="71446" x2="71105" y2="71359"/>
                        <a14:foregroundMark x1="67501" y1="71745" x2="69543" y2="71526"/>
                        <a14:foregroundMark x1="63116" y1="72215" x2="67066" y2="71792"/>
                        <a14:foregroundMark x1="58434" y1="72716" x2="58835" y2="72673"/>
                        <a14:foregroundMark x1="56895" y1="72881" x2="57898" y2="72773"/>
                        <a14:foregroundMark x1="93811" y1="68927" x2="94028" y2="68927"/>
                        <a14:foregroundMark x1="19041" y1="28331" x2="10424" y2="25480"/>
                        <a14:foregroundMark x1="21336" y1="29090" x2="19885" y2="28610"/>
                        <a14:foregroundMark x1="25624" y1="30508" x2="21451" y2="29128"/>
                        <a14:foregroundMark x1="22997" y1="36672" x2="24539" y2="37853"/>
                        <a14:foregroundMark x1="21284" y1="35360" x2="22499" y2="36291"/>
                        <a14:foregroundMark x1="20115" y1="34463" x2="20350" y2="34643"/>
                        <a14:foregroundMark x1="10528" y1="27119" x2="18783" y2="33443"/>
                        <a14:foregroundMark x1="9053" y1="25989" x2="10528" y2="27119"/>
                        <a14:foregroundMark x1="8536" y1="65977" x2="8143" y2="66667"/>
                        <a14:foregroundMark x1="20341" y1="45230" x2="8723" y2="65648"/>
                        <a14:foregroundMark x1="21746" y1="42761" x2="20460" y2="45021"/>
                        <a14:foregroundMark x1="22745" y1="41006" x2="22606" y2="41251"/>
                        <a14:foregroundMark x1="24539" y1="37853" x2="23052" y2="40466"/>
                        <a14:foregroundMark x1="8143" y1="66667" x2="4995" y2="67232"/>
                        <a14:foregroundMark x1="33550" y1="66102" x2="33550" y2="66102"/>
                        <a14:foregroundMark x1="87948" y1="57062" x2="89142" y2="55367"/>
                        <a14:foregroundMark x1="77742" y1="64407" x2="77742" y2="64407"/>
                        <a14:foregroundMark x1="64169" y1="37288" x2="64278" y2="37288"/>
                        <a14:foregroundMark x1="69815" y1="62712" x2="69815" y2="62712"/>
                        <a14:foregroundMark x1="67970" y1="60452" x2="67970" y2="60452"/>
                        <a14:backgroundMark x1="4126" y1="9040" x2="27470" y2="11864"/>
                        <a14:backgroundMark x1="27470" y1="11864" x2="66124" y2="3390"/>
                        <a14:backgroundMark x1="66124" y1="3390" x2="94463" y2="9605"/>
                        <a14:backgroundMark x1="29533" y1="54802" x2="29750" y2="64407"/>
                        <a14:backgroundMark x1="8903" y1="27119" x2="8903" y2="27119"/>
                        <a14:backgroundMark x1="9012" y1="23729" x2="9012" y2="23729"/>
                        <a14:backgroundMark x1="8903" y1="24859" x2="8903" y2="24859"/>
                        <a14:backgroundMark x1="8360" y1="25989" x2="8360" y2="25989"/>
                        <a14:backgroundMark x1="9229" y1="25424" x2="9229" y2="25424"/>
                        <a14:backgroundMark x1="9121" y1="24294" x2="9121" y2="24294"/>
                        <a14:backgroundMark x1="8578" y1="24294" x2="8578" y2="26554"/>
                        <a14:backgroundMark x1="8578" y1="66667" x2="8578" y2="63277"/>
                        <a14:backgroundMark x1="8360" y1="70621" x2="8252" y2="64407"/>
                        <a14:backgroundMark x1="24539" y1="53672" x2="23127" y2="45763"/>
                        <a14:backgroundMark x1="23018" y1="45198" x2="21824" y2="43503"/>
                        <a14:backgroundMark x1="21824" y1="42938" x2="22476" y2="41808"/>
                        <a14:backgroundMark x1="20847" y1="38983" x2="20955" y2="35028"/>
                        <a14:backgroundMark x1="20630" y1="31638" x2="20630" y2="34463"/>
                        <a14:backgroundMark x1="20630" y1="32203" x2="20195" y2="33898"/>
                        <a14:backgroundMark x1="20955" y1="66667" x2="20413" y2="62147"/>
                        <a14:backgroundMark x1="33768" y1="49718" x2="51466" y2="48588"/>
                        <a14:backgroundMark x1="51466" y1="48588" x2="62432" y2="49153"/>
                        <a14:backgroundMark x1="70358" y1="48023" x2="61889" y2="50847"/>
                        <a14:backgroundMark x1="29859" y1="48588" x2="30185" y2="60452"/>
                        <a14:backgroundMark x1="28882" y1="53107" x2="28664" y2="54237"/>
                        <a14:backgroundMark x1="28339" y1="54802" x2="28339" y2="54802"/>
                        <a14:backgroundMark x1="28230" y1="53672" x2="28230" y2="53672"/>
                        <a14:backgroundMark x1="28230" y1="54237" x2="28230" y2="54237"/>
                        <a14:backgroundMark x1="28122" y1="54237" x2="28122" y2="54237"/>
                        <a14:backgroundMark x1="31705" y1="50847" x2="33659" y2="50847"/>
                        <a14:backgroundMark x1="35722" y1="34463" x2="35831" y2="36158"/>
                        <a14:backgroundMark x1="35179" y1="31638" x2="35179" y2="31638"/>
                        <a14:backgroundMark x1="35505" y1="28249" x2="35505" y2="28249"/>
                        <a14:backgroundMark x1="34962" y1="29379" x2="34962" y2="29379"/>
                        <a14:backgroundMark x1="38328" y1="32768" x2="38328" y2="34463"/>
                        <a14:backgroundMark x1="38979" y1="29944" x2="38979" y2="29944"/>
                        <a14:backgroundMark x1="38871" y1="28814" x2="38545" y2="28814"/>
                        <a14:backgroundMark x1="43105" y1="28814" x2="43214" y2="28249"/>
                        <a14:backgroundMark x1="35613" y1="28814" x2="35722" y2="33898"/>
                        <a14:backgroundMark x1="36048" y1="27119" x2="35831" y2="34463"/>
                        <a14:backgroundMark x1="38328" y1="29944" x2="38219" y2="33333"/>
                        <a14:backgroundMark x1="38979" y1="67232" x2="38979" y2="67232"/>
                        <a14:backgroundMark x1="38545" y1="64972" x2="38219" y2="66667"/>
                        <a14:backgroundMark x1="39197" y1="67797" x2="38545" y2="68927"/>
                        <a14:backgroundMark x1="38654" y1="69492" x2="38219" y2="69492"/>
                        <a14:backgroundMark x1="38111" y1="68927" x2="37785" y2="71186"/>
                        <a14:backgroundMark x1="33985" y1="72316" x2="33550" y2="72316"/>
                        <a14:backgroundMark x1="33008" y1="69492" x2="33008" y2="69492"/>
                        <a14:backgroundMark x1="32790" y1="68362" x2="33442" y2="68927"/>
                        <a14:backgroundMark x1="48317" y1="37853" x2="48751" y2="37288"/>
                        <a14:backgroundMark x1="48317" y1="38418" x2="49511" y2="39548"/>
                        <a14:backgroundMark x1="49946" y1="29379" x2="49511" y2="36158"/>
                        <a14:backgroundMark x1="47883" y1="38983" x2="47448" y2="38983"/>
                        <a14:backgroundMark x1="73724" y1="32768" x2="75353" y2="32768"/>
                        <a14:backgroundMark x1="73616" y1="28249" x2="74701" y2="31638"/>
                        <a14:backgroundMark x1="54940" y1="68927" x2="53529" y2="67797"/>
                        <a14:backgroundMark x1="81868" y1="65537" x2="81868" y2="72881"/>
                        <a14:backgroundMark x1="78719" y1="68927" x2="78719" y2="75141"/>
                        <a14:backgroundMark x1="76547" y1="66667" x2="76547" y2="71186"/>
                        <a14:backgroundMark x1="76221" y1="64972" x2="76439" y2="75141"/>
                        <a14:backgroundMark x1="73290" y1="66102" x2="73398" y2="74011"/>
                        <a14:backgroundMark x1="65147" y1="31073" x2="65364" y2="34463"/>
                        <a14:backgroundMark x1="67210" y1="38418" x2="67535" y2="38983"/>
                        <a14:backgroundMark x1="67861" y1="29944" x2="69381" y2="32203"/>
                        <a14:backgroundMark x1="87514" y1="64407" x2="87731" y2="76836"/>
                        <a14:backgroundMark x1="90119" y1="66102" x2="90554" y2="75706"/>
                        <a14:backgroundMark x1="70033" y1="70056" x2="69273" y2="68927"/>
                        <a14:backgroundMark x1="68947" y1="60452" x2="68947" y2="61582"/>
                        <a14:backgroundMark x1="68947" y1="58192" x2="68947" y2="60452"/>
                        <a14:backgroundMark x1="68947" y1="51977" x2="68947" y2="58192"/>
                        <a14:backgroundMark x1="71987" y1="64972" x2="73181" y2="66102"/>
                        <a14:backgroundMark x1="76113" y1="62712" x2="76439" y2="62712"/>
                        <a14:backgroundMark x1="79153" y1="64407" x2="79370" y2="72316"/>
                        <a14:backgroundMark x1="58740" y1="28249" x2="58740" y2="28249"/>
                        <a14:backgroundMark x1="61238" y1="31638" x2="61129" y2="33333"/>
                        <a14:backgroundMark x1="44951" y1="35593" x2="45277" y2="38418"/>
                        <a14:backgroundMark x1="45494" y1="73446" x2="46145" y2="73446"/>
                        <a14:backgroundMark x1="44951" y1="73446" x2="45277" y2="73446"/>
                        <a14:backgroundMark x1="45168" y1="73446" x2="44625" y2="73446"/>
                        <a14:backgroundMark x1="46580" y1="70056" x2="46471" y2="72881"/>
                        <a14:backgroundMark x1="53312" y1="74576" x2="53963" y2="74576"/>
                        <a14:backgroundMark x1="52877" y1="70621" x2="53203" y2="72881"/>
                        <a14:backgroundMark x1="51249" y1="74011" x2="51249" y2="72316"/>
                        <a14:backgroundMark x1="51900" y1="33898" x2="51900" y2="31638"/>
                        <a14:backgroundMark x1="63192" y1="33898" x2="63192" y2="32768"/>
                        <a14:backgroundMark x1="63084" y1="29379" x2="63084" y2="32203"/>
                        <a14:backgroundMark x1="58740" y1="73446" x2="60478" y2="73446"/>
                        <a14:backgroundMark x1="61238" y1="70621" x2="61346" y2="77401"/>
                        <a14:backgroundMark x1="58523" y1="73446" x2="57980" y2="73446"/>
                        <a14:backgroundMark x1="70467" y1="73446" x2="69381" y2="69492"/>
                        <a14:backgroundMark x1="69055" y1="66667" x2="68947" y2="68927"/>
                        <a14:backgroundMark x1="68512" y1="64972" x2="68838" y2="68927"/>
                        <a14:backgroundMark x1="71010" y1="72881" x2="71444" y2="74011"/>
                        <a14:backgroundMark x1="71010" y1="63842" x2="71010" y2="627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68285" y="7820209"/>
            <a:ext cx="2757761" cy="5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96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>
            <a:extLst>
              <a:ext uri="{FF2B5EF4-FFF2-40B4-BE49-F238E27FC236}">
                <a16:creationId xmlns:a16="http://schemas.microsoft.com/office/drawing/2014/main" id="{3365FD73-2ECD-45FA-AFAB-30BD52B88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E65C00"/>
          </a:solidFill>
          <a:ln>
            <a:solidFill>
              <a:srgbClr val="E65C00"/>
            </a:solidFill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4FA309C-303C-44EA-A9B1-257E7E420A46}"/>
              </a:ext>
            </a:extLst>
          </p:cNvPr>
          <p:cNvSpPr/>
          <p:nvPr/>
        </p:nvSpPr>
        <p:spPr>
          <a:xfrm>
            <a:off x="626972" y="710688"/>
            <a:ext cx="6751413" cy="3997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1. Storage ring impedance </a:t>
            </a:r>
            <a:r>
              <a:rPr lang="en-US" altLang="ko-KR" sz="2000" b="1" dirty="0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m</a:t>
            </a:r>
            <a:r>
              <a:rPr lang="en-US" altLang="ko-KR" sz="2000" b="1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odeling</a:t>
            </a:r>
            <a:endParaRPr lang="ko-KR" altLang="en-US" sz="20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3CBC174-067E-4741-8F74-E608E9D29F27}"/>
              </a:ext>
            </a:extLst>
          </p:cNvPr>
          <p:cNvSpPr txBox="1"/>
          <p:nvPr/>
        </p:nvSpPr>
        <p:spPr>
          <a:xfrm>
            <a:off x="1706473" y="8757"/>
            <a:ext cx="6751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E65C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Ebrima" panose="02000000000000000000" pitchFamily="2" charset="0"/>
              </a:rPr>
              <a:t>II. Impedance and Beam Instability</a:t>
            </a:r>
            <a:endParaRPr lang="ko-KR" altLang="en-US" sz="2400" b="1" dirty="0">
              <a:solidFill>
                <a:srgbClr val="E65C0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Ebrima" panose="02000000000000000000" pitchFamily="2" charset="0"/>
            </a:endParaRPr>
          </a:p>
        </p:txBody>
      </p:sp>
      <p:sp>
        <p:nvSpPr>
          <p:cNvPr id="36" name="슬라이드 번호 개체 틀 1">
            <a:extLst>
              <a:ext uri="{FF2B5EF4-FFF2-40B4-BE49-F238E27FC236}">
                <a16:creationId xmlns:a16="http://schemas.microsoft.com/office/drawing/2014/main" id="{27D9A9CA-9D37-4139-9BAB-A50F75E681F3}"/>
              </a:ext>
            </a:extLst>
          </p:cNvPr>
          <p:cNvSpPr txBox="1">
            <a:spLocks/>
          </p:cNvSpPr>
          <p:nvPr/>
        </p:nvSpPr>
        <p:spPr>
          <a:xfrm>
            <a:off x="5521350" y="7958481"/>
            <a:ext cx="3428286" cy="45632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5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09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363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5817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7271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8726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18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7163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F63A3B-78C7-47BE-AE5E-E10140E04643}" type="slidenum">
              <a:rPr lang="en-US" sz="2400" smtClean="0">
                <a:solidFill>
                  <a:srgbClr val="898989"/>
                </a:solidFill>
              </a:rPr>
              <a:pPr algn="ctr"/>
              <a:t>10</a:t>
            </a:fld>
            <a:endParaRPr lang="en-US" sz="2400" dirty="0">
              <a:solidFill>
                <a:srgbClr val="898989"/>
              </a:solidFill>
            </a:endParaRP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C2CA8301-D6C0-40CE-9DBB-1E923E69C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8F3B2398-6D48-4B23-A108-352D812A1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2" y="7965099"/>
            <a:ext cx="3424555" cy="346358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A85BA3A5-DE0B-4DDD-8C4B-69114A20C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285" y="7820209"/>
            <a:ext cx="2757761" cy="5299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표 1">
                <a:extLst>
                  <a:ext uri="{FF2B5EF4-FFF2-40B4-BE49-F238E27FC236}">
                    <a16:creationId xmlns:a16="http://schemas.microsoft.com/office/drawing/2014/main" id="{D8A9A588-7992-4423-AB49-9A2FD3DA12A5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6972" y="1852684"/>
              <a:ext cx="8155308" cy="542671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54528">
                      <a:extLst>
                        <a:ext uri="{9D8B030D-6E8A-4147-A177-3AD203B41FA5}">
                          <a16:colId xmlns:a16="http://schemas.microsoft.com/office/drawing/2014/main" val="3731549314"/>
                        </a:ext>
                      </a:extLst>
                    </a:gridCol>
                    <a:gridCol w="775139">
                      <a:extLst>
                        <a:ext uri="{9D8B030D-6E8A-4147-A177-3AD203B41FA5}">
                          <a16:colId xmlns:a16="http://schemas.microsoft.com/office/drawing/2014/main" val="1165904109"/>
                        </a:ext>
                      </a:extLst>
                    </a:gridCol>
                    <a:gridCol w="1363919">
                      <a:extLst>
                        <a:ext uri="{9D8B030D-6E8A-4147-A177-3AD203B41FA5}">
                          <a16:colId xmlns:a16="http://schemas.microsoft.com/office/drawing/2014/main" val="2546055057"/>
                        </a:ext>
                      </a:extLst>
                    </a:gridCol>
                    <a:gridCol w="1072559">
                      <a:extLst>
                        <a:ext uri="{9D8B030D-6E8A-4147-A177-3AD203B41FA5}">
                          <a16:colId xmlns:a16="http://schemas.microsoft.com/office/drawing/2014/main" val="345375787"/>
                        </a:ext>
                      </a:extLst>
                    </a:gridCol>
                    <a:gridCol w="1434635">
                      <a:extLst>
                        <a:ext uri="{9D8B030D-6E8A-4147-A177-3AD203B41FA5}">
                          <a16:colId xmlns:a16="http://schemas.microsoft.com/office/drawing/2014/main" val="2111380940"/>
                        </a:ext>
                      </a:extLst>
                    </a:gridCol>
                    <a:gridCol w="1754528">
                      <a:extLst>
                        <a:ext uri="{9D8B030D-6E8A-4147-A177-3AD203B41FA5}">
                          <a16:colId xmlns:a16="http://schemas.microsoft.com/office/drawing/2014/main" val="97643292"/>
                        </a:ext>
                      </a:extLst>
                    </a:gridCol>
                  </a:tblGrid>
                  <a:tr h="391547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kern="1200" dirty="0">
                              <a:effectLst/>
                              <a:latin typeface="+mn-lt"/>
                            </a:rPr>
                            <a:t>Name</a:t>
                          </a:r>
                          <a:endParaRPr lang="ko-KR" sz="1200" kern="5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number</a:t>
                          </a:r>
                          <a:endParaRPr lang="ko-KR" sz="1200" kern="5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sz="12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ko-KR" sz="1200" i="1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ko-KR" sz="1200" i="1" kern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kern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𝒁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kern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∥</m:t>
                                            </m:r>
                                          </m:sub>
                                        </m:sSub>
                                        <m:r>
                                          <a:rPr lang="en-US" sz="1200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1200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12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𝒆𝒇𝒇</m:t>
                                    </m:r>
                                  </m:sub>
                                </m:sSub>
                                <m:r>
                                  <a:rPr lang="en-US" sz="12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en-US" sz="12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  <m:r>
                                  <a:rPr lang="en-US" sz="12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𝛀</m:t>
                                </m:r>
                                <m:r>
                                  <a:rPr lang="en-US" sz="12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ko-KR" sz="1200" kern="5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sz="12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𝜿</m:t>
                                    </m:r>
                                  </m:e>
                                  <m:sub>
                                    <m:r>
                                      <a:rPr lang="en-US" sz="12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b>
                                </m:sSub>
                                <m:r>
                                  <a:rPr lang="en-US" sz="12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ko-KR" sz="12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𝐕</m:t>
                                    </m:r>
                                    <m:r>
                                      <a:rPr lang="en-US" sz="12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12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𝐩𝐂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sz="1200" kern="5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ko-KR" sz="12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ko-KR" sz="1200" i="1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𝜷</m:t>
                                        </m:r>
                                      </m:e>
                                      <m:sub>
                                        <m:r>
                                          <a:rPr lang="en-US" sz="1200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ko-KR" sz="12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𝜿</m:t>
                                    </m:r>
                                  </m:e>
                                  <m:sub>
                                    <m:r>
                                      <a:rPr lang="en-US" sz="12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  <m:r>
                                  <a:rPr lang="en-US" sz="12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ko-KR" sz="12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𝐕</m:t>
                                    </m:r>
                                    <m:r>
                                      <a:rPr lang="en-US" sz="12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12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𝐩𝐂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sz="1200" kern="5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ko-KR" sz="12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ko-KR" sz="1200" i="1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𝜷</m:t>
                                        </m:r>
                                      </m:e>
                                      <m:sub>
                                        <m:r>
                                          <a:rPr lang="en-US" sz="1200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ko-KR" sz="12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𝜿</m:t>
                                    </m:r>
                                  </m:e>
                                  <m:sub>
                                    <m:r>
                                      <a:rPr lang="en-US" sz="12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  <m:r>
                                  <a:rPr lang="en-US" sz="12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ko-KR" sz="12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𝐕</m:t>
                                    </m:r>
                                    <m:r>
                                      <a:rPr lang="en-US" sz="12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12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𝐩𝐂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sz="1200" kern="5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2161194229"/>
                      </a:ext>
                    </a:extLst>
                  </a:tr>
                  <a:tr h="284040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RW (IVU open/close)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effectLst/>
                              <a:latin typeface="+mn-lt"/>
                            </a:rPr>
                            <a:t>1</a:t>
                          </a:r>
                          <a:endParaRPr lang="ko-KR" sz="1200" kern="1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effectLst/>
                              <a:latin typeface="+mn-lt"/>
                            </a:rPr>
                            <a:t>108.39/109.72</a:t>
                          </a:r>
                          <a:endParaRPr lang="ko-KR" sz="1200" kern="1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15.93/16.38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8401.81/8349.82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38666.48/48084.69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2729151167"/>
                      </a:ext>
                    </a:extLst>
                  </a:tr>
                  <a:tr h="284040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500 MHz cavity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effectLst/>
                              <a:latin typeface="+mn-lt"/>
                            </a:rPr>
                            <a:t>12</a:t>
                          </a:r>
                          <a:endParaRPr lang="ko-KR" sz="1200" kern="1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effectLst/>
                              <a:latin typeface="+mn-lt"/>
                            </a:rPr>
                            <a:t>5.14</a:t>
                          </a:r>
                          <a:endParaRPr lang="ko-KR" sz="1200" kern="1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1.22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73.44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30.59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642930201"/>
                      </a:ext>
                    </a:extLst>
                  </a:tr>
                  <a:tr h="284040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BPM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176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effectLst/>
                              <a:latin typeface="+mn-lt"/>
                            </a:rPr>
                            <a:t>0.16</a:t>
                          </a:r>
                          <a:endParaRPr lang="ko-KR" sz="1200" kern="1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0.03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19.34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19.87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1481183792"/>
                      </a:ext>
                    </a:extLst>
                  </a:tr>
                  <a:tr h="284040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BPM bellows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112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effectLst/>
                              <a:latin typeface="+mn-lt"/>
                            </a:rPr>
                            <a:t>0.22</a:t>
                          </a:r>
                          <a:endParaRPr lang="ko-KR" sz="1200" kern="1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0.03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135.23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-6.08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928134648"/>
                      </a:ext>
                    </a:extLst>
                  </a:tr>
                  <a:tr h="284040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RF Components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1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effectLst/>
                              <a:latin typeface="+mn-lt"/>
                            </a:rPr>
                            <a:t>20.54</a:t>
                          </a:r>
                          <a:endParaRPr lang="ko-KR" sz="1200" kern="1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2.00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1546.41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462.85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1062975983"/>
                      </a:ext>
                    </a:extLst>
                  </a:tr>
                  <a:tr h="284040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LGBM chamber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56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0.22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effectLst/>
                              <a:latin typeface="+mn-lt"/>
                            </a:rPr>
                            <a:t>0.03</a:t>
                          </a:r>
                          <a:endParaRPr lang="ko-KR" sz="1200" kern="1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44.71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-104.78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2090607778"/>
                      </a:ext>
                    </a:extLst>
                  </a:tr>
                  <a:tr h="284040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LFS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1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5.37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effectLst/>
                              <a:latin typeface="+mn-lt"/>
                            </a:rPr>
                            <a:t>1.67</a:t>
                          </a:r>
                          <a:endParaRPr lang="ko-KR" sz="1200" kern="1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711.62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419.58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701773591"/>
                      </a:ext>
                    </a:extLst>
                  </a:tr>
                  <a:tr h="284040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Comtype gate valve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80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0.86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effectLst/>
                              <a:latin typeface="+mn-lt"/>
                            </a:rPr>
                            <a:t>0.01</a:t>
                          </a:r>
                          <a:endParaRPr lang="ko-KR" sz="1200" kern="1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26.04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7.95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764787510"/>
                      </a:ext>
                    </a:extLst>
                  </a:tr>
                  <a:tr h="284040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Bellows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168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0.04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effectLst/>
                              <a:latin typeface="+mn-lt"/>
                            </a:rPr>
                            <a:t>0.00</a:t>
                          </a:r>
                          <a:endParaRPr lang="ko-KR" sz="1200" kern="1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1.97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16.17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2994486422"/>
                      </a:ext>
                    </a:extLst>
                  </a:tr>
                  <a:tr h="284040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TFS x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1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0.65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effectLst/>
                              <a:latin typeface="+mn-lt"/>
                            </a:rPr>
                            <a:t>0.21</a:t>
                          </a:r>
                          <a:endParaRPr lang="ko-KR" sz="1200" kern="1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-105.35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58.27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2764495610"/>
                      </a:ext>
                    </a:extLst>
                  </a:tr>
                  <a:tr h="284040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TFS y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1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0.65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0.21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7.47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151.57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2178892497"/>
                      </a:ext>
                    </a:extLst>
                  </a:tr>
                  <a:tr h="284040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Transitions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1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25.23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0.20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effectLst/>
                              <a:latin typeface="+mn-lt"/>
                            </a:rPr>
                            <a:t>-83.44</a:t>
                          </a:r>
                          <a:endParaRPr lang="ko-KR" sz="1200" kern="1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869.63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2663459688"/>
                      </a:ext>
                    </a:extLst>
                  </a:tr>
                  <a:tr h="284040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DCCT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2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0.14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0.06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effectLst/>
                              <a:latin typeface="+mn-lt"/>
                            </a:rPr>
                            <a:t>33.68</a:t>
                          </a:r>
                          <a:endParaRPr lang="ko-KR" sz="1200" kern="1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39.20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3207341701"/>
                      </a:ext>
                    </a:extLst>
                  </a:tr>
                  <a:tr h="284040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Pump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84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0.02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0.00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effectLst/>
                              <a:latin typeface="+mn-lt"/>
                            </a:rPr>
                            <a:t>6.53</a:t>
                          </a:r>
                          <a:endParaRPr lang="ko-KR" sz="1200" kern="1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-2.73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212708385"/>
                      </a:ext>
                    </a:extLst>
                  </a:tr>
                  <a:tr h="284040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Flange joint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700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0.02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0.00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2.28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effectLst/>
                              <a:latin typeface="+mn-lt"/>
                            </a:rPr>
                            <a:t>6.05</a:t>
                          </a:r>
                          <a:endParaRPr lang="ko-KR" sz="1200" kern="1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3404613350"/>
                      </a:ext>
                    </a:extLst>
                  </a:tr>
                  <a:tr h="284040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IVU gap (open/close)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19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0.04/0.69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0.00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-5.19/44.71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effectLst/>
                              <a:latin typeface="+mn-lt"/>
                            </a:rPr>
                            <a:t>10.90/-104.78</a:t>
                          </a:r>
                          <a:endParaRPr lang="ko-KR" sz="1200" kern="1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1463066436"/>
                      </a:ext>
                    </a:extLst>
                  </a:tr>
                  <a:tr h="284040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Total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 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effectLst/>
                              <a:latin typeface="+mn-lt"/>
                            </a:rPr>
                            <a:t>380.95/394.63</a:t>
                          </a:r>
                          <a:endParaRPr lang="ko-KR" sz="1200" kern="1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effectLst/>
                              <a:latin typeface="+mn-lt"/>
                            </a:rPr>
                            <a:t>47.59/48.05</a:t>
                          </a:r>
                          <a:endParaRPr lang="ko-KR" sz="1200" kern="1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36942/37838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effectLst/>
                              <a:latin typeface="+mn-lt"/>
                            </a:rPr>
                            <a:t>45584/52804.60</a:t>
                          </a:r>
                          <a:endParaRPr lang="ko-KR" sz="1200" kern="1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7993558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표 1">
                <a:extLst>
                  <a:ext uri="{FF2B5EF4-FFF2-40B4-BE49-F238E27FC236}">
                    <a16:creationId xmlns:a16="http://schemas.microsoft.com/office/drawing/2014/main" id="{D8A9A588-7992-4423-AB49-9A2FD3DA12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7755180"/>
                  </p:ext>
                </p:extLst>
              </p:nvPr>
            </p:nvGraphicFramePr>
            <p:xfrm>
              <a:off x="626972" y="1852684"/>
              <a:ext cx="8155308" cy="542671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54528">
                      <a:extLst>
                        <a:ext uri="{9D8B030D-6E8A-4147-A177-3AD203B41FA5}">
                          <a16:colId xmlns:a16="http://schemas.microsoft.com/office/drawing/2014/main" val="3731549314"/>
                        </a:ext>
                      </a:extLst>
                    </a:gridCol>
                    <a:gridCol w="775139">
                      <a:extLst>
                        <a:ext uri="{9D8B030D-6E8A-4147-A177-3AD203B41FA5}">
                          <a16:colId xmlns:a16="http://schemas.microsoft.com/office/drawing/2014/main" val="1165904109"/>
                        </a:ext>
                      </a:extLst>
                    </a:gridCol>
                    <a:gridCol w="1363919">
                      <a:extLst>
                        <a:ext uri="{9D8B030D-6E8A-4147-A177-3AD203B41FA5}">
                          <a16:colId xmlns:a16="http://schemas.microsoft.com/office/drawing/2014/main" val="2546055057"/>
                        </a:ext>
                      </a:extLst>
                    </a:gridCol>
                    <a:gridCol w="1072559">
                      <a:extLst>
                        <a:ext uri="{9D8B030D-6E8A-4147-A177-3AD203B41FA5}">
                          <a16:colId xmlns:a16="http://schemas.microsoft.com/office/drawing/2014/main" val="345375787"/>
                        </a:ext>
                      </a:extLst>
                    </a:gridCol>
                    <a:gridCol w="1434635">
                      <a:extLst>
                        <a:ext uri="{9D8B030D-6E8A-4147-A177-3AD203B41FA5}">
                          <a16:colId xmlns:a16="http://schemas.microsoft.com/office/drawing/2014/main" val="2111380940"/>
                        </a:ext>
                      </a:extLst>
                    </a:gridCol>
                    <a:gridCol w="1754528">
                      <a:extLst>
                        <a:ext uri="{9D8B030D-6E8A-4147-A177-3AD203B41FA5}">
                          <a16:colId xmlns:a16="http://schemas.microsoft.com/office/drawing/2014/main" val="97643292"/>
                        </a:ext>
                      </a:extLst>
                    </a:gridCol>
                  </a:tblGrid>
                  <a:tr h="407035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kern="1200" dirty="0">
                              <a:effectLst/>
                              <a:latin typeface="+mn-lt"/>
                            </a:rPr>
                            <a:t>Name</a:t>
                          </a:r>
                          <a:endParaRPr lang="ko-KR" sz="1200" kern="5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number</a:t>
                          </a:r>
                          <a:endParaRPr lang="ko-KR" sz="1200" kern="5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4770" marR="64770" marT="17780" marB="17780" anchor="ctr">
                        <a:blipFill>
                          <a:blip r:embed="rId5"/>
                          <a:stretch>
                            <a:fillRect l="-185714" t="-1493" r="-314286" b="-1249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4770" marR="64770" marT="17780" marB="17780" anchor="ctr">
                        <a:blipFill>
                          <a:blip r:embed="rId5"/>
                          <a:stretch>
                            <a:fillRect l="-363636" t="-1493" r="-300000" b="-1249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4770" marR="64770" marT="17780" marB="17780" anchor="ctr">
                        <a:blipFill>
                          <a:blip r:embed="rId5"/>
                          <a:stretch>
                            <a:fillRect l="-345763" t="-1493" r="-123729" b="-1249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4770" marR="64770" marT="17780" marB="17780" anchor="ctr">
                        <a:blipFill>
                          <a:blip r:embed="rId5"/>
                          <a:stretch>
                            <a:fillRect l="-365278" t="-1493" r="-1389" b="-12492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1194229"/>
                      </a:ext>
                    </a:extLst>
                  </a:tr>
                  <a:tr h="295275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RW (IVU open/close)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effectLst/>
                              <a:latin typeface="+mn-lt"/>
                            </a:rPr>
                            <a:t>1</a:t>
                          </a:r>
                          <a:endParaRPr lang="ko-KR" sz="1200" kern="1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108.39/109.72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15.93/16.38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8401.81/8349.82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38666.48/48084.69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2729151167"/>
                      </a:ext>
                    </a:extLst>
                  </a:tr>
                  <a:tr h="295275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500 MHz cavity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effectLst/>
                              <a:latin typeface="+mn-lt"/>
                            </a:rPr>
                            <a:t>12</a:t>
                          </a:r>
                          <a:endParaRPr lang="ko-KR" sz="1200" kern="1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5.14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1.22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73.44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30.59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642930201"/>
                      </a:ext>
                    </a:extLst>
                  </a:tr>
                  <a:tr h="295275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BPM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176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effectLst/>
                              <a:latin typeface="+mn-lt"/>
                            </a:rPr>
                            <a:t>0.16</a:t>
                          </a:r>
                          <a:endParaRPr lang="ko-KR" sz="1200" kern="1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0.03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19.34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19.87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1481183792"/>
                      </a:ext>
                    </a:extLst>
                  </a:tr>
                  <a:tr h="295275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BPM bellows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112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effectLst/>
                              <a:latin typeface="+mn-lt"/>
                            </a:rPr>
                            <a:t>0.22</a:t>
                          </a:r>
                          <a:endParaRPr lang="ko-KR" sz="1200" kern="1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0.03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135.23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-6.08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928134648"/>
                      </a:ext>
                    </a:extLst>
                  </a:tr>
                  <a:tr h="295275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RF Components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1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effectLst/>
                              <a:latin typeface="+mn-lt"/>
                            </a:rPr>
                            <a:t>20.54</a:t>
                          </a:r>
                          <a:endParaRPr lang="ko-KR" sz="1200" kern="1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2.00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1546.41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462.85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1062975983"/>
                      </a:ext>
                    </a:extLst>
                  </a:tr>
                  <a:tr h="295275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LGBM chamber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56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0.22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effectLst/>
                              <a:latin typeface="+mn-lt"/>
                            </a:rPr>
                            <a:t>0.03</a:t>
                          </a:r>
                          <a:endParaRPr lang="ko-KR" sz="1200" kern="1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44.71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-104.78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2090607778"/>
                      </a:ext>
                    </a:extLst>
                  </a:tr>
                  <a:tr h="295275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LFS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1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5.37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effectLst/>
                              <a:latin typeface="+mn-lt"/>
                            </a:rPr>
                            <a:t>1.67</a:t>
                          </a:r>
                          <a:endParaRPr lang="ko-KR" sz="1200" kern="1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711.62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419.58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701773591"/>
                      </a:ext>
                    </a:extLst>
                  </a:tr>
                  <a:tr h="295275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Comtype gate valve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80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0.86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effectLst/>
                              <a:latin typeface="+mn-lt"/>
                            </a:rPr>
                            <a:t>0.01</a:t>
                          </a:r>
                          <a:endParaRPr lang="ko-KR" sz="1200" kern="1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26.04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7.95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764787510"/>
                      </a:ext>
                    </a:extLst>
                  </a:tr>
                  <a:tr h="295275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Bellows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168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0.04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effectLst/>
                              <a:latin typeface="+mn-lt"/>
                            </a:rPr>
                            <a:t>0.00</a:t>
                          </a:r>
                          <a:endParaRPr lang="ko-KR" sz="1200" kern="1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1.97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16.17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2994486422"/>
                      </a:ext>
                    </a:extLst>
                  </a:tr>
                  <a:tr h="295275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TFS x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1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0.65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effectLst/>
                              <a:latin typeface="+mn-lt"/>
                            </a:rPr>
                            <a:t>0.21</a:t>
                          </a:r>
                          <a:endParaRPr lang="ko-KR" sz="1200" kern="1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-105.35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58.27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2764495610"/>
                      </a:ext>
                    </a:extLst>
                  </a:tr>
                  <a:tr h="295275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TFS y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1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0.65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0.21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7.47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151.57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2178892497"/>
                      </a:ext>
                    </a:extLst>
                  </a:tr>
                  <a:tr h="295275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Transitions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1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25.23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0.20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effectLst/>
                              <a:latin typeface="+mn-lt"/>
                            </a:rPr>
                            <a:t>-83.44</a:t>
                          </a:r>
                          <a:endParaRPr lang="ko-KR" sz="1200" kern="1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869.63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2663459688"/>
                      </a:ext>
                    </a:extLst>
                  </a:tr>
                  <a:tr h="295275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DCCT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2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0.14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0.06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effectLst/>
                              <a:latin typeface="+mn-lt"/>
                            </a:rPr>
                            <a:t>33.68</a:t>
                          </a:r>
                          <a:endParaRPr lang="ko-KR" sz="1200" kern="1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39.20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3207341701"/>
                      </a:ext>
                    </a:extLst>
                  </a:tr>
                  <a:tr h="295275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Pump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84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0.02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0.00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effectLst/>
                              <a:latin typeface="+mn-lt"/>
                            </a:rPr>
                            <a:t>6.53</a:t>
                          </a:r>
                          <a:endParaRPr lang="ko-KR" sz="1200" kern="1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-2.73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212708385"/>
                      </a:ext>
                    </a:extLst>
                  </a:tr>
                  <a:tr h="295275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Flange joint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700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0.02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0.00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2.28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effectLst/>
                              <a:latin typeface="+mn-lt"/>
                            </a:rPr>
                            <a:t>6.05</a:t>
                          </a:r>
                          <a:endParaRPr lang="ko-KR" sz="1200" kern="1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3404613350"/>
                      </a:ext>
                    </a:extLst>
                  </a:tr>
                  <a:tr h="295275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IVU gap (open/close)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19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0.04/0.69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0.00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-5.19/44.71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effectLst/>
                              <a:latin typeface="+mn-lt"/>
                            </a:rPr>
                            <a:t>10.90/-104.78</a:t>
                          </a:r>
                          <a:endParaRPr lang="ko-KR" sz="1200" kern="1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1463066436"/>
                      </a:ext>
                    </a:extLst>
                  </a:tr>
                  <a:tr h="295275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Total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 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380.95/394.63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47.59/48.05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effectLst/>
                              <a:latin typeface="+mn-lt"/>
                            </a:rPr>
                            <a:t>36942/37838</a:t>
                          </a:r>
                          <a:endParaRPr lang="ko-KR" sz="1200" kern="1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effectLst/>
                              <a:latin typeface="+mn-lt"/>
                            </a:rPr>
                            <a:t>45584/52804.60</a:t>
                          </a:r>
                          <a:endParaRPr lang="ko-KR" sz="1200" kern="1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79935583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그림 12">
            <a:extLst>
              <a:ext uri="{FF2B5EF4-FFF2-40B4-BE49-F238E27FC236}">
                <a16:creationId xmlns:a16="http://schemas.microsoft.com/office/drawing/2014/main" id="{AAE4B985-31B9-45FA-93EB-C39D2ECC393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202" y="1852684"/>
            <a:ext cx="5630191" cy="55722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C158E26-EDA7-4861-AB02-0EA671E983B7}"/>
              </a:ext>
            </a:extLst>
          </p:cNvPr>
          <p:cNvSpPr txBox="1"/>
          <p:nvPr/>
        </p:nvSpPr>
        <p:spPr>
          <a:xfrm>
            <a:off x="529983" y="1319000"/>
            <a:ext cx="7088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Effective impedance, loss and kick factors with bunch length of 3.6 mm</a:t>
            </a:r>
            <a:endParaRPr lang="ko-KR" altLang="en-US" sz="16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B8B364-091C-4300-BE54-4449189B616C}"/>
              </a:ext>
            </a:extLst>
          </p:cNvPr>
          <p:cNvSpPr txBox="1"/>
          <p:nvPr/>
        </p:nvSpPr>
        <p:spPr>
          <a:xfrm>
            <a:off x="9243704" y="1462423"/>
            <a:ext cx="5906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Real and imaginary parts of impedance with 19 IVU gaps are closed</a:t>
            </a:r>
            <a:endParaRPr lang="ko-KR" altLang="en-US" sz="16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CF9676-1A4C-4573-B5F5-76F2FAD29B46}"/>
              </a:ext>
            </a:extLst>
          </p:cNvPr>
          <p:cNvSpPr txBox="1"/>
          <p:nvPr/>
        </p:nvSpPr>
        <p:spPr>
          <a:xfrm>
            <a:off x="626972" y="7292356"/>
            <a:ext cx="8079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/>
              <a:t>Assumed 19 in-vacuum undulators (IVUs) are open and closed with gap of 15 and 5 mm, respectively.</a:t>
            </a:r>
          </a:p>
        </p:txBody>
      </p:sp>
    </p:spTree>
    <p:extLst>
      <p:ext uri="{BB962C8B-B14F-4D97-AF65-F5344CB8AC3E}">
        <p14:creationId xmlns:p14="http://schemas.microsoft.com/office/powerpoint/2010/main" val="2205964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>
            <a:extLst>
              <a:ext uri="{FF2B5EF4-FFF2-40B4-BE49-F238E27FC236}">
                <a16:creationId xmlns:a16="http://schemas.microsoft.com/office/drawing/2014/main" id="{3365FD73-2ECD-45FA-AFAB-30BD52B88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E65C00"/>
          </a:solidFill>
          <a:ln>
            <a:solidFill>
              <a:srgbClr val="E65C00"/>
            </a:solidFill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4FA309C-303C-44EA-A9B1-257E7E420A46}"/>
              </a:ext>
            </a:extLst>
          </p:cNvPr>
          <p:cNvSpPr/>
          <p:nvPr/>
        </p:nvSpPr>
        <p:spPr>
          <a:xfrm>
            <a:off x="626972" y="710688"/>
            <a:ext cx="6751413" cy="3997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2. Single bunch </a:t>
            </a:r>
            <a:r>
              <a:rPr lang="en-US" altLang="ko-KR" sz="2000" b="1" dirty="0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i</a:t>
            </a:r>
            <a:r>
              <a:rPr lang="en-US" altLang="ko-KR" sz="2000" b="1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nstability: Microwave instability</a:t>
            </a:r>
            <a:endParaRPr lang="ko-KR" altLang="en-US" sz="20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3CBC174-067E-4741-8F74-E608E9D29F27}"/>
              </a:ext>
            </a:extLst>
          </p:cNvPr>
          <p:cNvSpPr txBox="1"/>
          <p:nvPr/>
        </p:nvSpPr>
        <p:spPr>
          <a:xfrm>
            <a:off x="1706473" y="8757"/>
            <a:ext cx="6751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E65C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Ebrima" panose="02000000000000000000" pitchFamily="2" charset="0"/>
              </a:rPr>
              <a:t>II. Impedance and Beam Instability</a:t>
            </a:r>
            <a:endParaRPr lang="ko-KR" altLang="en-US" sz="2400" b="1" dirty="0">
              <a:solidFill>
                <a:srgbClr val="E65C0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Ebrima" panose="02000000000000000000" pitchFamily="2" charset="0"/>
            </a:endParaRPr>
          </a:p>
        </p:txBody>
      </p:sp>
      <p:sp>
        <p:nvSpPr>
          <p:cNvPr id="36" name="슬라이드 번호 개체 틀 1">
            <a:extLst>
              <a:ext uri="{FF2B5EF4-FFF2-40B4-BE49-F238E27FC236}">
                <a16:creationId xmlns:a16="http://schemas.microsoft.com/office/drawing/2014/main" id="{27D9A9CA-9D37-4139-9BAB-A50F75E681F3}"/>
              </a:ext>
            </a:extLst>
          </p:cNvPr>
          <p:cNvSpPr txBox="1">
            <a:spLocks/>
          </p:cNvSpPr>
          <p:nvPr/>
        </p:nvSpPr>
        <p:spPr>
          <a:xfrm>
            <a:off x="5521350" y="7958481"/>
            <a:ext cx="3428286" cy="45632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5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09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363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5817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7271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8726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18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7163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F63A3B-78C7-47BE-AE5E-E10140E04643}" type="slidenum">
              <a:rPr lang="en-US" sz="2400" smtClean="0">
                <a:solidFill>
                  <a:srgbClr val="898989"/>
                </a:solidFill>
              </a:rPr>
              <a:pPr algn="ctr"/>
              <a:t>11</a:t>
            </a:fld>
            <a:endParaRPr lang="en-US" sz="2400" dirty="0">
              <a:solidFill>
                <a:srgbClr val="898989"/>
              </a:solidFill>
            </a:endParaRP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C2CA8301-D6C0-40CE-9DBB-1E923E69C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8F3B2398-6D48-4B23-A108-352D812A1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2" y="7965099"/>
            <a:ext cx="3424555" cy="346358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A85BA3A5-DE0B-4DDD-8C4B-69114A20C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285" y="7820209"/>
            <a:ext cx="2757761" cy="52999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A61F499-5CDE-4FDA-9BBD-38D3A3ACA65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05" y="1775703"/>
            <a:ext cx="8557558" cy="3721959"/>
          </a:xfrm>
          <a:prstGeom prst="rect">
            <a:avLst/>
          </a:prstGeom>
          <a:noFill/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889FFEC-37EE-4021-828D-ED9CF7C563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0740" y="1742667"/>
            <a:ext cx="3892106" cy="37219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F3283B-568B-414D-B101-3E4C61979507}"/>
              </a:ext>
            </a:extLst>
          </p:cNvPr>
          <p:cNvSpPr txBox="1"/>
          <p:nvPr/>
        </p:nvSpPr>
        <p:spPr>
          <a:xfrm>
            <a:off x="11186522" y="1347482"/>
            <a:ext cx="2449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Bunch current = 5 mA</a:t>
            </a:r>
            <a:endParaRPr lang="ko-KR" altLang="en-US" sz="1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AE04DE-8760-4E51-A52A-937F4D62F49A}"/>
              </a:ext>
            </a:extLst>
          </p:cNvPr>
          <p:cNvSpPr txBox="1"/>
          <p:nvPr/>
        </p:nvSpPr>
        <p:spPr>
          <a:xfrm>
            <a:off x="1478423" y="5826809"/>
            <a:ext cx="11164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/>
              <a:t>Harmonic cavity and intra-beam scattering effects are not considered.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/>
              <a:t>Microwave instability (MWI) threshold is defined as a </a:t>
            </a:r>
            <a:r>
              <a:rPr lang="en-US" altLang="ko-KR" sz="2000" b="1" dirty="0">
                <a:solidFill>
                  <a:schemeClr val="accent1"/>
                </a:solidFill>
              </a:rPr>
              <a:t>1% increase in the natural energy spread.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/>
              <a:t>The corresponding MWI threshold currents are </a:t>
            </a:r>
            <a:r>
              <a:rPr lang="en-US" altLang="ko-KR" sz="2000" b="1" dirty="0">
                <a:solidFill>
                  <a:srgbClr val="FF0000"/>
                </a:solidFill>
              </a:rPr>
              <a:t>2.1 mA </a:t>
            </a:r>
            <a:r>
              <a:rPr lang="en-US" altLang="ko-KR" sz="2000" dirty="0"/>
              <a:t>for the IVU open and </a:t>
            </a:r>
            <a:r>
              <a:rPr lang="en-US" altLang="ko-KR" sz="2000" b="1" dirty="0">
                <a:solidFill>
                  <a:srgbClr val="FF0000"/>
                </a:solidFill>
              </a:rPr>
              <a:t>1.0 mA </a:t>
            </a:r>
            <a:r>
              <a:rPr lang="en-US" altLang="ko-KR" sz="2000" dirty="0"/>
              <a:t>for the IVU close.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/>
              <a:t>In Brightness mode, the single bunch current of 0.4 mA is well below the MWI threshold current.</a:t>
            </a:r>
            <a:endParaRPr lang="ko-KR" altLang="en-US" sz="2000" dirty="0"/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167662DC-4026-4E3D-A9F0-140BE98F108F}"/>
              </a:ext>
            </a:extLst>
          </p:cNvPr>
          <p:cNvCxnSpPr>
            <a:cxnSpLocks/>
          </p:cNvCxnSpPr>
          <p:nvPr/>
        </p:nvCxnSpPr>
        <p:spPr>
          <a:xfrm flipH="1" flipV="1">
            <a:off x="13555218" y="4334359"/>
            <a:ext cx="226619" cy="3158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8C18591-988E-47DF-97D4-BC9720405A0B}"/>
              </a:ext>
            </a:extLst>
          </p:cNvPr>
          <p:cNvSpPr txBox="1"/>
          <p:nvPr/>
        </p:nvSpPr>
        <p:spPr>
          <a:xfrm>
            <a:off x="13075187" y="4663125"/>
            <a:ext cx="2161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Turbulences due to MWI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41032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>
            <a:extLst>
              <a:ext uri="{FF2B5EF4-FFF2-40B4-BE49-F238E27FC236}">
                <a16:creationId xmlns:a16="http://schemas.microsoft.com/office/drawing/2014/main" id="{3365FD73-2ECD-45FA-AFAB-30BD52B88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E65C00"/>
          </a:solidFill>
          <a:ln>
            <a:solidFill>
              <a:srgbClr val="E65C00"/>
            </a:solidFill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4FA309C-303C-44EA-A9B1-257E7E420A46}"/>
              </a:ext>
            </a:extLst>
          </p:cNvPr>
          <p:cNvSpPr/>
          <p:nvPr/>
        </p:nvSpPr>
        <p:spPr>
          <a:xfrm>
            <a:off x="626972" y="710688"/>
            <a:ext cx="7071405" cy="3997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2. Single bunch </a:t>
            </a:r>
            <a:r>
              <a:rPr lang="en-US" altLang="ko-KR" sz="2000" b="1" dirty="0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i</a:t>
            </a:r>
            <a:r>
              <a:rPr lang="en-US" altLang="ko-KR" sz="2000" b="1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nstability</a:t>
            </a:r>
            <a:r>
              <a:rPr lang="en-US" altLang="ko-KR" sz="2000" b="1" dirty="0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: </a:t>
            </a:r>
            <a:r>
              <a:rPr lang="en-US" altLang="ko-KR" sz="2000" b="1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Transverse mode coupling </a:t>
            </a:r>
            <a:r>
              <a:rPr lang="en-US" altLang="ko-KR" sz="2000" b="1" dirty="0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i</a:t>
            </a:r>
            <a:r>
              <a:rPr lang="en-US" altLang="ko-KR" sz="2000" b="1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mpedance</a:t>
            </a:r>
            <a:endParaRPr lang="ko-KR" altLang="en-US" sz="20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3CBC174-067E-4741-8F74-E608E9D29F27}"/>
              </a:ext>
            </a:extLst>
          </p:cNvPr>
          <p:cNvSpPr txBox="1"/>
          <p:nvPr/>
        </p:nvSpPr>
        <p:spPr>
          <a:xfrm>
            <a:off x="1706473" y="8757"/>
            <a:ext cx="6751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E65C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Ebrima" panose="02000000000000000000" pitchFamily="2" charset="0"/>
              </a:rPr>
              <a:t>II. Impedance and Beam Instability</a:t>
            </a:r>
            <a:endParaRPr lang="ko-KR" altLang="en-US" sz="2400" b="1" dirty="0">
              <a:solidFill>
                <a:srgbClr val="E65C0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Ebrima" panose="02000000000000000000" pitchFamily="2" charset="0"/>
            </a:endParaRPr>
          </a:p>
        </p:txBody>
      </p:sp>
      <p:sp>
        <p:nvSpPr>
          <p:cNvPr id="36" name="슬라이드 번호 개체 틀 1">
            <a:extLst>
              <a:ext uri="{FF2B5EF4-FFF2-40B4-BE49-F238E27FC236}">
                <a16:creationId xmlns:a16="http://schemas.microsoft.com/office/drawing/2014/main" id="{27D9A9CA-9D37-4139-9BAB-A50F75E681F3}"/>
              </a:ext>
            </a:extLst>
          </p:cNvPr>
          <p:cNvSpPr txBox="1">
            <a:spLocks/>
          </p:cNvSpPr>
          <p:nvPr/>
        </p:nvSpPr>
        <p:spPr>
          <a:xfrm>
            <a:off x="5521350" y="7958481"/>
            <a:ext cx="3428286" cy="45632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5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09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363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5817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7271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8726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18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7163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F63A3B-78C7-47BE-AE5E-E10140E04643}" type="slidenum">
              <a:rPr lang="en-US" sz="2400" smtClean="0">
                <a:solidFill>
                  <a:srgbClr val="898989"/>
                </a:solidFill>
              </a:rPr>
              <a:pPr algn="ctr"/>
              <a:t>12</a:t>
            </a:fld>
            <a:endParaRPr lang="en-US" sz="2400" dirty="0">
              <a:solidFill>
                <a:srgbClr val="898989"/>
              </a:solidFill>
            </a:endParaRP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C2CA8301-D6C0-40CE-9DBB-1E923E69C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8F3B2398-6D48-4B23-A108-352D812A1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2" y="7965099"/>
            <a:ext cx="3424555" cy="346358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A85BA3A5-DE0B-4DDD-8C4B-69114A20C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285" y="7820209"/>
            <a:ext cx="2757761" cy="529993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8FAB5763-6F63-43C7-B2E4-F6641C787E7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644" y="4623115"/>
            <a:ext cx="4187361" cy="347111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AD7F3C6-B308-4B44-AC09-B95795C2BE1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644" y="1088212"/>
            <a:ext cx="4250115" cy="347111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B1729F2A-13E2-4B4B-A9BE-5DC5186096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972" y="2002274"/>
            <a:ext cx="3851027" cy="310064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6D3D2DF-3DF1-4866-AA6D-E1D4125B78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7999" y="1998443"/>
            <a:ext cx="4071375" cy="30905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9AB9A1-764D-4F86-A535-7C5646377D18}"/>
              </a:ext>
            </a:extLst>
          </p:cNvPr>
          <p:cNvSpPr txBox="1"/>
          <p:nvPr/>
        </p:nvSpPr>
        <p:spPr>
          <a:xfrm>
            <a:off x="436653" y="1221862"/>
            <a:ext cx="419369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Tune shift at zero chromaticity</a:t>
            </a:r>
            <a:endParaRPr lang="ko-KR" altLang="en-US" b="1" dirty="0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811B2B98-7C83-4AB7-97F8-EB4AC358545E}"/>
              </a:ext>
            </a:extLst>
          </p:cNvPr>
          <p:cNvCxnSpPr/>
          <p:nvPr/>
        </p:nvCxnSpPr>
        <p:spPr>
          <a:xfrm flipV="1">
            <a:off x="3444288" y="3977595"/>
            <a:ext cx="263587" cy="20951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CABD30E-C3D1-471D-98E1-80352896D8A5}"/>
              </a:ext>
            </a:extLst>
          </p:cNvPr>
          <p:cNvSpPr txBox="1"/>
          <p:nvPr/>
        </p:nvSpPr>
        <p:spPr>
          <a:xfrm>
            <a:off x="1947655" y="4126370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>
                <a:solidFill>
                  <a:schemeClr val="bg1"/>
                </a:solidFill>
              </a:rPr>
              <a:t>Mode coupling</a:t>
            </a:r>
            <a:endParaRPr lang="ko-KR" altLang="en-US" sz="1800" b="1" dirty="0">
              <a:solidFill>
                <a:schemeClr val="bg1"/>
              </a:solidFill>
            </a:endParaRPr>
          </a:p>
        </p:txBody>
      </p: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6F21F2F9-31E3-4CD0-83A8-E750730BE9AD}"/>
              </a:ext>
            </a:extLst>
          </p:cNvPr>
          <p:cNvCxnSpPr/>
          <p:nvPr/>
        </p:nvCxnSpPr>
        <p:spPr>
          <a:xfrm flipV="1">
            <a:off x="6415205" y="3977595"/>
            <a:ext cx="263587" cy="20951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296C251-F257-4486-A7A6-1E1533DF0C73}"/>
              </a:ext>
            </a:extLst>
          </p:cNvPr>
          <p:cNvSpPr txBox="1"/>
          <p:nvPr/>
        </p:nvSpPr>
        <p:spPr>
          <a:xfrm>
            <a:off x="5307192" y="4161367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>
                <a:solidFill>
                  <a:schemeClr val="bg1"/>
                </a:solidFill>
              </a:rPr>
              <a:t>Mode coupling</a:t>
            </a:r>
            <a:endParaRPr lang="ko-KR" altLang="en-US" sz="18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0D4799A-84ED-4BD4-9B78-0EFB1E2EC07F}"/>
              </a:ext>
            </a:extLst>
          </p:cNvPr>
          <p:cNvSpPr txBox="1"/>
          <p:nvPr/>
        </p:nvSpPr>
        <p:spPr>
          <a:xfrm>
            <a:off x="1742078" y="1702052"/>
            <a:ext cx="2533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Horizontal Plane</a:t>
            </a:r>
            <a:endParaRPr lang="ko-KR" altLang="en-US" sz="2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8F1CE43-4F0F-4EE2-84B7-C632BD5A4B78}"/>
              </a:ext>
            </a:extLst>
          </p:cNvPr>
          <p:cNvSpPr txBox="1"/>
          <p:nvPr/>
        </p:nvSpPr>
        <p:spPr>
          <a:xfrm>
            <a:off x="5691936" y="1660444"/>
            <a:ext cx="176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Vertical Plane</a:t>
            </a:r>
            <a:endParaRPr lang="ko-KR" alt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6978C6-2CA1-4AAC-9722-4AB181E75072}"/>
              </a:ext>
            </a:extLst>
          </p:cNvPr>
          <p:cNvSpPr txBox="1"/>
          <p:nvPr/>
        </p:nvSpPr>
        <p:spPr>
          <a:xfrm>
            <a:off x="270155" y="5472655"/>
            <a:ext cx="94682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1800" dirty="0"/>
              <a:t>Transverse mode coupling instability (TMCI) occurs when mode 0 and -1 are coupled.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1800" dirty="0"/>
              <a:t>A high chromaticity increase the TMCI threshold current.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1800" dirty="0"/>
              <a:t>A chromaticity scan from 0 to 10 was performed.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1800" dirty="0"/>
              <a:t>For the horizontal plane, the threshold current exceeds </a:t>
            </a:r>
            <a:r>
              <a:rPr lang="en-US" altLang="ko-KR" sz="1800" b="1" dirty="0"/>
              <a:t>10 mA </a:t>
            </a:r>
            <a:r>
              <a:rPr lang="en-US" altLang="ko-KR" sz="1800" dirty="0"/>
              <a:t>when the chromaticity is above </a:t>
            </a:r>
            <a:r>
              <a:rPr lang="en-US" altLang="ko-KR" sz="1800" b="1" dirty="0"/>
              <a:t>4</a:t>
            </a:r>
            <a:r>
              <a:rPr lang="en-US" altLang="ko-KR" sz="18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1800" dirty="0"/>
              <a:t>In the vertical plane, a chromaticity greater than </a:t>
            </a:r>
            <a:r>
              <a:rPr lang="en-US" altLang="ko-KR" sz="1800" b="1" dirty="0"/>
              <a:t>7 </a:t>
            </a:r>
            <a:r>
              <a:rPr lang="en-US" altLang="ko-KR" sz="1800" dirty="0"/>
              <a:t>is required to achieve a threshold current of </a:t>
            </a:r>
            <a:r>
              <a:rPr lang="en-US" altLang="ko-KR" sz="1800" b="1" dirty="0"/>
              <a:t>10 mA</a:t>
            </a:r>
            <a:r>
              <a:rPr lang="en-US" altLang="ko-KR" sz="1800" dirty="0"/>
              <a:t> </a:t>
            </a:r>
            <a:endParaRPr lang="ko-KR" altLang="en-US" sz="18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8888060-A601-4ACE-BC25-4B3A2D080A2A}"/>
              </a:ext>
            </a:extLst>
          </p:cNvPr>
          <p:cNvSpPr txBox="1"/>
          <p:nvPr/>
        </p:nvSpPr>
        <p:spPr>
          <a:xfrm>
            <a:off x="10068333" y="239589"/>
            <a:ext cx="42501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TMCI threshold current scan as a function of chromaticity</a:t>
            </a:r>
            <a:endParaRPr lang="ko-KR" altLang="en-US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6123CFB-49C7-48EA-86F6-EB46EEAF6206}"/>
              </a:ext>
            </a:extLst>
          </p:cNvPr>
          <p:cNvSpPr txBox="1"/>
          <p:nvPr/>
        </p:nvSpPr>
        <p:spPr>
          <a:xfrm>
            <a:off x="11175638" y="887151"/>
            <a:ext cx="2533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Horizontal Plane</a:t>
            </a:r>
            <a:endParaRPr lang="ko-KR" altLang="en-US" sz="2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667E069-748E-4FD1-8481-121B0DBADD16}"/>
              </a:ext>
            </a:extLst>
          </p:cNvPr>
          <p:cNvSpPr txBox="1"/>
          <p:nvPr/>
        </p:nvSpPr>
        <p:spPr>
          <a:xfrm>
            <a:off x="11388595" y="4372229"/>
            <a:ext cx="176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Vertical Plane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3544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>
            <a:extLst>
              <a:ext uri="{FF2B5EF4-FFF2-40B4-BE49-F238E27FC236}">
                <a16:creationId xmlns:a16="http://schemas.microsoft.com/office/drawing/2014/main" id="{3365FD73-2ECD-45FA-AFAB-30BD52B88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E65C00"/>
          </a:solidFill>
          <a:ln>
            <a:solidFill>
              <a:srgbClr val="E65C00"/>
            </a:solidFill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4FA309C-303C-44EA-A9B1-257E7E420A46}"/>
              </a:ext>
            </a:extLst>
          </p:cNvPr>
          <p:cNvSpPr/>
          <p:nvPr/>
        </p:nvSpPr>
        <p:spPr>
          <a:xfrm>
            <a:off x="626972" y="710688"/>
            <a:ext cx="6751413" cy="3997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3. Coupled bunch </a:t>
            </a:r>
            <a:r>
              <a:rPr lang="en-US" altLang="ko-KR" sz="2000" b="1" dirty="0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i</a:t>
            </a:r>
            <a:r>
              <a:rPr lang="en-US" altLang="ko-KR" sz="2000" b="1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nstability</a:t>
            </a:r>
            <a:r>
              <a:rPr lang="en-US" altLang="ko-KR" sz="2000" b="1" dirty="0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: </a:t>
            </a:r>
            <a:r>
              <a:rPr lang="en-US" altLang="ko-KR" sz="2000" b="1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Resistive wall</a:t>
            </a:r>
            <a:endParaRPr lang="ko-KR" altLang="en-US" sz="20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3CBC174-067E-4741-8F74-E608E9D29F27}"/>
              </a:ext>
            </a:extLst>
          </p:cNvPr>
          <p:cNvSpPr txBox="1"/>
          <p:nvPr/>
        </p:nvSpPr>
        <p:spPr>
          <a:xfrm>
            <a:off x="1706473" y="8757"/>
            <a:ext cx="6751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E65C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Ebrima" panose="02000000000000000000" pitchFamily="2" charset="0"/>
              </a:rPr>
              <a:t>II. Impedance and Beam Instability</a:t>
            </a:r>
            <a:endParaRPr lang="ko-KR" altLang="en-US" sz="2400" b="1" dirty="0">
              <a:solidFill>
                <a:srgbClr val="E65C0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Ebrima" panose="02000000000000000000" pitchFamily="2" charset="0"/>
            </a:endParaRPr>
          </a:p>
        </p:txBody>
      </p:sp>
      <p:sp>
        <p:nvSpPr>
          <p:cNvPr id="36" name="슬라이드 번호 개체 틀 1">
            <a:extLst>
              <a:ext uri="{FF2B5EF4-FFF2-40B4-BE49-F238E27FC236}">
                <a16:creationId xmlns:a16="http://schemas.microsoft.com/office/drawing/2014/main" id="{27D9A9CA-9D37-4139-9BAB-A50F75E681F3}"/>
              </a:ext>
            </a:extLst>
          </p:cNvPr>
          <p:cNvSpPr txBox="1">
            <a:spLocks/>
          </p:cNvSpPr>
          <p:nvPr/>
        </p:nvSpPr>
        <p:spPr>
          <a:xfrm>
            <a:off x="5521350" y="7958481"/>
            <a:ext cx="3428286" cy="45632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5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09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363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5817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7271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8726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18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7163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F63A3B-78C7-47BE-AE5E-E10140E04643}" type="slidenum">
              <a:rPr lang="en-US" sz="2400" smtClean="0">
                <a:solidFill>
                  <a:srgbClr val="898989"/>
                </a:solidFill>
              </a:rPr>
              <a:pPr algn="ctr"/>
              <a:t>13</a:t>
            </a:fld>
            <a:endParaRPr lang="en-US" sz="2400" dirty="0">
              <a:solidFill>
                <a:srgbClr val="898989"/>
              </a:solidFill>
            </a:endParaRP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C2CA8301-D6C0-40CE-9DBB-1E923E69C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8F3B2398-6D48-4B23-A108-352D812A1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2" y="7965099"/>
            <a:ext cx="3424555" cy="346358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A85BA3A5-DE0B-4DDD-8C4B-69114A20C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285" y="7820209"/>
            <a:ext cx="2757761" cy="52999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FF93F09-0F36-4A9C-9CD7-F4A31F07221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954" y="4613801"/>
            <a:ext cx="7766916" cy="341847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B8AE80B-A9F8-4E98-AE98-FFF740FE3311}"/>
              </a:ext>
            </a:extLst>
          </p:cNvPr>
          <p:cNvSpPr txBox="1"/>
          <p:nvPr/>
        </p:nvSpPr>
        <p:spPr>
          <a:xfrm>
            <a:off x="1682353" y="2714042"/>
            <a:ext cx="555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CBI analysis with singular value decomposition (SVD)</a:t>
            </a:r>
            <a:endParaRPr lang="ko-KR" altLang="en-US" sz="1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F256F95-9473-4016-9E9F-57DA012718A4}"/>
                  </a:ext>
                </a:extLst>
              </p:cNvPr>
              <p:cNvSpPr txBox="1"/>
              <p:nvPr/>
            </p:nvSpPr>
            <p:spPr>
              <a:xfrm>
                <a:off x="5710886" y="3493091"/>
                <a:ext cx="191860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ko-K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32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n-US" altLang="ko-KR" sz="3200" b="0" i="0" smtClean="0">
                          <a:latin typeface="Cambria Math" panose="02040503050406030204" pitchFamily="18" charset="0"/>
                        </a:rPr>
                        <m:t>Σ</m:t>
                      </m:r>
                      <m:sSup>
                        <m:sSupPr>
                          <m:ctrlP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F256F95-9473-4016-9E9F-57DA01271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886" y="3493091"/>
                <a:ext cx="1918602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1EBB39A3-F350-455C-A3CE-51D020F12446}"/>
              </a:ext>
            </a:extLst>
          </p:cNvPr>
          <p:cNvSpPr txBox="1"/>
          <p:nvPr/>
        </p:nvSpPr>
        <p:spPr>
          <a:xfrm>
            <a:off x="3261891" y="3941599"/>
            <a:ext cx="3000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/>
              <a:t>1332 bunches normalized turn-by-turn data</a:t>
            </a: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EBB05CC9-FDAA-4601-B476-04D42F7F6BB5}"/>
              </a:ext>
            </a:extLst>
          </p:cNvPr>
          <p:cNvCxnSpPr>
            <a:cxnSpLocks/>
          </p:cNvCxnSpPr>
          <p:nvPr/>
        </p:nvCxnSpPr>
        <p:spPr>
          <a:xfrm flipV="1">
            <a:off x="5381728" y="3907275"/>
            <a:ext cx="180223" cy="948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A3513D32-5985-414F-AB6E-4983A775E190}"/>
              </a:ext>
            </a:extLst>
          </p:cNvPr>
          <p:cNvCxnSpPr>
            <a:cxnSpLocks/>
          </p:cNvCxnSpPr>
          <p:nvPr/>
        </p:nvCxnSpPr>
        <p:spPr>
          <a:xfrm flipH="1">
            <a:off x="6735968" y="3382482"/>
            <a:ext cx="187083" cy="1734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DE03ADE-3136-443F-8E93-35AA785C3E17}"/>
              </a:ext>
            </a:extLst>
          </p:cNvPr>
          <p:cNvSpPr txBox="1"/>
          <p:nvPr/>
        </p:nvSpPr>
        <p:spPr>
          <a:xfrm>
            <a:off x="6895906" y="3084141"/>
            <a:ext cx="348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/>
              <a:t>Spatial vector</a:t>
            </a: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CC5B621F-36F9-44D9-97FB-B0E38163EF63}"/>
              </a:ext>
            </a:extLst>
          </p:cNvPr>
          <p:cNvCxnSpPr>
            <a:cxnSpLocks/>
          </p:cNvCxnSpPr>
          <p:nvPr/>
        </p:nvCxnSpPr>
        <p:spPr>
          <a:xfrm flipH="1" flipV="1">
            <a:off x="7259613" y="3898408"/>
            <a:ext cx="151425" cy="2594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B52914E-5E46-443B-B4CD-805DD44F8F3D}"/>
              </a:ext>
            </a:extLst>
          </p:cNvPr>
          <p:cNvSpPr txBox="1"/>
          <p:nvPr/>
        </p:nvSpPr>
        <p:spPr>
          <a:xfrm>
            <a:off x="7183395" y="4075226"/>
            <a:ext cx="152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/>
              <a:t>Time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F654525-A58B-455C-96C2-8DB9B256067A}"/>
                  </a:ext>
                </a:extLst>
              </p:cNvPr>
              <p:cNvSpPr txBox="1"/>
              <p:nvPr/>
            </p:nvSpPr>
            <p:spPr>
              <a:xfrm>
                <a:off x="8833253" y="3461586"/>
                <a:ext cx="529664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800" i="1" dirty="0"/>
                  <a:t>@ </a:t>
                </a:r>
                <a:r>
                  <a:rPr lang="en-US" altLang="ko-KR" sz="1800" dirty="0"/>
                  <a:t>Strongest SVD mode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180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en-US" altLang="ko-KR" sz="1800" dirty="0"/>
                  <a:t> Sine fitting to get CBI mode 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altLang="ko-KR" sz="1800" dirty="0"/>
              </a:p>
              <a:p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 → </m:t>
                    </m:r>
                  </m:oMath>
                </a14:m>
                <a:r>
                  <a:rPr lang="en-US" altLang="ko-KR" sz="1800" dirty="0"/>
                  <a:t>Exponential fitting to achieve growth rate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F654525-A58B-455C-96C2-8DB9B2560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253" y="3461586"/>
                <a:ext cx="5296642" cy="923330"/>
              </a:xfrm>
              <a:prstGeom prst="rect">
                <a:avLst/>
              </a:prstGeom>
              <a:blipFill>
                <a:blip r:embed="rId7"/>
                <a:stretch>
                  <a:fillRect l="-921" t="-3974" b="-993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6206FF5-9157-47EF-834B-087FB1E33E78}"/>
              </a:ext>
            </a:extLst>
          </p:cNvPr>
          <p:cNvSpPr txBox="1"/>
          <p:nvPr/>
        </p:nvSpPr>
        <p:spPr>
          <a:xfrm>
            <a:off x="843085" y="1592317"/>
            <a:ext cx="1298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1800" dirty="0"/>
              <a:t>The RW is the major source of transverse coupled bunch instability (CBI).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1800" dirty="0"/>
              <a:t>Similar to TMCI, higher </a:t>
            </a:r>
            <a:r>
              <a:rPr lang="en-US" altLang="ko-KR" sz="1800" dirty="0" err="1"/>
              <a:t>chromaticities</a:t>
            </a:r>
            <a:r>
              <a:rPr lang="en-US" altLang="ko-KR" sz="1800" dirty="0"/>
              <a:t> help mitigate this CBI.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1800" dirty="0"/>
              <a:t>Numerical tracking simulations were performed using a rigid-bunch model with various chromaticity values.</a:t>
            </a:r>
            <a:endParaRPr lang="ko-KR" altLang="en-US" sz="1800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79B3993-A928-4F09-9433-F3AD250AFE2F}"/>
              </a:ext>
            </a:extLst>
          </p:cNvPr>
          <p:cNvSpPr/>
          <p:nvPr/>
        </p:nvSpPr>
        <p:spPr>
          <a:xfrm>
            <a:off x="10614660" y="7061622"/>
            <a:ext cx="739140" cy="57361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FC7764-0D0A-4535-8D21-83037E976DE8}"/>
              </a:ext>
            </a:extLst>
          </p:cNvPr>
          <p:cNvSpPr txBox="1"/>
          <p:nvPr/>
        </p:nvSpPr>
        <p:spPr>
          <a:xfrm>
            <a:off x="11407869" y="6859744"/>
            <a:ext cx="382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/>
              <a:t>Higher than radiation damping rate, It may require bunch by bunch feedback</a:t>
            </a:r>
          </a:p>
        </p:txBody>
      </p:sp>
    </p:spTree>
    <p:extLst>
      <p:ext uri="{BB962C8B-B14F-4D97-AF65-F5344CB8AC3E}">
        <p14:creationId xmlns:p14="http://schemas.microsoft.com/office/powerpoint/2010/main" val="1017066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>
            <a:extLst>
              <a:ext uri="{FF2B5EF4-FFF2-40B4-BE49-F238E27FC236}">
                <a16:creationId xmlns:a16="http://schemas.microsoft.com/office/drawing/2014/main" id="{3365FD73-2ECD-45FA-AFAB-30BD52B88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E65C00"/>
          </a:solidFill>
          <a:ln>
            <a:solidFill>
              <a:srgbClr val="E65C00"/>
            </a:solidFill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4FA309C-303C-44EA-A9B1-257E7E420A46}"/>
              </a:ext>
            </a:extLst>
          </p:cNvPr>
          <p:cNvSpPr/>
          <p:nvPr/>
        </p:nvSpPr>
        <p:spPr>
          <a:xfrm>
            <a:off x="626972" y="710688"/>
            <a:ext cx="6751413" cy="3997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3. Coupled bunch </a:t>
            </a:r>
            <a:r>
              <a:rPr lang="en-US" altLang="ko-KR" sz="2000" b="1" dirty="0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i</a:t>
            </a:r>
            <a:r>
              <a:rPr lang="en-US" altLang="ko-KR" sz="2000" b="1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nstability</a:t>
            </a:r>
            <a:r>
              <a:rPr lang="en-US" altLang="ko-KR" sz="2000" b="1" dirty="0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: Main RF HOM</a:t>
            </a:r>
            <a:endParaRPr lang="ko-KR" altLang="en-US" sz="20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3CBC174-067E-4741-8F74-E608E9D29F27}"/>
              </a:ext>
            </a:extLst>
          </p:cNvPr>
          <p:cNvSpPr txBox="1"/>
          <p:nvPr/>
        </p:nvSpPr>
        <p:spPr>
          <a:xfrm>
            <a:off x="1706473" y="8757"/>
            <a:ext cx="6751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E65C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Ebrima" panose="02000000000000000000" pitchFamily="2" charset="0"/>
              </a:rPr>
              <a:t>II. Impedance and Beam Instability</a:t>
            </a:r>
            <a:endParaRPr lang="ko-KR" altLang="en-US" sz="2400" b="1" dirty="0">
              <a:solidFill>
                <a:srgbClr val="E65C0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Ebrima" panose="02000000000000000000" pitchFamily="2" charset="0"/>
            </a:endParaRPr>
          </a:p>
        </p:txBody>
      </p:sp>
      <p:sp>
        <p:nvSpPr>
          <p:cNvPr id="36" name="슬라이드 번호 개체 틀 1">
            <a:extLst>
              <a:ext uri="{FF2B5EF4-FFF2-40B4-BE49-F238E27FC236}">
                <a16:creationId xmlns:a16="http://schemas.microsoft.com/office/drawing/2014/main" id="{27D9A9CA-9D37-4139-9BAB-A50F75E681F3}"/>
              </a:ext>
            </a:extLst>
          </p:cNvPr>
          <p:cNvSpPr txBox="1">
            <a:spLocks/>
          </p:cNvSpPr>
          <p:nvPr/>
        </p:nvSpPr>
        <p:spPr>
          <a:xfrm>
            <a:off x="5521350" y="7958481"/>
            <a:ext cx="3428286" cy="45632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5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09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363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5817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7271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8726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18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7163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F63A3B-78C7-47BE-AE5E-E10140E04643}" type="slidenum">
              <a:rPr lang="en-US" sz="2400" smtClean="0">
                <a:solidFill>
                  <a:srgbClr val="898989"/>
                </a:solidFill>
              </a:rPr>
              <a:pPr algn="ctr"/>
              <a:t>14</a:t>
            </a:fld>
            <a:endParaRPr lang="en-US" sz="2400" dirty="0">
              <a:solidFill>
                <a:srgbClr val="898989"/>
              </a:solidFill>
            </a:endParaRP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C2CA8301-D6C0-40CE-9DBB-1E923E69C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8F3B2398-6D48-4B23-A108-352D812A1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2" y="7965099"/>
            <a:ext cx="3424555" cy="346358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A85BA3A5-DE0B-4DDD-8C4B-69114A20C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285" y="7820209"/>
            <a:ext cx="2757761" cy="52999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2C9076C-7FF4-430F-A663-369AEA592B8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72" y="2046139"/>
            <a:ext cx="3357374" cy="2671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842E403-FE0C-4B9E-B24D-B42D8C414DF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710" y="1911468"/>
            <a:ext cx="3752086" cy="2913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58860B27-35D9-46BE-B6F4-1D980BDFA5B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108" y="5456173"/>
            <a:ext cx="9236141" cy="248780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04D75E9-2737-4D45-8F00-F6DD98CDBD1E}"/>
                  </a:ext>
                </a:extLst>
              </p:cNvPr>
              <p:cNvSpPr txBox="1"/>
              <p:nvPr/>
            </p:nvSpPr>
            <p:spPr>
              <a:xfrm>
                <a:off x="3151916" y="2475498"/>
                <a:ext cx="2854667" cy="5690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04D75E9-2737-4D45-8F00-F6DD98CDB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916" y="2475498"/>
                <a:ext cx="2854667" cy="5690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4509B7BE-E6C4-490F-8235-3F74DC81CC72}"/>
              </a:ext>
            </a:extLst>
          </p:cNvPr>
          <p:cNvSpPr txBox="1"/>
          <p:nvPr/>
        </p:nvSpPr>
        <p:spPr>
          <a:xfrm>
            <a:off x="4044281" y="2073259"/>
            <a:ext cx="2075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Synchrotron tune</a:t>
            </a: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E5BC676D-5712-4CBD-99F0-3BC8DF4B600F}"/>
              </a:ext>
            </a:extLst>
          </p:cNvPr>
          <p:cNvCxnSpPr>
            <a:cxnSpLocks/>
          </p:cNvCxnSpPr>
          <p:nvPr/>
        </p:nvCxnSpPr>
        <p:spPr>
          <a:xfrm>
            <a:off x="4841094" y="2322064"/>
            <a:ext cx="1" cy="2054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9FCF669-92D7-4459-ADD0-B1F49E9E9B20}"/>
              </a:ext>
            </a:extLst>
          </p:cNvPr>
          <p:cNvSpPr txBox="1"/>
          <p:nvPr/>
        </p:nvSpPr>
        <p:spPr>
          <a:xfrm>
            <a:off x="4841094" y="2968998"/>
            <a:ext cx="121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Momentum compaction</a:t>
            </a: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EDF56C10-ECE4-4D30-AA9F-6AF3A17D81ED}"/>
              </a:ext>
            </a:extLst>
          </p:cNvPr>
          <p:cNvCxnSpPr>
            <a:cxnSpLocks/>
          </p:cNvCxnSpPr>
          <p:nvPr/>
        </p:nvCxnSpPr>
        <p:spPr>
          <a:xfrm flipH="1" flipV="1">
            <a:off x="5168072" y="2657245"/>
            <a:ext cx="162334" cy="1839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D7A651-981F-44FB-BD06-1A976777EABF}"/>
                  </a:ext>
                </a:extLst>
              </p:cNvPr>
              <p:cNvSpPr txBox="1"/>
              <p:nvPr/>
            </p:nvSpPr>
            <p:spPr>
              <a:xfrm>
                <a:off x="7650231" y="1698609"/>
                <a:ext cx="4418529" cy="7621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Re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f>
                                    <m:f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D7A651-981F-44FB-BD06-1A976777E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231" y="1698609"/>
                <a:ext cx="4418529" cy="7621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1BE81F1D-6E5D-421A-8A84-F932F15D372D}"/>
              </a:ext>
            </a:extLst>
          </p:cNvPr>
          <p:cNvSpPr txBox="1"/>
          <p:nvPr/>
        </p:nvSpPr>
        <p:spPr>
          <a:xfrm>
            <a:off x="766535" y="1271455"/>
            <a:ext cx="1298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1800" dirty="0"/>
              <a:t>The higher order modes (HOMs) of the main cavity are one of the potential sources of longitudinal CBI.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1800" dirty="0"/>
              <a:t>Both analytical and numerical methods were employed to analyze the longitudinal CBI.</a:t>
            </a:r>
          </a:p>
        </p:txBody>
      </p:sp>
      <p:graphicFrame>
        <p:nvGraphicFramePr>
          <p:cNvPr id="26" name="표 25">
            <a:extLst>
              <a:ext uri="{FF2B5EF4-FFF2-40B4-BE49-F238E27FC236}">
                <a16:creationId xmlns:a16="http://schemas.microsoft.com/office/drawing/2014/main" id="{94A1AF83-ED4F-49A8-A6EF-DBBCD8B8215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400444" y="1281323"/>
          <a:ext cx="3341814" cy="4051078"/>
        </p:xfrm>
        <a:graphic>
          <a:graphicData uri="http://schemas.openxmlformats.org/drawingml/2006/table">
            <a:tbl>
              <a:tblPr/>
              <a:tblGrid>
                <a:gridCol w="789063">
                  <a:extLst>
                    <a:ext uri="{9D8B030D-6E8A-4147-A177-3AD203B41FA5}">
                      <a16:colId xmlns:a16="http://schemas.microsoft.com/office/drawing/2014/main" val="155167412"/>
                    </a:ext>
                  </a:extLst>
                </a:gridCol>
                <a:gridCol w="1194546">
                  <a:extLst>
                    <a:ext uri="{9D8B030D-6E8A-4147-A177-3AD203B41FA5}">
                      <a16:colId xmlns:a16="http://schemas.microsoft.com/office/drawing/2014/main" val="2810446384"/>
                    </a:ext>
                  </a:extLst>
                </a:gridCol>
                <a:gridCol w="739299">
                  <a:extLst>
                    <a:ext uri="{9D8B030D-6E8A-4147-A177-3AD203B41FA5}">
                      <a16:colId xmlns:a16="http://schemas.microsoft.com/office/drawing/2014/main" val="3866800505"/>
                    </a:ext>
                  </a:extLst>
                </a:gridCol>
                <a:gridCol w="618906">
                  <a:extLst>
                    <a:ext uri="{9D8B030D-6E8A-4147-A177-3AD203B41FA5}">
                      <a16:colId xmlns:a16="http://schemas.microsoft.com/office/drawing/2014/main" val="1695087126"/>
                    </a:ext>
                  </a:extLst>
                </a:gridCol>
              </a:tblGrid>
              <a:tr h="401668">
                <a:tc>
                  <a:txBody>
                    <a:bodyPr/>
                    <a:lstStyle/>
                    <a:p>
                      <a:r>
                        <a:rPr lang="en-US" sz="1200" b="1" dirty="0"/>
                        <a:t>HOM</a:t>
                      </a:r>
                    </a:p>
                  </a:txBody>
                  <a:tcPr marL="59174" marR="59174" marT="29587" marB="295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Frequency (GHz)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Rs (</a:t>
                      </a:r>
                      <a:r>
                        <a:rPr lang="el-GR" sz="1200" b="1" dirty="0"/>
                        <a:t>Ω)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Q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53799"/>
                  </a:ext>
                </a:extLst>
              </a:tr>
              <a:tr h="243294">
                <a:tc>
                  <a:txBody>
                    <a:bodyPr/>
                    <a:lstStyle/>
                    <a:p>
                      <a:r>
                        <a:rPr lang="en-US" altLang="ko-KR" sz="1200" dirty="0"/>
                        <a:t>1</a:t>
                      </a:r>
                    </a:p>
                  </a:txBody>
                  <a:tcPr marL="59174" marR="59174" marT="29587" marB="295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/>
                        <a:t>0.598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/>
                        <a:t>118.9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/>
                        <a:t>945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681930"/>
                  </a:ext>
                </a:extLst>
              </a:tr>
              <a:tr h="243294">
                <a:tc>
                  <a:txBody>
                    <a:bodyPr/>
                    <a:lstStyle/>
                    <a:p>
                      <a:r>
                        <a:rPr lang="en-US" altLang="ko-KR" sz="1200" dirty="0"/>
                        <a:t>2</a:t>
                      </a:r>
                    </a:p>
                  </a:txBody>
                  <a:tcPr marL="59174" marR="59174" marT="29587" marB="295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dirty="0"/>
                        <a:t>0.605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/>
                        <a:t>337.4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/>
                        <a:t>670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2386795"/>
                  </a:ext>
                </a:extLst>
              </a:tr>
              <a:tr h="243294">
                <a:tc>
                  <a:txBody>
                    <a:bodyPr/>
                    <a:lstStyle/>
                    <a:p>
                      <a:r>
                        <a:rPr lang="en-US" altLang="ko-KR" sz="1200"/>
                        <a:t>3</a:t>
                      </a:r>
                    </a:p>
                  </a:txBody>
                  <a:tcPr marL="59174" marR="59174" marT="29587" marB="295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dirty="0"/>
                        <a:t>0.635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/>
                        <a:t>792.5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/>
                        <a:t>335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51738"/>
                  </a:ext>
                </a:extLst>
              </a:tr>
              <a:tr h="243294">
                <a:tc>
                  <a:txBody>
                    <a:bodyPr/>
                    <a:lstStyle/>
                    <a:p>
                      <a:r>
                        <a:rPr lang="en-US" altLang="ko-KR" sz="1200"/>
                        <a:t>4</a:t>
                      </a:r>
                    </a:p>
                  </a:txBody>
                  <a:tcPr marL="59174" marR="59174" marT="29587" marB="295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dirty="0"/>
                        <a:t>0.640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/>
                        <a:t>1281.3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/>
                        <a:t>182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1786023"/>
                  </a:ext>
                </a:extLst>
              </a:tr>
              <a:tr h="243294">
                <a:tc>
                  <a:txBody>
                    <a:bodyPr/>
                    <a:lstStyle/>
                    <a:p>
                      <a:r>
                        <a:rPr lang="en-US" altLang="ko-KR" sz="1200"/>
                        <a:t>5</a:t>
                      </a:r>
                    </a:p>
                  </a:txBody>
                  <a:tcPr marL="59174" marR="59174" marT="29587" marB="295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dirty="0"/>
                        <a:t>0.670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/>
                        <a:t>1554.9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/>
                        <a:t>52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024829"/>
                  </a:ext>
                </a:extLst>
              </a:tr>
              <a:tr h="243294">
                <a:tc>
                  <a:txBody>
                    <a:bodyPr/>
                    <a:lstStyle/>
                    <a:p>
                      <a:r>
                        <a:rPr lang="en-US" altLang="ko-KR" sz="1200"/>
                        <a:t>6</a:t>
                      </a:r>
                    </a:p>
                  </a:txBody>
                  <a:tcPr marL="59174" marR="59174" marT="29587" marB="295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dirty="0"/>
                        <a:t>0.697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/>
                        <a:t>1317.3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/>
                        <a:t>90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130421"/>
                  </a:ext>
                </a:extLst>
              </a:tr>
              <a:tr h="243294">
                <a:tc>
                  <a:txBody>
                    <a:bodyPr/>
                    <a:lstStyle/>
                    <a:p>
                      <a:r>
                        <a:rPr lang="en-US" altLang="ko-KR" sz="1200"/>
                        <a:t>7</a:t>
                      </a:r>
                    </a:p>
                  </a:txBody>
                  <a:tcPr marL="59174" marR="59174" marT="29587" marB="295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dirty="0"/>
                        <a:t>1.030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/>
                        <a:t>152.8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/>
                        <a:t>352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0803091"/>
                  </a:ext>
                </a:extLst>
              </a:tr>
              <a:tr h="243294">
                <a:tc>
                  <a:txBody>
                    <a:bodyPr/>
                    <a:lstStyle/>
                    <a:p>
                      <a:r>
                        <a:rPr lang="en-US" altLang="ko-KR" sz="1200"/>
                        <a:t>8</a:t>
                      </a:r>
                    </a:p>
                  </a:txBody>
                  <a:tcPr marL="59174" marR="59174" marT="29587" marB="295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dirty="0"/>
                        <a:t>1.053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/>
                        <a:t>137.6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/>
                        <a:t>100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896903"/>
                  </a:ext>
                </a:extLst>
              </a:tr>
              <a:tr h="243294">
                <a:tc>
                  <a:txBody>
                    <a:bodyPr/>
                    <a:lstStyle/>
                    <a:p>
                      <a:r>
                        <a:rPr lang="en-US" altLang="ko-KR" sz="1200"/>
                        <a:t>9</a:t>
                      </a:r>
                    </a:p>
                  </a:txBody>
                  <a:tcPr marL="59174" marR="59174" marT="29587" marB="295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dirty="0"/>
                        <a:t>1.060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dirty="0"/>
                        <a:t>130.1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/>
                        <a:t>96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0208290"/>
                  </a:ext>
                </a:extLst>
              </a:tr>
              <a:tr h="243294">
                <a:tc>
                  <a:txBody>
                    <a:bodyPr/>
                    <a:lstStyle/>
                    <a:p>
                      <a:r>
                        <a:rPr lang="en-US" altLang="ko-KR" sz="1200"/>
                        <a:t>10</a:t>
                      </a:r>
                    </a:p>
                  </a:txBody>
                  <a:tcPr marL="59174" marR="59174" marT="29587" marB="295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/>
                        <a:t>1.071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dirty="0"/>
                        <a:t>529.4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/>
                        <a:t>364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7822"/>
                  </a:ext>
                </a:extLst>
              </a:tr>
              <a:tr h="243294">
                <a:tc>
                  <a:txBody>
                    <a:bodyPr/>
                    <a:lstStyle/>
                    <a:p>
                      <a:r>
                        <a:rPr lang="en-US" altLang="ko-KR" sz="1200"/>
                        <a:t>11</a:t>
                      </a:r>
                    </a:p>
                  </a:txBody>
                  <a:tcPr marL="59174" marR="59174" marT="29587" marB="295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/>
                        <a:t>1.126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dirty="0"/>
                        <a:t>100.6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/>
                        <a:t>89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601845"/>
                  </a:ext>
                </a:extLst>
              </a:tr>
              <a:tr h="243294">
                <a:tc>
                  <a:txBody>
                    <a:bodyPr/>
                    <a:lstStyle/>
                    <a:p>
                      <a:r>
                        <a:rPr lang="en-US" altLang="ko-KR" sz="1200"/>
                        <a:t>12</a:t>
                      </a:r>
                    </a:p>
                  </a:txBody>
                  <a:tcPr marL="59174" marR="59174" marT="29587" marB="295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/>
                        <a:t>1.323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dirty="0"/>
                        <a:t>1046.1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/>
                        <a:t>94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67243"/>
                  </a:ext>
                </a:extLst>
              </a:tr>
              <a:tr h="243294">
                <a:tc>
                  <a:txBody>
                    <a:bodyPr/>
                    <a:lstStyle/>
                    <a:p>
                      <a:r>
                        <a:rPr lang="en-US" altLang="ko-KR" sz="1200"/>
                        <a:t>13</a:t>
                      </a:r>
                    </a:p>
                  </a:txBody>
                  <a:tcPr marL="59174" marR="59174" marT="29587" marB="295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/>
                        <a:t>1.533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dirty="0"/>
                        <a:t>991.4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/>
                        <a:t>369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745361"/>
                  </a:ext>
                </a:extLst>
              </a:tr>
              <a:tr h="243294">
                <a:tc>
                  <a:txBody>
                    <a:bodyPr/>
                    <a:lstStyle/>
                    <a:p>
                      <a:r>
                        <a:rPr lang="en-US" altLang="ko-KR" sz="1200" dirty="0"/>
                        <a:t>14</a:t>
                      </a:r>
                    </a:p>
                  </a:txBody>
                  <a:tcPr marL="59174" marR="59174" marT="29587" marB="295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/>
                        <a:t>1.532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dirty="0"/>
                        <a:t>627.1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/>
                        <a:t>190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429594"/>
                  </a:ext>
                </a:extLst>
              </a:tr>
              <a:tr h="243294">
                <a:tc>
                  <a:txBody>
                    <a:bodyPr/>
                    <a:lstStyle/>
                    <a:p>
                      <a:r>
                        <a:rPr lang="en-US" altLang="ko-KR" sz="1200"/>
                        <a:t>15</a:t>
                      </a:r>
                    </a:p>
                  </a:txBody>
                  <a:tcPr marL="59174" marR="59174" marT="29587" marB="295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dirty="0"/>
                        <a:t>1.551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dirty="0"/>
                        <a:t>282.4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dirty="0"/>
                        <a:t>87</a:t>
                      </a:r>
                    </a:p>
                  </a:txBody>
                  <a:tcPr marL="59174" marR="59174" marT="29587" marB="2958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302119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A3B7E206-5462-4C3A-AD17-18B8DDB38802}"/>
              </a:ext>
            </a:extLst>
          </p:cNvPr>
          <p:cNvSpPr txBox="1"/>
          <p:nvPr/>
        </p:nvSpPr>
        <p:spPr>
          <a:xfrm>
            <a:off x="1237329" y="4622229"/>
            <a:ext cx="2642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Analytical estimation of LCBI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CA4CB5-B0FF-497E-939A-A27242D0BBC8}"/>
              </a:ext>
            </a:extLst>
          </p:cNvPr>
          <p:cNvSpPr txBox="1"/>
          <p:nvPr/>
        </p:nvSpPr>
        <p:spPr>
          <a:xfrm>
            <a:off x="12295555" y="852391"/>
            <a:ext cx="1551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Extracted HOM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EE4A765-CAC3-4197-BC22-DBB94087A861}"/>
              </a:ext>
            </a:extLst>
          </p:cNvPr>
          <p:cNvSpPr txBox="1"/>
          <p:nvPr/>
        </p:nvSpPr>
        <p:spPr>
          <a:xfrm>
            <a:off x="7104957" y="4722370"/>
            <a:ext cx="1551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Extracted HOM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332EF6-CB83-45F1-BB22-A719D3DF4462}"/>
              </a:ext>
            </a:extLst>
          </p:cNvPr>
          <p:cNvSpPr txBox="1"/>
          <p:nvPr/>
        </p:nvSpPr>
        <p:spPr>
          <a:xfrm>
            <a:off x="494567" y="5060183"/>
            <a:ext cx="5626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Current: 400 mA, only HOMs are included in the simulation</a:t>
            </a:r>
          </a:p>
        </p:txBody>
      </p:sp>
    </p:spTree>
    <p:extLst>
      <p:ext uri="{BB962C8B-B14F-4D97-AF65-F5344CB8AC3E}">
        <p14:creationId xmlns:p14="http://schemas.microsoft.com/office/powerpoint/2010/main" val="2079120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>
            <a:extLst>
              <a:ext uri="{FF2B5EF4-FFF2-40B4-BE49-F238E27FC236}">
                <a16:creationId xmlns:a16="http://schemas.microsoft.com/office/drawing/2014/main" id="{3365FD73-2ECD-45FA-AFAB-30BD52B88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E65C00"/>
          </a:solidFill>
          <a:ln>
            <a:solidFill>
              <a:srgbClr val="E65C00"/>
            </a:solidFill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4FA309C-303C-44EA-A9B1-257E7E420A46}"/>
              </a:ext>
            </a:extLst>
          </p:cNvPr>
          <p:cNvSpPr/>
          <p:nvPr/>
        </p:nvSpPr>
        <p:spPr>
          <a:xfrm>
            <a:off x="626972" y="710688"/>
            <a:ext cx="6751413" cy="3997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1</a:t>
            </a:r>
            <a:r>
              <a:rPr lang="en-US" altLang="ko-KR" sz="2000" b="1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.</a:t>
            </a:r>
            <a:r>
              <a:rPr lang="en-US" altLang="ko-KR" sz="2000" b="1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Ground vibration</a:t>
            </a:r>
            <a:endParaRPr lang="ko-KR" altLang="en-US" sz="20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3CBC174-067E-4741-8F74-E608E9D29F27}"/>
              </a:ext>
            </a:extLst>
          </p:cNvPr>
          <p:cNvSpPr txBox="1"/>
          <p:nvPr/>
        </p:nvSpPr>
        <p:spPr>
          <a:xfrm>
            <a:off x="1706473" y="8757"/>
            <a:ext cx="6751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>
                <a:solidFill>
                  <a:srgbClr val="E65C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Ebrima" panose="02000000000000000000" pitchFamily="2" charset="0"/>
              </a:rPr>
              <a:t>III. </a:t>
            </a:r>
            <a:r>
              <a:rPr lang="en-US" altLang="ko-KR" sz="2400" b="1" dirty="0">
                <a:solidFill>
                  <a:srgbClr val="E65C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Ebrima" panose="02000000000000000000" pitchFamily="2" charset="0"/>
              </a:rPr>
              <a:t>Orbit Stability</a:t>
            </a:r>
            <a:endParaRPr lang="ko-KR" altLang="en-US" sz="2400" b="1" dirty="0">
              <a:solidFill>
                <a:srgbClr val="E65C0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Ebrima" panose="02000000000000000000" pitchFamily="2" charset="0"/>
            </a:endParaRP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C2CA8301-D6C0-40CE-9DBB-1E923E69C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8F3B2398-6D48-4B23-A108-352D812A1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2" y="7965099"/>
            <a:ext cx="3424555" cy="346358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A85BA3A5-DE0B-4DDD-8C4B-69114A20C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285" y="7820209"/>
            <a:ext cx="2757761" cy="529993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040A48B2-A84F-40C6-B665-6A73EA086EB5}"/>
              </a:ext>
            </a:extLst>
          </p:cNvPr>
          <p:cNvSpPr/>
          <p:nvPr/>
        </p:nvSpPr>
        <p:spPr>
          <a:xfrm>
            <a:off x="332381" y="1970584"/>
            <a:ext cx="24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/>
              <a:t>Random signal</a:t>
            </a:r>
            <a:endParaRPr lang="ko-KR" altLang="en-US" sz="1600" b="1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976EB53E-25F2-46A0-A66F-5D6D9533F6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00" y="2460951"/>
            <a:ext cx="2173945" cy="200014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D020EE7-BB5F-426E-B6E8-D2CE127E21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98" y="2444455"/>
            <a:ext cx="2173945" cy="200014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A979DA4-E28E-43C5-8A38-135B8CECDB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248" y="2452162"/>
            <a:ext cx="1908498" cy="2000146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65AE17A-FFF2-4180-A43B-834EEB3D65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530" y="2460951"/>
            <a:ext cx="2173945" cy="2000147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5262643-F505-4FD7-BADB-C1FE986D2C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0358" y="2485157"/>
            <a:ext cx="2173945" cy="2000147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7A4D7521-DE15-4FD7-A304-E0E62879D5E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183" y="5512043"/>
            <a:ext cx="2173944" cy="200014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559BA7F2-2892-460A-B896-01E811740B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531" y="5502971"/>
            <a:ext cx="2173945" cy="2000147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84A4EC98-D798-4B65-9FD5-A04F51EEC17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748" y="5488490"/>
            <a:ext cx="2173945" cy="200014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C7728104-5FEE-48C2-A204-F05D138325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4" y="5377843"/>
            <a:ext cx="3130524" cy="2121168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089DC2D6-A91B-48F6-8D00-AF74D2BE4279}"/>
              </a:ext>
            </a:extLst>
          </p:cNvPr>
          <p:cNvSpPr/>
          <p:nvPr/>
        </p:nvSpPr>
        <p:spPr>
          <a:xfrm>
            <a:off x="3389775" y="1970584"/>
            <a:ext cx="25140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/>
              <a:t>Fourier transform</a:t>
            </a:r>
            <a:endParaRPr lang="ko-KR" altLang="en-US" sz="1600" b="1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48AC95F1-2E92-48EE-B5C1-8CC282989B2E}"/>
              </a:ext>
            </a:extLst>
          </p:cNvPr>
          <p:cNvSpPr/>
          <p:nvPr/>
        </p:nvSpPr>
        <p:spPr>
          <a:xfrm>
            <a:off x="7284446" y="1959944"/>
            <a:ext cx="25140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/>
              <a:t>Low pass filter</a:t>
            </a:r>
            <a:endParaRPr lang="ko-KR" altLang="en-US" sz="1600" b="1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6C80DA0D-2466-4A62-A978-290DDC02CEC0}"/>
              </a:ext>
            </a:extLst>
          </p:cNvPr>
          <p:cNvSpPr/>
          <p:nvPr/>
        </p:nvSpPr>
        <p:spPr>
          <a:xfrm>
            <a:off x="11894414" y="1992789"/>
            <a:ext cx="25140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/>
              <a:t>Inverse Fourier transform</a:t>
            </a:r>
            <a:endParaRPr lang="ko-KR" altLang="en-US" sz="1600" b="1" dirty="0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E037D5BB-EFFF-4E9A-8DF8-9C0D9A8DC7AB}"/>
              </a:ext>
            </a:extLst>
          </p:cNvPr>
          <p:cNvSpPr/>
          <p:nvPr/>
        </p:nvSpPr>
        <p:spPr>
          <a:xfrm>
            <a:off x="12040769" y="5149936"/>
            <a:ext cx="25140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/>
              <a:t>Scale amplitude</a:t>
            </a:r>
            <a:endParaRPr lang="ko-KR" altLang="en-US" sz="1600" b="1" dirty="0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670A9F6D-B5E9-4F7B-861E-E059F400789D}"/>
              </a:ext>
            </a:extLst>
          </p:cNvPr>
          <p:cNvSpPr/>
          <p:nvPr/>
        </p:nvSpPr>
        <p:spPr>
          <a:xfrm>
            <a:off x="8591202" y="5131353"/>
            <a:ext cx="25140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/>
              <a:t>Interpolate</a:t>
            </a:r>
            <a:endParaRPr lang="ko-KR" altLang="en-US" sz="1600" b="1" dirty="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543FF91A-B3D4-455A-85D7-005E9C766D99}"/>
              </a:ext>
            </a:extLst>
          </p:cNvPr>
          <p:cNvSpPr/>
          <p:nvPr/>
        </p:nvSpPr>
        <p:spPr>
          <a:xfrm>
            <a:off x="5288334" y="5126383"/>
            <a:ext cx="25140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/>
              <a:t>Rotation</a:t>
            </a:r>
            <a:endParaRPr lang="ko-KR" altLang="en-US" sz="1600" b="1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55E621CB-84FF-459A-B981-71267533433C}"/>
              </a:ext>
            </a:extLst>
          </p:cNvPr>
          <p:cNvSpPr/>
          <p:nvPr/>
        </p:nvSpPr>
        <p:spPr>
          <a:xfrm>
            <a:off x="881515" y="4944226"/>
            <a:ext cx="32567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/>
              <a:t>Orbit stability from vibration</a:t>
            </a:r>
            <a:endParaRPr lang="ko-KR" altLang="en-US" sz="1600" b="1" dirty="0"/>
          </a:p>
        </p:txBody>
      </p:sp>
      <p:sp>
        <p:nvSpPr>
          <p:cNvPr id="31" name="화살표: 오른쪽 30">
            <a:extLst>
              <a:ext uri="{FF2B5EF4-FFF2-40B4-BE49-F238E27FC236}">
                <a16:creationId xmlns:a16="http://schemas.microsoft.com/office/drawing/2014/main" id="{47B938B4-C51F-47A7-8E4E-365AE78FBF2D}"/>
              </a:ext>
            </a:extLst>
          </p:cNvPr>
          <p:cNvSpPr/>
          <p:nvPr/>
        </p:nvSpPr>
        <p:spPr>
          <a:xfrm>
            <a:off x="2942235" y="3446872"/>
            <a:ext cx="402773" cy="228962"/>
          </a:xfrm>
          <a:prstGeom prst="rightArrow">
            <a:avLst/>
          </a:prstGeom>
          <a:noFill/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화살표: 오른쪽 31">
            <a:extLst>
              <a:ext uri="{FF2B5EF4-FFF2-40B4-BE49-F238E27FC236}">
                <a16:creationId xmlns:a16="http://schemas.microsoft.com/office/drawing/2014/main" id="{C7647257-49DD-48EC-9595-EE231BD8BB7D}"/>
              </a:ext>
            </a:extLst>
          </p:cNvPr>
          <p:cNvSpPr/>
          <p:nvPr/>
        </p:nvSpPr>
        <p:spPr>
          <a:xfrm>
            <a:off x="6024097" y="3446872"/>
            <a:ext cx="402773" cy="228962"/>
          </a:xfrm>
          <a:prstGeom prst="rightArrow">
            <a:avLst/>
          </a:prstGeom>
          <a:noFill/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화살표: 오른쪽 37">
            <a:extLst>
              <a:ext uri="{FF2B5EF4-FFF2-40B4-BE49-F238E27FC236}">
                <a16:creationId xmlns:a16="http://schemas.microsoft.com/office/drawing/2014/main" id="{E2A8F74C-9326-4AA5-AE6E-B586101F7184}"/>
              </a:ext>
            </a:extLst>
          </p:cNvPr>
          <p:cNvSpPr/>
          <p:nvPr/>
        </p:nvSpPr>
        <p:spPr>
          <a:xfrm>
            <a:off x="11355454" y="3461024"/>
            <a:ext cx="402773" cy="200916"/>
          </a:xfrm>
          <a:prstGeom prst="rightArrow">
            <a:avLst/>
          </a:prstGeom>
          <a:noFill/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화살표: 오른쪽 39">
            <a:extLst>
              <a:ext uri="{FF2B5EF4-FFF2-40B4-BE49-F238E27FC236}">
                <a16:creationId xmlns:a16="http://schemas.microsoft.com/office/drawing/2014/main" id="{986028CF-0B5D-4B20-B078-C695EE05DB53}"/>
              </a:ext>
            </a:extLst>
          </p:cNvPr>
          <p:cNvSpPr/>
          <p:nvPr/>
        </p:nvSpPr>
        <p:spPr>
          <a:xfrm rot="10800000">
            <a:off x="11465772" y="6439526"/>
            <a:ext cx="402773" cy="200916"/>
          </a:xfrm>
          <a:prstGeom prst="rightArrow">
            <a:avLst/>
          </a:prstGeom>
          <a:noFill/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화살표: 오른쪽 40">
            <a:extLst>
              <a:ext uri="{FF2B5EF4-FFF2-40B4-BE49-F238E27FC236}">
                <a16:creationId xmlns:a16="http://schemas.microsoft.com/office/drawing/2014/main" id="{F1DC80BD-0054-48E1-9EFC-9A382F994D85}"/>
              </a:ext>
            </a:extLst>
          </p:cNvPr>
          <p:cNvSpPr/>
          <p:nvPr/>
        </p:nvSpPr>
        <p:spPr>
          <a:xfrm rot="10800000">
            <a:off x="8082361" y="6439527"/>
            <a:ext cx="402773" cy="228962"/>
          </a:xfrm>
          <a:prstGeom prst="rightArrow">
            <a:avLst/>
          </a:prstGeom>
          <a:noFill/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화살표: 오른쪽 41">
            <a:extLst>
              <a:ext uri="{FF2B5EF4-FFF2-40B4-BE49-F238E27FC236}">
                <a16:creationId xmlns:a16="http://schemas.microsoft.com/office/drawing/2014/main" id="{5045F236-2C5D-4DA6-89B6-BAEAA1D8D4D1}"/>
              </a:ext>
            </a:extLst>
          </p:cNvPr>
          <p:cNvSpPr/>
          <p:nvPr/>
        </p:nvSpPr>
        <p:spPr>
          <a:xfrm rot="10800000">
            <a:off x="4628694" y="6439527"/>
            <a:ext cx="402773" cy="228962"/>
          </a:xfrm>
          <a:prstGeom prst="rightArrow">
            <a:avLst/>
          </a:prstGeom>
          <a:noFill/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화살표: 오른쪽 42">
            <a:extLst>
              <a:ext uri="{FF2B5EF4-FFF2-40B4-BE49-F238E27FC236}">
                <a16:creationId xmlns:a16="http://schemas.microsoft.com/office/drawing/2014/main" id="{66328BE1-EAB7-4F8A-98C8-0A6A64F2E87D}"/>
              </a:ext>
            </a:extLst>
          </p:cNvPr>
          <p:cNvSpPr/>
          <p:nvPr/>
        </p:nvSpPr>
        <p:spPr>
          <a:xfrm rot="5400000">
            <a:off x="13005287" y="4776880"/>
            <a:ext cx="402773" cy="228962"/>
          </a:xfrm>
          <a:prstGeom prst="rightArrow">
            <a:avLst/>
          </a:prstGeom>
          <a:noFill/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FFBCA5B-CA89-4BD9-A4FB-6A5A8753ACDA}"/>
                  </a:ext>
                </a:extLst>
              </p:cNvPr>
              <p:cNvSpPr txBox="1"/>
              <p:nvPr/>
            </p:nvSpPr>
            <p:spPr>
              <a:xfrm>
                <a:off x="6101210" y="1245879"/>
                <a:ext cx="3402363" cy="655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ko-K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𝑓𝑖𝑙𝑡𝑒𝑟</m:t>
                              </m:r>
                            </m:sub>
                          </m:sSub>
                        </m:den>
                      </m:f>
                      <m:r>
                        <a:rPr lang="en-US" altLang="ko-K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altLang="ko-K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ko-K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ko-K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𝑓𝑖𝑙𝑡𝑒𝑟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ko-KR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FFBCA5B-CA89-4BD9-A4FB-6A5A8753A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210" y="1245879"/>
                <a:ext cx="3402363" cy="65575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연결선: 꺾임 44">
            <a:extLst>
              <a:ext uri="{FF2B5EF4-FFF2-40B4-BE49-F238E27FC236}">
                <a16:creationId xmlns:a16="http://schemas.microsoft.com/office/drawing/2014/main" id="{20E47288-D5FD-4122-BE3D-062C215EE9D2}"/>
              </a:ext>
            </a:extLst>
          </p:cNvPr>
          <p:cNvCxnSpPr>
            <a:cxnSpLocks/>
            <a:stCxn id="44" idx="1"/>
            <a:endCxn id="25" idx="1"/>
          </p:cNvCxnSpPr>
          <p:nvPr/>
        </p:nvCxnSpPr>
        <p:spPr>
          <a:xfrm rot="10800000" flipH="1" flipV="1">
            <a:off x="6101210" y="1573757"/>
            <a:ext cx="1183236" cy="555463"/>
          </a:xfrm>
          <a:prstGeom prst="bentConnector3">
            <a:avLst>
              <a:gd name="adj1" fmla="val -1932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00FBFA11-7456-4903-9D43-8A7ED2605CE4}"/>
              </a:ext>
            </a:extLst>
          </p:cNvPr>
          <p:cNvSpPr/>
          <p:nvPr/>
        </p:nvSpPr>
        <p:spPr>
          <a:xfrm>
            <a:off x="9661199" y="1276653"/>
            <a:ext cx="5575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800" b="1" dirty="0">
                <a:solidFill>
                  <a:srgbClr val="222222"/>
                </a:solidFill>
                <a:latin typeface="Arial" panose="020B0604020202020204" pitchFamily="34" charset="0"/>
              </a:rPr>
              <a:t>Reference</a:t>
            </a:r>
          </a:p>
          <a:p>
            <a:r>
              <a:rPr lang="en-US" altLang="ko-KR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Sajaev</a:t>
            </a:r>
            <a:r>
              <a:rPr lang="en-US" altLang="ko-KR" sz="800" dirty="0">
                <a:solidFill>
                  <a:srgbClr val="222222"/>
                </a:solidFill>
                <a:latin typeface="Arial" panose="020B0604020202020204" pitchFamily="34" charset="0"/>
              </a:rPr>
              <a:t>, Vadim, and Curt </a:t>
            </a:r>
            <a:r>
              <a:rPr lang="en-US" altLang="ko-KR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Preissner</a:t>
            </a:r>
            <a:r>
              <a:rPr lang="en-US" altLang="ko-KR" sz="800" dirty="0">
                <a:solidFill>
                  <a:srgbClr val="222222"/>
                </a:solidFill>
                <a:latin typeface="Arial" panose="020B0604020202020204" pitchFamily="34" charset="0"/>
              </a:rPr>
              <a:t>. "Determination of the ground motion orbit amplification factors dependence on the frequency for the aps upgrade storage ring." </a:t>
            </a:r>
            <a:r>
              <a:rPr lang="en-US" altLang="ko-KR" sz="800" i="1" dirty="0">
                <a:solidFill>
                  <a:srgbClr val="222222"/>
                </a:solidFill>
                <a:latin typeface="Arial" panose="020B0604020202020204" pitchFamily="34" charset="0"/>
              </a:rPr>
              <a:t>9th Int. Particle Accelerator Conf.(IPAC'18), Vancouver, BC, Canada, April 29-May 4, 2018</a:t>
            </a:r>
            <a:r>
              <a:rPr lang="en-US" altLang="ko-KR" sz="800" dirty="0">
                <a:solidFill>
                  <a:srgbClr val="222222"/>
                </a:solidFill>
                <a:latin typeface="Arial" panose="020B0604020202020204" pitchFamily="34" charset="0"/>
              </a:rPr>
              <a:t>. JACOW Publishing, Geneva, Switzerland, 2018.</a:t>
            </a:r>
            <a:endParaRPr lang="ko-KR" altLang="en-US" sz="800" dirty="0"/>
          </a:p>
        </p:txBody>
      </p:sp>
      <p:sp>
        <p:nvSpPr>
          <p:cNvPr id="46" name="슬라이드 번호 개체 틀 1">
            <a:extLst>
              <a:ext uri="{FF2B5EF4-FFF2-40B4-BE49-F238E27FC236}">
                <a16:creationId xmlns:a16="http://schemas.microsoft.com/office/drawing/2014/main" id="{E1A6AD03-9E63-44A6-8563-497B951567C2}"/>
              </a:ext>
            </a:extLst>
          </p:cNvPr>
          <p:cNvSpPr txBox="1">
            <a:spLocks/>
          </p:cNvSpPr>
          <p:nvPr/>
        </p:nvSpPr>
        <p:spPr>
          <a:xfrm>
            <a:off x="5521350" y="7958481"/>
            <a:ext cx="3428286" cy="45632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5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09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363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5817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7271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8726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18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7163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F63A3B-78C7-47BE-AE5E-E10140E04643}" type="slidenum">
              <a:rPr lang="en-US" sz="2400" smtClean="0">
                <a:solidFill>
                  <a:srgbClr val="898989"/>
                </a:solidFill>
              </a:rPr>
              <a:pPr algn="ctr"/>
              <a:t>15</a:t>
            </a:fld>
            <a:endParaRPr lang="en-US" sz="24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11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>
            <a:extLst>
              <a:ext uri="{FF2B5EF4-FFF2-40B4-BE49-F238E27FC236}">
                <a16:creationId xmlns:a16="http://schemas.microsoft.com/office/drawing/2014/main" id="{3365FD73-2ECD-45FA-AFAB-30BD52B88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E65C00"/>
          </a:solidFill>
          <a:ln>
            <a:solidFill>
              <a:srgbClr val="E65C00"/>
            </a:solidFill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4FA309C-303C-44EA-A9B1-257E7E420A46}"/>
              </a:ext>
            </a:extLst>
          </p:cNvPr>
          <p:cNvSpPr/>
          <p:nvPr/>
        </p:nvSpPr>
        <p:spPr>
          <a:xfrm>
            <a:off x="626972" y="710688"/>
            <a:ext cx="6751413" cy="3997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1. Ground vibration</a:t>
            </a:r>
            <a:endParaRPr lang="ko-KR" altLang="en-US" sz="20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3CBC174-067E-4741-8F74-E608E9D29F27}"/>
              </a:ext>
            </a:extLst>
          </p:cNvPr>
          <p:cNvSpPr txBox="1"/>
          <p:nvPr/>
        </p:nvSpPr>
        <p:spPr>
          <a:xfrm>
            <a:off x="1706473" y="8757"/>
            <a:ext cx="6751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>
                <a:solidFill>
                  <a:srgbClr val="E65C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Ebrima" panose="02000000000000000000" pitchFamily="2" charset="0"/>
              </a:rPr>
              <a:t>III</a:t>
            </a:r>
            <a:r>
              <a:rPr lang="en-US" altLang="ko-KR" sz="2400" b="1" dirty="0">
                <a:solidFill>
                  <a:srgbClr val="E65C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Ebrima" panose="02000000000000000000" pitchFamily="2" charset="0"/>
              </a:rPr>
              <a:t>. Orbit Stability</a:t>
            </a:r>
            <a:endParaRPr lang="ko-KR" altLang="en-US" sz="2400" b="1" dirty="0">
              <a:solidFill>
                <a:srgbClr val="E65C0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Ebrima" panose="02000000000000000000" pitchFamily="2" charset="0"/>
            </a:endParaRP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C2CA8301-D6C0-40CE-9DBB-1E923E69C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8F3B2398-6D48-4B23-A108-352D812A1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2" y="7965099"/>
            <a:ext cx="3424555" cy="346358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A85BA3A5-DE0B-4DDD-8C4B-69114A20C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285" y="7820209"/>
            <a:ext cx="2757761" cy="529993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4C50B430-06EB-4EE8-9C96-DEB5207C70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72" y="1515118"/>
            <a:ext cx="5882128" cy="4501218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35C12D94-3E15-40DA-BC02-B373B2DCF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385" y="1515118"/>
            <a:ext cx="5882128" cy="4501218"/>
          </a:xfrm>
          <a:prstGeom prst="rect">
            <a:avLst/>
          </a:prstGeom>
        </p:spPr>
      </p:pic>
      <p:sp>
        <p:nvSpPr>
          <p:cNvPr id="48" name="직사각형 47">
            <a:extLst>
              <a:ext uri="{FF2B5EF4-FFF2-40B4-BE49-F238E27FC236}">
                <a16:creationId xmlns:a16="http://schemas.microsoft.com/office/drawing/2014/main" id="{B758C296-E78F-4C84-808D-D128D9A5D5C8}"/>
              </a:ext>
            </a:extLst>
          </p:cNvPr>
          <p:cNvSpPr/>
          <p:nvPr/>
        </p:nvSpPr>
        <p:spPr>
          <a:xfrm>
            <a:off x="626972" y="6131017"/>
            <a:ext cx="12633541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000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Vibration amplitude </a:t>
            </a:r>
            <a:r>
              <a:rPr lang="en-US" altLang="ko-KR" sz="2000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Limited accuracy in the low-frequency range</a:t>
            </a:r>
          </a:p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000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Correlation length </a:t>
            </a:r>
            <a:r>
              <a:rPr lang="en-US" altLang="ko-KR" sz="2000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Necessitates simultaneous multi-location measurements</a:t>
            </a:r>
          </a:p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000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Girder amplification factor </a:t>
            </a:r>
            <a:r>
              <a:rPr lang="en-US" altLang="ko-KR" sz="2000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Not yet taken into account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8DFA17F-1754-4B2E-B78F-BA1E2E8C11DF}"/>
              </a:ext>
            </a:extLst>
          </p:cNvPr>
          <p:cNvSpPr/>
          <p:nvPr/>
        </p:nvSpPr>
        <p:spPr>
          <a:xfrm>
            <a:off x="4218708" y="1606216"/>
            <a:ext cx="22903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Measured on May 14</a:t>
            </a:r>
            <a:r>
              <a:rPr lang="en-US" altLang="ko-KR" sz="1400" baseline="30000" dirty="0"/>
              <a:t>th</a:t>
            </a:r>
            <a:r>
              <a:rPr lang="en-US" altLang="ko-KR" sz="1400" dirty="0"/>
              <a:t>, 2025</a:t>
            </a:r>
            <a:endParaRPr lang="en-US" altLang="ko-KR" sz="1200" dirty="0">
              <a:latin typeface="Cambria Math" panose="02040503050406030204" pitchFamily="18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BCD6707-2EB9-4E1A-8853-C326239513D6}"/>
              </a:ext>
            </a:extLst>
          </p:cNvPr>
          <p:cNvSpPr/>
          <p:nvPr/>
        </p:nvSpPr>
        <p:spPr>
          <a:xfrm>
            <a:off x="10970122" y="1606215"/>
            <a:ext cx="22903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Measured on May 14</a:t>
            </a:r>
            <a:r>
              <a:rPr lang="en-US" altLang="ko-KR" sz="1400" baseline="30000" dirty="0"/>
              <a:t>th</a:t>
            </a:r>
            <a:r>
              <a:rPr lang="en-US" altLang="ko-KR" sz="1400" dirty="0"/>
              <a:t>, 2025</a:t>
            </a:r>
            <a:endParaRPr lang="en-US" altLang="ko-KR" sz="1200" dirty="0">
              <a:latin typeface="Cambria Math" panose="02040503050406030204" pitchFamily="18" charset="0"/>
            </a:endParaRPr>
          </a:p>
        </p:txBody>
      </p:sp>
      <p:sp>
        <p:nvSpPr>
          <p:cNvPr id="14" name="슬라이드 번호 개체 틀 1">
            <a:extLst>
              <a:ext uri="{FF2B5EF4-FFF2-40B4-BE49-F238E27FC236}">
                <a16:creationId xmlns:a16="http://schemas.microsoft.com/office/drawing/2014/main" id="{E0BB0760-B95E-4EAF-B142-4DE19E91499C}"/>
              </a:ext>
            </a:extLst>
          </p:cNvPr>
          <p:cNvSpPr txBox="1">
            <a:spLocks/>
          </p:cNvSpPr>
          <p:nvPr/>
        </p:nvSpPr>
        <p:spPr>
          <a:xfrm>
            <a:off x="5521350" y="7958481"/>
            <a:ext cx="3428286" cy="45632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5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09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363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5817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7271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8726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18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7163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F63A3B-78C7-47BE-AE5E-E10140E04643}" type="slidenum">
              <a:rPr lang="en-US" sz="2400" smtClean="0">
                <a:solidFill>
                  <a:srgbClr val="898989"/>
                </a:solidFill>
              </a:rPr>
              <a:pPr algn="ctr"/>
              <a:t>16</a:t>
            </a:fld>
            <a:endParaRPr lang="en-US" sz="24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42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>
            <a:extLst>
              <a:ext uri="{FF2B5EF4-FFF2-40B4-BE49-F238E27FC236}">
                <a16:creationId xmlns:a16="http://schemas.microsoft.com/office/drawing/2014/main" id="{3365FD73-2ECD-45FA-AFAB-30BD52B88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E65C00"/>
          </a:solidFill>
          <a:ln>
            <a:solidFill>
              <a:srgbClr val="E65C00"/>
            </a:solidFill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4FA309C-303C-44EA-A9B1-257E7E420A46}"/>
              </a:ext>
            </a:extLst>
          </p:cNvPr>
          <p:cNvSpPr/>
          <p:nvPr/>
        </p:nvSpPr>
        <p:spPr>
          <a:xfrm>
            <a:off x="626972" y="710688"/>
            <a:ext cx="6751413" cy="3997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2</a:t>
            </a:r>
            <a:r>
              <a:rPr lang="en-US" altLang="ko-KR" sz="2000" b="1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.</a:t>
            </a:r>
            <a:r>
              <a:rPr lang="en-US" altLang="ko-KR" sz="2000" b="1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MPS current </a:t>
            </a:r>
            <a:r>
              <a:rPr lang="en-US" altLang="ko-KR" sz="20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ripple</a:t>
            </a:r>
            <a:endParaRPr lang="ko-KR" altLang="en-US" sz="20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C2CA8301-D6C0-40CE-9DBB-1E923E69C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8F3B2398-6D48-4B23-A108-352D812A1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2" y="7965099"/>
            <a:ext cx="3424555" cy="346358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A85BA3A5-DE0B-4DDD-8C4B-69114A20C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285" y="7820209"/>
            <a:ext cx="2757761" cy="5299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A8165351-9429-4859-8F81-C8095D770A86}"/>
                  </a:ext>
                </a:extLst>
              </p:cNvPr>
              <p:cNvSpPr/>
              <p:nvPr/>
            </p:nvSpPr>
            <p:spPr>
              <a:xfrm>
                <a:off x="501813" y="1437435"/>
                <a:ext cx="11188374" cy="783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ko-KR" alt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ko-KR" altLang="en-US" sz="2000" i="1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  <m:sup>
                          <m:r>
                            <a:rPr lang="ko-KR" altLang="en-US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ko-KR" altLang="en-US" sz="200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ko-KR" altLang="en-US" sz="200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ko-KR" altLang="en-US" sz="200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f>
                            <m:fPr>
                              <m:type m:val="lin"/>
                              <m:ctrlPr>
                                <a:rPr lang="ko-KR" alt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o-KR" alt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num>
                            <m:den>
                              <m:r>
                                <a:rPr lang="ko-KR" alt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den>
                          </m:f>
                        </m:sub>
                        <m:sup>
                          <m:r>
                            <a:rPr lang="ko-KR" altLang="en-US" sz="200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ko-KR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ko-KR" alt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o-KR" altLang="en-US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sSub>
                                <m:sSubPr>
                                  <m:ctrlPr>
                                    <a:rPr lang="ko-KR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0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ko-KR" alt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ko-KR" altLang="en-US" sz="2000" i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func>
                                <m:funcPr>
                                  <m:ctrlPr>
                                    <a:rPr lang="ko-KR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ko-KR" alt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ko-KR" altLang="en-US" sz="2000" i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ko-KR" altLang="en-US" sz="20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ko-KR" altLang="en-US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ko-KR" altLang="en-US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func>
                            </m:den>
                          </m:f>
                          <m:sSubSup>
                            <m:sSubSupPr>
                              <m:ctrlPr>
                                <a:rPr lang="ko-KR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ko-KR" alt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ko-KR" altLang="en-US" sz="2000" i="1">
                                  <a:latin typeface="Cambria Math" panose="02040503050406030204" pitchFamily="18" charset="0"/>
                                </a:rPr>
                                <m:t>𝑜𝑝𝑒𝑟𝑎𝑡𝑖𝑜𝑛</m:t>
                              </m:r>
                            </m:sub>
                            <m:sup>
                              <m:r>
                                <a:rPr lang="ko-KR" alt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ko-KR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ko-KR" alt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ko-KR" alt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ko-KR" alt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ko-KR" altLang="en-US" sz="20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ko-KR" alt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ko-KR" altLang="en-US" sz="20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ko-KR" altLang="en-US" sz="20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ko-KR" alt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o-KR" altLang="en-US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sSub>
                                <m:sSubPr>
                                  <m:ctrlPr>
                                    <a:rPr lang="ko-KR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0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ko-KR" alt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ko-KR" altLang="en-US" sz="200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func>
                                <m:funcPr>
                                  <m:ctrlPr>
                                    <a:rPr lang="ko-KR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ko-KR" alt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ko-KR" altLang="en-US" sz="20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ko-KR" altLang="en-US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ko-KR" altLang="en-US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ko-KR" altLang="en-US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func>
                            </m:den>
                          </m:f>
                          <m:r>
                            <a:rPr lang="ko-KR" altLang="en-US" sz="200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ko-KR" altLang="en-US" sz="2000" i="1" smtClean="0">
                                  <a:solidFill>
                                    <a:srgbClr val="0046D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2000" i="1">
                                  <a:solidFill>
                                    <a:srgbClr val="0046D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ko-KR" altLang="en-US" sz="2000" i="1">
                                  <a:solidFill>
                                    <a:srgbClr val="0046D2"/>
                                  </a:solidFill>
                                  <a:latin typeface="Cambria Math" panose="02040503050406030204" pitchFamily="18" charset="0"/>
                                </a:rPr>
                                <m:t>𝑐h𝑎𝑚𝑏𝑒𝑟</m:t>
                              </m:r>
                            </m:sub>
                          </m:sSub>
                          <m:r>
                            <a:rPr lang="ko-KR" altLang="en-US" sz="200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ko-KR" altLang="en-US" sz="20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ko-KR" alt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𝑦𝑜𝑘𝑒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ko-KR" altLang="en-US" sz="200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2000" b="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ko-KR" altLang="en-US" sz="2000" b="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A8165351-9429-4859-8F81-C8095D770A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13" y="1437435"/>
                <a:ext cx="11188374" cy="783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표 46">
                <a:extLst>
                  <a:ext uri="{FF2B5EF4-FFF2-40B4-BE49-F238E27FC236}">
                    <a16:creationId xmlns:a16="http://schemas.microsoft.com/office/drawing/2014/main" id="{FF5B9AEB-AFA1-4BB2-B7A3-98A7EE144EBD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01812" y="3238512"/>
              <a:ext cx="3128200" cy="25200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00250">
                      <a:extLst>
                        <a:ext uri="{9D8B030D-6E8A-4147-A177-3AD203B41FA5}">
                          <a16:colId xmlns:a16="http://schemas.microsoft.com/office/drawing/2014/main" val="3732358853"/>
                        </a:ext>
                      </a:extLst>
                    </a:gridCol>
                    <a:gridCol w="1127950">
                      <a:extLst>
                        <a:ext uri="{9D8B030D-6E8A-4147-A177-3AD203B41FA5}">
                          <a16:colId xmlns:a16="http://schemas.microsoft.com/office/drawing/2014/main" val="858458939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Magnet Type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 panose="020B0503020000020004" pitchFamily="50" charset="-127"/>
                              <a:ea typeface="+mn-ea"/>
                            </a:rPr>
                            <a:t>Current Ripple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4878467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Corrector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2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ko-KR" sz="12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altLang="ko-KR" sz="1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altLang="ko-KR" sz="12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altLang="ko-KR" sz="12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𝒎𝒂𝒙</m:t>
                                  </m:r>
                                </m:sub>
                              </m:sSub>
                            </m:oMath>
                          </a14:m>
                          <a:endParaRPr lang="en-US" sz="1200" b="1" i="1" u="none" strike="noStrike" dirty="0">
                            <a:solidFill>
                              <a:schemeClr val="tx1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2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50 ppm</a:t>
                          </a:r>
                          <a:endParaRPr lang="en-US" sz="1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196788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Quadrupole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2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맑은 고딕" panose="020B0503020000020004" pitchFamily="50" charset="-127"/>
                              <a:ea typeface="+mn-ea"/>
                            </a:rPr>
                            <a:t>10 ppm</a:t>
                          </a:r>
                          <a:endParaRPr lang="en-US" sz="1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530730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1" i="0" u="none" strike="noStrike" dirty="0" err="1">
                              <a:solidFill>
                                <a:schemeClr val="tx1"/>
                              </a:solidFill>
                              <a:effectLst/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Sextupole</a:t>
                          </a:r>
                          <a:endParaRPr lang="en-US" sz="12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-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393265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Combined Magnet (DQ51)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2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맑은 고딕" panose="020B0503020000020004" pitchFamily="50" charset="-127"/>
                              <a:ea typeface="+mn-ea"/>
                            </a:rPr>
                            <a:t>10 ppm</a:t>
                          </a:r>
                          <a:endParaRPr lang="en-US" sz="1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871842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2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맑은 고딕" panose="020B0503020000020004" pitchFamily="50" charset="-127"/>
                              <a:ea typeface="+mn-ea"/>
                            </a:rPr>
                            <a:t>Reverse Bending </a:t>
                          </a:r>
                          <a:r>
                            <a:rPr lang="en-US" altLang="ko-KR" sz="1200" b="1" i="0" u="none" strike="noStrike" dirty="0" err="1">
                              <a:solidFill>
                                <a:schemeClr val="tx1"/>
                              </a:solidFill>
                              <a:effectLst/>
                              <a:latin typeface="맑은 고딕" panose="020B0503020000020004" pitchFamily="50" charset="-127"/>
                              <a:ea typeface="+mn-ea"/>
                            </a:rPr>
                            <a:t>Manget</a:t>
                          </a:r>
                          <a:endParaRPr lang="en-US" altLang="ko-KR" sz="12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맑은 고딕" panose="020B0503020000020004" pitchFamily="50" charset="-127"/>
                            <a:ea typeface="+mn-ea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2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맑은 고딕" panose="020B0503020000020004" pitchFamily="50" charset="-127"/>
                              <a:ea typeface="+mn-ea"/>
                            </a:rPr>
                            <a:t>10 ppm</a:t>
                          </a:r>
                          <a:endParaRPr lang="en-US" sz="1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4634396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2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맑은 고딕" panose="020B0503020000020004" pitchFamily="50" charset="-127"/>
                              <a:ea typeface="+mn-ea"/>
                            </a:rPr>
                            <a:t>CENT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2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맑은 고딕" panose="020B0503020000020004" pitchFamily="50" charset="-127"/>
                              <a:ea typeface="+mn-ea"/>
                            </a:rPr>
                            <a:t>10 ppm</a:t>
                          </a:r>
                          <a:endParaRPr lang="en-US" sz="1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84184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표 46">
                <a:extLst>
                  <a:ext uri="{FF2B5EF4-FFF2-40B4-BE49-F238E27FC236}">
                    <a16:creationId xmlns:a16="http://schemas.microsoft.com/office/drawing/2014/main" id="{FF5B9AEB-AFA1-4BB2-B7A3-98A7EE144E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248423"/>
                  </p:ext>
                </p:extLst>
              </p:nvPr>
            </p:nvGraphicFramePr>
            <p:xfrm>
              <a:off x="501812" y="3238512"/>
              <a:ext cx="3128200" cy="25200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00250">
                      <a:extLst>
                        <a:ext uri="{9D8B030D-6E8A-4147-A177-3AD203B41FA5}">
                          <a16:colId xmlns:a16="http://schemas.microsoft.com/office/drawing/2014/main" val="3732358853"/>
                        </a:ext>
                      </a:extLst>
                    </a:gridCol>
                    <a:gridCol w="1127950">
                      <a:extLst>
                        <a:ext uri="{9D8B030D-6E8A-4147-A177-3AD203B41FA5}">
                          <a16:colId xmlns:a16="http://schemas.microsoft.com/office/drawing/2014/main" val="858458939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Magnet Type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 panose="020B0503020000020004" pitchFamily="50" charset="-127"/>
                              <a:ea typeface="+mn-ea"/>
                            </a:rPr>
                            <a:t>Current Ripple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4878467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912" t="-105085" r="-58055" b="-5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2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50 ppm</a:t>
                          </a:r>
                          <a:endParaRPr lang="en-US" sz="1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196788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Quadrupole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2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맑은 고딕" panose="020B0503020000020004" pitchFamily="50" charset="-127"/>
                              <a:ea typeface="+mn-ea"/>
                            </a:rPr>
                            <a:t>10 ppm</a:t>
                          </a:r>
                          <a:endParaRPr lang="en-US" sz="1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530730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1" i="0" u="none" strike="noStrike" dirty="0" err="1">
                              <a:solidFill>
                                <a:schemeClr val="tx1"/>
                              </a:solidFill>
                              <a:effectLst/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Sextupole</a:t>
                          </a:r>
                          <a:endParaRPr lang="en-US" sz="12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-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393265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Combined Magnet (DQ51)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2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맑은 고딕" panose="020B0503020000020004" pitchFamily="50" charset="-127"/>
                              <a:ea typeface="+mn-ea"/>
                            </a:rPr>
                            <a:t>10 ppm</a:t>
                          </a:r>
                          <a:endParaRPr lang="en-US" sz="1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871842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2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맑은 고딕" panose="020B0503020000020004" pitchFamily="50" charset="-127"/>
                              <a:ea typeface="+mn-ea"/>
                            </a:rPr>
                            <a:t>Reverse Bending </a:t>
                          </a:r>
                          <a:r>
                            <a:rPr lang="en-US" altLang="ko-KR" sz="1200" b="1" i="0" u="none" strike="noStrike" dirty="0" err="1">
                              <a:solidFill>
                                <a:schemeClr val="tx1"/>
                              </a:solidFill>
                              <a:effectLst/>
                              <a:latin typeface="맑은 고딕" panose="020B0503020000020004" pitchFamily="50" charset="-127"/>
                              <a:ea typeface="+mn-ea"/>
                            </a:rPr>
                            <a:t>Manget</a:t>
                          </a:r>
                          <a:endParaRPr lang="en-US" altLang="ko-KR" sz="12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맑은 고딕" panose="020B0503020000020004" pitchFamily="50" charset="-127"/>
                            <a:ea typeface="+mn-ea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2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맑은 고딕" panose="020B0503020000020004" pitchFamily="50" charset="-127"/>
                              <a:ea typeface="+mn-ea"/>
                            </a:rPr>
                            <a:t>10 ppm</a:t>
                          </a:r>
                          <a:endParaRPr lang="en-US" sz="1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4634396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2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맑은 고딕" panose="020B0503020000020004" pitchFamily="50" charset="-127"/>
                              <a:ea typeface="+mn-ea"/>
                            </a:rPr>
                            <a:t>CENT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2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맑은 고딕" panose="020B0503020000020004" pitchFamily="50" charset="-127"/>
                              <a:ea typeface="+mn-ea"/>
                            </a:rPr>
                            <a:t>10 ppm</a:t>
                          </a:r>
                          <a:endParaRPr lang="en-US" sz="1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841849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D141A41D-C607-4787-8BEC-A92641F7A00C}"/>
                  </a:ext>
                </a:extLst>
              </p:cNvPr>
              <p:cNvSpPr/>
              <p:nvPr/>
            </p:nvSpPr>
            <p:spPr>
              <a:xfrm>
                <a:off x="501812" y="2706732"/>
                <a:ext cx="2769895" cy="426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altLang="ko-KR" b="1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𝒓𝒎𝒔</m:t>
                        </m:r>
                      </m:sub>
                    </m:sSub>
                  </m:oMath>
                </a14:m>
                <a:r>
                  <a:rPr lang="ko-KR" altLang="en-US" b="1" i="1" dirty="0">
                    <a:solidFill>
                      <a:srgbClr val="FF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1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ko-KR" b="1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b="1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l-GR" altLang="ko-KR" b="1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𝜟</m:t>
                        </m:r>
                        <m:r>
                          <a:rPr lang="en-US" altLang="ko-KR" b="1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  <m:r>
                          <a:rPr lang="en-US" altLang="ko-KR" b="1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altLang="ko-KR" b="1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sub>
                      <m:sup>
                        <m:r>
                          <a:rPr lang="en-US" altLang="ko-KR" b="1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altLang="ko-KR" b="1" i="1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ko-KR" altLang="en-US" b="1" i="1" dirty="0"/>
              </a:p>
            </p:txBody>
          </p:sp>
        </mc:Choice>
        <mc:Fallback xmlns=""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D141A41D-C607-4787-8BEC-A92641F7A0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12" y="2706732"/>
                <a:ext cx="2769895" cy="426655"/>
              </a:xfrm>
              <a:prstGeom prst="rect">
                <a:avLst/>
              </a:prstGeom>
              <a:blipFill>
                <a:blip r:embed="rId7"/>
                <a:stretch>
                  <a:fillRect l="-220" b="-3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9" name="표 48">
            <a:extLst>
              <a:ext uri="{FF2B5EF4-FFF2-40B4-BE49-F238E27FC236}">
                <a16:creationId xmlns:a16="http://schemas.microsoft.com/office/drawing/2014/main" id="{DA9C1995-38EA-44CA-9D95-8EB15CB04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594838"/>
              </p:ext>
            </p:extLst>
          </p:nvPr>
        </p:nvGraphicFramePr>
        <p:xfrm>
          <a:off x="10375647" y="3057925"/>
          <a:ext cx="4602884" cy="25811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98460">
                  <a:extLst>
                    <a:ext uri="{9D8B030D-6E8A-4147-A177-3AD203B41FA5}">
                      <a16:colId xmlns:a16="http://schemas.microsoft.com/office/drawing/2014/main" val="3732358853"/>
                    </a:ext>
                  </a:extLst>
                </a:gridCol>
                <a:gridCol w="1264424">
                  <a:extLst>
                    <a:ext uri="{9D8B030D-6E8A-4147-A177-3AD203B41FA5}">
                      <a16:colId xmlns:a16="http://schemas.microsoft.com/office/drawing/2014/main" val="85845893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3874921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Magnet Type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Horizontal angle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Vertical angle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87846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Corrector</a:t>
                      </a:r>
                      <a:endParaRPr lang="en-US" sz="1200" b="1" i="1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0.400 </a:t>
                      </a:r>
                      <a:r>
                        <a:rPr lang="en-US" altLang="ko-KR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mrad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0.400 </a:t>
                      </a:r>
                      <a:r>
                        <a:rPr lang="en-US" altLang="ko-KR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mrad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19678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Combined Magnet</a:t>
                      </a:r>
                      <a:b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(DQ51)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34.728 </a:t>
                      </a:r>
                      <a:r>
                        <a:rPr lang="en-US" altLang="ko-KR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mrad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34.728 </a:t>
                      </a:r>
                      <a:r>
                        <a:rPr lang="el-G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ad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7184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Reverse Bending Magnet</a:t>
                      </a:r>
                    </a:p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(DQ31)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-2.4 </a:t>
                      </a:r>
                      <a:r>
                        <a:rPr lang="en-US" altLang="ko-KR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mrad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-2.4 </a:t>
                      </a:r>
                      <a:r>
                        <a:rPr lang="el-GR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μ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rad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63439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Reverse Bending Magnet</a:t>
                      </a:r>
                    </a:p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(DQ32)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-1.49 </a:t>
                      </a:r>
                      <a:r>
                        <a:rPr lang="en-US" altLang="ko-KR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mrad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-1.49 </a:t>
                      </a:r>
                      <a:r>
                        <a:rPr lang="el-GR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μ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rad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9153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Reverse Bending Magnet</a:t>
                      </a:r>
                    </a:p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(DQ52)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-7.8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mrad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-7.8 </a:t>
                      </a:r>
                      <a:r>
                        <a:rPr lang="el-GR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rad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0003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CENT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27.800 </a:t>
                      </a:r>
                      <a:r>
                        <a:rPr lang="en-US" altLang="ko-KR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mrad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27.800 </a:t>
                      </a:r>
                      <a:r>
                        <a:rPr lang="el-GR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μ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rad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4184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66DF69C0-3DF9-4F36-BB69-1DE9666875DF}"/>
                  </a:ext>
                </a:extLst>
              </p:cNvPr>
              <p:cNvSpPr/>
              <p:nvPr/>
            </p:nvSpPr>
            <p:spPr>
              <a:xfrm>
                <a:off x="10787256" y="2372905"/>
                <a:ext cx="3830174" cy="506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l-GR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altLang="ko-KR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𝒐𝒑𝒆𝒓𝒂𝒕𝒊𝒐𝒏</m:t>
                        </m:r>
                        <m:r>
                          <a:rPr lang="en-US" altLang="ko-KR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𝒎𝒂𝒙</m:t>
                        </m:r>
                        <m:r>
                          <a:rPr lang="en-US" altLang="ko-KR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ko-KR" b="1" i="1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1" i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ko-KR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l-GR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altLang="ko-KR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𝒐𝒑𝒆𝒓𝒂𝒕𝒊𝒐𝒏</m:t>
                        </m:r>
                      </m:sub>
                      <m:sup>
                        <m:r>
                          <a:rPr lang="en-US" altLang="ko-KR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altLang="ko-KR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ko-KR" altLang="en-US" b="1" i="1" dirty="0"/>
              </a:p>
            </p:txBody>
          </p:sp>
        </mc:Choice>
        <mc:Fallback xmlns=""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66DF69C0-3DF9-4F36-BB69-1DE9666875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7256" y="2372905"/>
                <a:ext cx="3830174" cy="506164"/>
              </a:xfrm>
              <a:prstGeom prst="rect">
                <a:avLst/>
              </a:prstGeom>
              <a:blipFill>
                <a:blip r:embed="rId8"/>
                <a:stretch>
                  <a:fillRect l="-318" b="-9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EE802070-24CD-43C7-9420-E8F23900C658}"/>
                  </a:ext>
                </a:extLst>
              </p:cNvPr>
              <p:cNvSpPr/>
              <p:nvPr/>
            </p:nvSpPr>
            <p:spPr>
              <a:xfrm>
                <a:off x="501812" y="6222975"/>
                <a:ext cx="3424555" cy="1184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l-GR" altLang="ko-K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𝜟</m:t>
                          </m:r>
                          <m:r>
                            <a:rPr lang="en-US" altLang="ko-K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sub>
                        <m:sup>
                          <m:r>
                            <a:rPr lang="en-US" altLang="ko-K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US" altLang="ko-KR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ko-KR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𝒓𝒎𝒔</m:t>
                          </m:r>
                          <m:r>
                            <a:rPr lang="en-US" altLang="ko-KR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𝒐𝒓𝒃𝒊𝒕</m:t>
                          </m:r>
                        </m:sub>
                      </m:sSub>
                      <m:r>
                        <a:rPr lang="en-US" altLang="ko-KR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ko-KR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𝟏𝟏𝟎</m:t>
                      </m:r>
                      <m:r>
                        <a:rPr lang="en-US" altLang="ko-KR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ko-KR" alt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en-US" altLang="ko-KR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altLang="ko-KR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ko-KR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𝒓𝒎𝒔</m:t>
                          </m:r>
                          <m:r>
                            <a:rPr lang="en-US" altLang="ko-KR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𝒐𝒓𝒃𝒊𝒕</m:t>
                          </m:r>
                        </m:sub>
                      </m:sSub>
                      <m:r>
                        <a:rPr lang="en-US" altLang="ko-KR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ko-KR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𝟏𝟑𝟎</m:t>
                      </m:r>
                      <m:r>
                        <a:rPr lang="en-US" altLang="ko-KR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ko-KR" alt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en-US" altLang="ko-KR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altLang="ko-KR" b="1" i="1" dirty="0"/>
              </a:p>
            </p:txBody>
          </p:sp>
        </mc:Choice>
        <mc:Fallback xmlns=""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EE802070-24CD-43C7-9420-E8F23900C6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12" y="6222975"/>
                <a:ext cx="3424555" cy="1184748"/>
              </a:xfrm>
              <a:prstGeom prst="rect">
                <a:avLst/>
              </a:prstGeom>
              <a:blipFill>
                <a:blip r:embed="rId9"/>
                <a:stretch>
                  <a:fillRect l="-356" b="-15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직사각형 51">
                <a:extLst>
                  <a:ext uri="{FF2B5EF4-FFF2-40B4-BE49-F238E27FC236}">
                    <a16:creationId xmlns:a16="http://schemas.microsoft.com/office/drawing/2014/main" id="{78CC4E01-203E-499B-A44F-F05CC0369FFD}"/>
                  </a:ext>
                </a:extLst>
              </p:cNvPr>
              <p:cNvSpPr/>
              <p:nvPr/>
            </p:nvSpPr>
            <p:spPr>
              <a:xfrm>
                <a:off x="4291289" y="2988686"/>
                <a:ext cx="5091702" cy="1179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dirty="0">
                    <a:solidFill>
                      <a:srgbClr val="0046D2"/>
                    </a:solidFill>
                  </a:rPr>
                  <a:t>Chamber attenuation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 smtClean="0">
                            <a:solidFill>
                              <a:srgbClr val="0046D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ko-KR" altLang="en-US" i="1">
                                <a:solidFill>
                                  <a:srgbClr val="0046D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rgbClr val="0046D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ko-KR" altLang="en-US" i="1">
                                <a:solidFill>
                                  <a:srgbClr val="0046D2"/>
                                </a:solidFill>
                                <a:latin typeface="Cambria Math" panose="02040503050406030204" pitchFamily="18" charset="0"/>
                              </a:rPr>
                              <m:t>𝑐h𝑎𝑚𝑏𝑒𝑟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sz="1600" dirty="0">
                  <a:latin typeface="Cambria Math" panose="02040503050406030204" pitchFamily="18" charset="0"/>
                </a:endParaRPr>
              </a:p>
              <a:p>
                <a:endParaRPr lang="en-US" altLang="ko-KR" sz="16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d>
                        <m:dPr>
                          <m:ctrlPr>
                            <a:rPr lang="ko-KR" alt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ko-KR" altLang="en-US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ko-KR" altLang="en-US" sz="1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ko-KR" altLang="en-US" sz="140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ko-KR" altLang="en-US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func>
                        <m:funcPr>
                          <m:ctrlPr>
                            <a:rPr lang="ko-KR" alt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ko-KR" altLang="en-US" sz="1400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𝑤𝑡</m:t>
                              </m:r>
                              <m:r>
                                <a:rPr lang="ko-KR" altLang="en-US" sz="1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ko-KR" altLang="en-US" sz="14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ko-KR" altLang="en-US" sz="1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ko-KR" altLang="en-US" sz="1400" b="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e>
                                    <m:sup>
                                      <m:r>
                                        <a:rPr lang="ko-KR" altLang="en-US" sz="1400" b="0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ko-KR" altLang="en-US" sz="1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ko-KR" altLang="en-US" sz="1400" b="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ko-KR" altLang="en-US" sz="1400" b="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  <m:r>
                        <a:rPr lang="ko-KR" altLang="en-US" sz="1400" i="0">
                          <a:latin typeface="Cambria Math" panose="02040503050406030204" pitchFamily="18" charset="0"/>
                        </a:rPr>
                        <m:t>,     </m:t>
                      </m:r>
                      <m:r>
                        <a:rPr lang="ko-KR" altLang="en-US" sz="1400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ko-KR" altLang="en-US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ko-KR" altLang="en-US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ko-KR" alt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ko-KR" altLang="en-US" sz="1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ko-KR" alt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ko-KR" altLang="en-US" sz="1400" i="1">
                          <a:latin typeface="Cambria Math" panose="02040503050406030204" pitchFamily="18" charset="0"/>
                        </a:rPr>
                        <m:t>𝑏𝑑</m:t>
                      </m:r>
                    </m:oMath>
                  </m:oMathPara>
                </a14:m>
                <a:endParaRPr lang="en-US" altLang="ko-KR" sz="1400" dirty="0"/>
              </a:p>
            </p:txBody>
          </p:sp>
        </mc:Choice>
        <mc:Fallback xmlns="">
          <p:sp>
            <p:nvSpPr>
              <p:cNvPr id="52" name="직사각형 51">
                <a:extLst>
                  <a:ext uri="{FF2B5EF4-FFF2-40B4-BE49-F238E27FC236}">
                    <a16:creationId xmlns:a16="http://schemas.microsoft.com/office/drawing/2014/main" id="{78CC4E01-203E-499B-A44F-F05CC0369F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289" y="2988686"/>
                <a:ext cx="5091702" cy="1179938"/>
              </a:xfrm>
              <a:prstGeom prst="rect">
                <a:avLst/>
              </a:prstGeom>
              <a:blipFill>
                <a:blip r:embed="rId10"/>
                <a:stretch>
                  <a:fillRect l="-1677" t="-30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직사각형 52">
            <a:extLst>
              <a:ext uri="{FF2B5EF4-FFF2-40B4-BE49-F238E27FC236}">
                <a16:creationId xmlns:a16="http://schemas.microsoft.com/office/drawing/2014/main" id="{0870618A-2193-45D8-B7F4-CA5272EB2808}"/>
              </a:ext>
            </a:extLst>
          </p:cNvPr>
          <p:cNvSpPr/>
          <p:nvPr/>
        </p:nvSpPr>
        <p:spPr>
          <a:xfrm>
            <a:off x="4291289" y="4402289"/>
            <a:ext cx="50917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b="1" dirty="0">
                <a:solidFill>
                  <a:srgbClr val="222222"/>
                </a:solidFill>
                <a:latin typeface="Arial" panose="020B0604020202020204" pitchFamily="34" charset="0"/>
              </a:rPr>
              <a:t>Reference</a:t>
            </a:r>
          </a:p>
          <a:p>
            <a:r>
              <a:rPr lang="en-US" altLang="ko-KR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Podobedov</a:t>
            </a:r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</a:rPr>
              <a:t>, Boris, et al. "Eddy current shielding by electrically thick vacuum chambers." Proc. PAC’09 (2009): 3398-3400.</a:t>
            </a:r>
            <a:endParaRPr lang="ko-KR" alt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직사각형 53">
                <a:extLst>
                  <a:ext uri="{FF2B5EF4-FFF2-40B4-BE49-F238E27FC236}">
                    <a16:creationId xmlns:a16="http://schemas.microsoft.com/office/drawing/2014/main" id="{CADAFF37-4CEE-4649-A346-8EACFFF4B0FA}"/>
                  </a:ext>
                </a:extLst>
              </p:cNvPr>
              <p:cNvSpPr/>
              <p:nvPr/>
            </p:nvSpPr>
            <p:spPr>
              <a:xfrm>
                <a:off x="4291289" y="5926427"/>
                <a:ext cx="3830174" cy="657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dirty="0">
                    <a:solidFill>
                      <a:srgbClr val="00B050"/>
                    </a:solidFill>
                  </a:rPr>
                  <a:t>Iron yoke attenuation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ko-KR" alt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ko-KR" alt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𝑦𝑜𝑘𝑒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sz="1600" dirty="0">
                  <a:latin typeface="Cambria Math" panose="02040503050406030204" pitchFamily="18" charset="0"/>
                </a:endParaRPr>
              </a:p>
              <a:p>
                <a:r>
                  <a:rPr lang="en-US" altLang="ko-KR" sz="1600" dirty="0"/>
                  <a:t>Constant assumption : 0.35</a:t>
                </a:r>
                <a:endParaRPr lang="en-US" altLang="ko-KR" sz="1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직사각형 53">
                <a:extLst>
                  <a:ext uri="{FF2B5EF4-FFF2-40B4-BE49-F238E27FC236}">
                    <a16:creationId xmlns:a16="http://schemas.microsoft.com/office/drawing/2014/main" id="{CADAFF37-4CEE-4649-A346-8EACFFF4B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289" y="5926427"/>
                <a:ext cx="3830174" cy="657231"/>
              </a:xfrm>
              <a:prstGeom prst="rect">
                <a:avLst/>
              </a:prstGeom>
              <a:blipFill>
                <a:blip r:embed="rId11"/>
                <a:stretch>
                  <a:fillRect l="-2229" t="-926" b="-231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직사각형 17">
            <a:extLst>
              <a:ext uri="{FF2B5EF4-FFF2-40B4-BE49-F238E27FC236}">
                <a16:creationId xmlns:a16="http://schemas.microsoft.com/office/drawing/2014/main" id="{A2C068A6-EFF7-49EA-9FD3-78F3461BFF44}"/>
              </a:ext>
            </a:extLst>
          </p:cNvPr>
          <p:cNvSpPr/>
          <p:nvPr/>
        </p:nvSpPr>
        <p:spPr>
          <a:xfrm>
            <a:off x="10375647" y="5817921"/>
            <a:ext cx="3830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/>
              <a:t>Rotation angle is assumed as 1 </a:t>
            </a:r>
            <a:r>
              <a:rPr lang="en-US" altLang="ko-KR" sz="1600" dirty="0" err="1"/>
              <a:t>mrad</a:t>
            </a:r>
            <a:r>
              <a:rPr lang="en-US" altLang="ko-KR" sz="1600" dirty="0"/>
              <a:t>.</a:t>
            </a:r>
            <a:endParaRPr lang="en-US" altLang="ko-KR" sz="1400" dirty="0">
              <a:latin typeface="Cambria Math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34F518-F998-46DB-AE26-6BDCA3848680}"/>
              </a:ext>
            </a:extLst>
          </p:cNvPr>
          <p:cNvSpPr txBox="1"/>
          <p:nvPr/>
        </p:nvSpPr>
        <p:spPr>
          <a:xfrm>
            <a:off x="1706473" y="8757"/>
            <a:ext cx="6751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>
                <a:solidFill>
                  <a:srgbClr val="E65C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Ebrima" panose="02000000000000000000" pitchFamily="2" charset="0"/>
              </a:rPr>
              <a:t>III</a:t>
            </a:r>
            <a:r>
              <a:rPr lang="en-US" altLang="ko-KR" sz="2400" b="1" dirty="0">
                <a:solidFill>
                  <a:srgbClr val="E65C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Ebrima" panose="02000000000000000000" pitchFamily="2" charset="0"/>
              </a:rPr>
              <a:t>. Orbit Stability</a:t>
            </a:r>
            <a:endParaRPr lang="ko-KR" altLang="en-US" sz="2400" b="1" dirty="0">
              <a:solidFill>
                <a:srgbClr val="E65C0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Ebrima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4A167F-7AD8-472A-A707-BC1FE27F9AE3}"/>
              </a:ext>
            </a:extLst>
          </p:cNvPr>
          <p:cNvSpPr txBox="1"/>
          <p:nvPr/>
        </p:nvSpPr>
        <p:spPr>
          <a:xfrm>
            <a:off x="10746216" y="6428822"/>
            <a:ext cx="3988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/>
              <a:t>*Longitudinal gradient bending magnets (LGBMs): no current ripple since they</a:t>
            </a:r>
          </a:p>
          <a:p>
            <a:r>
              <a:rPr lang="en-US" altLang="ko-KR" sz="1600"/>
              <a:t>are permanent magnets</a:t>
            </a:r>
            <a:endParaRPr lang="ko-KR" altLang="en-US" sz="1600"/>
          </a:p>
        </p:txBody>
      </p:sp>
      <p:sp>
        <p:nvSpPr>
          <p:cNvPr id="21" name="슬라이드 번호 개체 틀 1">
            <a:extLst>
              <a:ext uri="{FF2B5EF4-FFF2-40B4-BE49-F238E27FC236}">
                <a16:creationId xmlns:a16="http://schemas.microsoft.com/office/drawing/2014/main" id="{439DD998-2799-4B70-9634-E454942FBA4D}"/>
              </a:ext>
            </a:extLst>
          </p:cNvPr>
          <p:cNvSpPr txBox="1">
            <a:spLocks/>
          </p:cNvSpPr>
          <p:nvPr/>
        </p:nvSpPr>
        <p:spPr>
          <a:xfrm>
            <a:off x="5521350" y="7958481"/>
            <a:ext cx="3428286" cy="45632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5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09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363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5817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7271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8726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18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7163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F63A3B-78C7-47BE-AE5E-E10140E04643}" type="slidenum">
              <a:rPr lang="en-US" sz="2400" smtClean="0">
                <a:solidFill>
                  <a:srgbClr val="898989"/>
                </a:solidFill>
              </a:rPr>
              <a:pPr algn="ctr"/>
              <a:t>17</a:t>
            </a:fld>
            <a:endParaRPr lang="en-US" sz="24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906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>
            <a:extLst>
              <a:ext uri="{FF2B5EF4-FFF2-40B4-BE49-F238E27FC236}">
                <a16:creationId xmlns:a16="http://schemas.microsoft.com/office/drawing/2014/main" id="{3365FD73-2ECD-45FA-AFAB-30BD52B88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E65C00"/>
          </a:solidFill>
          <a:ln>
            <a:solidFill>
              <a:srgbClr val="E65C00"/>
            </a:solidFill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3CBC174-067E-4741-8F74-E608E9D29F27}"/>
              </a:ext>
            </a:extLst>
          </p:cNvPr>
          <p:cNvSpPr txBox="1"/>
          <p:nvPr/>
        </p:nvSpPr>
        <p:spPr>
          <a:xfrm>
            <a:off x="1706473" y="8757"/>
            <a:ext cx="6751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>
                <a:solidFill>
                  <a:srgbClr val="E65C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Ebrima" panose="02000000000000000000" pitchFamily="2" charset="0"/>
              </a:rPr>
              <a:t>III. </a:t>
            </a:r>
            <a:r>
              <a:rPr lang="en-US" altLang="ko-KR" sz="2400" b="1" dirty="0">
                <a:solidFill>
                  <a:srgbClr val="E65C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Ebrima" panose="02000000000000000000" pitchFamily="2" charset="0"/>
              </a:rPr>
              <a:t>Orbit Stability</a:t>
            </a:r>
            <a:endParaRPr lang="ko-KR" altLang="en-US" sz="2400" b="1" dirty="0">
              <a:solidFill>
                <a:srgbClr val="E65C0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Ebrima" panose="02000000000000000000" pitchFamily="2" charset="0"/>
            </a:endParaRP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C2CA8301-D6C0-40CE-9DBB-1E923E69C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8F3B2398-6D48-4B23-A108-352D812A1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2" y="7965099"/>
            <a:ext cx="3424555" cy="346358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A85BA3A5-DE0B-4DDD-8C4B-69114A20C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285" y="7820209"/>
            <a:ext cx="2757761" cy="529993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9D80BD47-F84F-4FC6-AB1A-AAF27225CFA1}"/>
              </a:ext>
            </a:extLst>
          </p:cNvPr>
          <p:cNvSpPr/>
          <p:nvPr/>
        </p:nvSpPr>
        <p:spPr>
          <a:xfrm>
            <a:off x="626972" y="710688"/>
            <a:ext cx="6751413" cy="3997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2. MPS </a:t>
            </a:r>
            <a:r>
              <a:rPr lang="en-US" altLang="ko-KR" sz="2000" b="1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current </a:t>
            </a:r>
            <a:r>
              <a:rPr lang="en-US" altLang="ko-KR" sz="20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ripple</a:t>
            </a:r>
            <a:endParaRPr lang="ko-KR" altLang="en-US" sz="20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6E7B6B9-D143-4EF4-B0B5-AC6D5C144443}"/>
              </a:ext>
            </a:extLst>
          </p:cNvPr>
          <p:cNvSpPr/>
          <p:nvPr/>
        </p:nvSpPr>
        <p:spPr>
          <a:xfrm>
            <a:off x="3160622" y="5266984"/>
            <a:ext cx="12633541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000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Current noise ripple : </a:t>
            </a:r>
            <a:r>
              <a:rPr lang="en-US" altLang="ko-KR" sz="2000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Measurement requirement</a:t>
            </a:r>
          </a:p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000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Attenuation from iron yoke : </a:t>
            </a:r>
            <a:r>
              <a:rPr lang="en-US" altLang="ko-KR" sz="2000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Experimental or OPERA-based evaluation</a:t>
            </a:r>
          </a:p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000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Permanent LGBM : </a:t>
            </a:r>
            <a:r>
              <a:rPr lang="en-US" altLang="ko-KR" sz="2000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Reduction of orbit disturbance within stability requirement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BBCB0DFD-CD69-44E0-B1A9-588B4E34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7622" y="1705059"/>
            <a:ext cx="10881756" cy="3157242"/>
          </a:xfrm>
          <a:prstGeom prst="rect">
            <a:avLst/>
          </a:prstGeom>
        </p:spPr>
      </p:pic>
      <p:sp>
        <p:nvSpPr>
          <p:cNvPr id="15" name="슬라이드 번호 개체 틀 1">
            <a:extLst>
              <a:ext uri="{FF2B5EF4-FFF2-40B4-BE49-F238E27FC236}">
                <a16:creationId xmlns:a16="http://schemas.microsoft.com/office/drawing/2014/main" id="{A4247E5C-2DF1-4D82-82DC-4A8B113B66D2}"/>
              </a:ext>
            </a:extLst>
          </p:cNvPr>
          <p:cNvSpPr txBox="1">
            <a:spLocks/>
          </p:cNvSpPr>
          <p:nvPr/>
        </p:nvSpPr>
        <p:spPr>
          <a:xfrm>
            <a:off x="5521350" y="7958481"/>
            <a:ext cx="3428286" cy="45632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5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09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363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5817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7271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8726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18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7163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F63A3B-78C7-47BE-AE5E-E10140E04643}" type="slidenum">
              <a:rPr lang="en-US" sz="2400" smtClean="0">
                <a:solidFill>
                  <a:srgbClr val="898989"/>
                </a:solidFill>
              </a:rPr>
              <a:pPr algn="ctr"/>
              <a:t>18</a:t>
            </a:fld>
            <a:endParaRPr lang="en-US" sz="24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168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>
            <a:extLst>
              <a:ext uri="{FF2B5EF4-FFF2-40B4-BE49-F238E27FC236}">
                <a16:creationId xmlns:a16="http://schemas.microsoft.com/office/drawing/2014/main" id="{3365FD73-2ECD-45FA-AFAB-30BD52B88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E65C00"/>
          </a:solidFill>
          <a:ln>
            <a:solidFill>
              <a:srgbClr val="E65C00"/>
            </a:solidFill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4FA309C-303C-44EA-A9B1-257E7E420A46}"/>
              </a:ext>
            </a:extLst>
          </p:cNvPr>
          <p:cNvSpPr/>
          <p:nvPr/>
        </p:nvSpPr>
        <p:spPr>
          <a:xfrm>
            <a:off x="626972" y="710688"/>
            <a:ext cx="6751413" cy="3997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3.</a:t>
            </a:r>
            <a:r>
              <a:rPr lang="en-US" altLang="ko-KR" sz="20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Energy oscillation</a:t>
            </a:r>
            <a:endParaRPr lang="ko-KR" altLang="en-US" sz="20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C2CA8301-D6C0-40CE-9DBB-1E923E69C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8F3B2398-6D48-4B23-A108-352D812A1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2" y="7965099"/>
            <a:ext cx="3424555" cy="346358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A85BA3A5-DE0B-4DDD-8C4B-69114A20C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285" y="7820209"/>
            <a:ext cx="2757761" cy="5299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87C6E731-5E3A-49D0-B178-B8CDFC74D17A}"/>
                  </a:ext>
                </a:extLst>
              </p:cNvPr>
              <p:cNvSpPr/>
              <p:nvPr/>
            </p:nvSpPr>
            <p:spPr>
              <a:xfrm>
                <a:off x="626972" y="1520162"/>
                <a:ext cx="6038536" cy="1734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000" dirty="0"/>
                  <a:t>Damped harmonic oscillator with driving force</a:t>
                </a:r>
              </a:p>
              <a:p>
                <a:endParaRPr lang="en-US" altLang="ko-KR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ko-KR" altLang="en-US" sz="1600" i="1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ko-KR" altLang="en-US" sz="16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ko-KR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ko-KR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6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ko-KR" alt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ko-KR" altLang="en-US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ko-KR" alt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ko-KR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ko-KR" alt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ko-KR" alt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ko-KR" altLang="en-US" sz="16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ko-KR" altLang="en-US" sz="16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  <m:sup>
                                          <m:r>
                                            <a:rPr lang="ko-KR" altLang="en-US" sz="16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ko-KR" altLang="en-US" sz="160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ko-KR" alt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ko-KR" altLang="en-US" sz="16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ko-KR" altLang="en-US" sz="1600" i="1">
                                              <a:latin typeface="Cambria Math" panose="02040503050406030204" pitchFamily="18" charset="0"/>
                                            </a:rPr>
                                            <m:t>𝑚𝑜𝑑</m:t>
                                          </m:r>
                                        </m:sub>
                                        <m:sup>
                                          <m:r>
                                            <a:rPr lang="ko-KR" altLang="en-US" sz="16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ko-KR" altLang="en-US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ko-KR" altLang="en-US" sz="1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ko-KR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ko-KR" alt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ko-KR" alt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ko-KR" altLang="en-US" sz="16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ko-KR" alt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ko-KR" alt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ko-KR" alt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𝑚𝑜𝑑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ko-KR" alt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ko-KR" alt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lang="ko-KR" alt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ko-KR" altLang="en-US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f>
                        <m:fPr>
                          <m:ctrlPr>
                            <a:rPr lang="ko-KR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𝑚𝑜𝑑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𝑟𝑓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ko-KR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sz="1600" i="0">
                              <a:latin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𝑅𝐹</m:t>
                              </m:r>
                              <m:r>
                                <a:rPr lang="ko-KR" altLang="en-US" sz="16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𝑛𝑜𝑖𝑠𝑒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87C6E731-5E3A-49D0-B178-B8CDFC74D1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72" y="1520162"/>
                <a:ext cx="6038536" cy="1734642"/>
              </a:xfrm>
              <a:prstGeom prst="rect">
                <a:avLst/>
              </a:prstGeom>
              <a:blipFill>
                <a:blip r:embed="rId5"/>
                <a:stretch>
                  <a:fillRect l="-1111" t="-175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그림 11">
            <a:extLst>
              <a:ext uri="{FF2B5EF4-FFF2-40B4-BE49-F238E27FC236}">
                <a16:creationId xmlns:a16="http://schemas.microsoft.com/office/drawing/2014/main" id="{B0CF3904-A91B-4C0F-B758-AC13EA29A8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1521" y="5167397"/>
            <a:ext cx="2085219" cy="155225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EF64397-DC7D-4DD4-B9D4-AE0AA75F5C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751" y="5012989"/>
            <a:ext cx="1765442" cy="1518946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7873C16F-DC93-4C5D-99C8-D6ECC02E1719}"/>
              </a:ext>
            </a:extLst>
          </p:cNvPr>
          <p:cNvSpPr/>
          <p:nvPr/>
        </p:nvSpPr>
        <p:spPr>
          <a:xfrm>
            <a:off x="1058684" y="4626210"/>
            <a:ext cx="12955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/>
              <a:t>RF error : wind</a:t>
            </a:r>
            <a:endParaRPr lang="ko-KR" altLang="en-US" sz="1400" b="1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D7C273D-975B-43D3-8483-3B541FC86EE2}"/>
              </a:ext>
            </a:extLst>
          </p:cNvPr>
          <p:cNvSpPr/>
          <p:nvPr/>
        </p:nvSpPr>
        <p:spPr>
          <a:xfrm>
            <a:off x="2678193" y="4626210"/>
            <a:ext cx="29274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/>
              <a:t>Swing motion : longitudinal motion </a:t>
            </a:r>
            <a:endParaRPr lang="ko-KR" altLang="en-US" sz="1400" b="1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2A0B43D-4609-497A-B951-595B2CE1E92F}"/>
              </a:ext>
            </a:extLst>
          </p:cNvPr>
          <p:cNvSpPr/>
          <p:nvPr/>
        </p:nvSpPr>
        <p:spPr>
          <a:xfrm>
            <a:off x="2678193" y="6849090"/>
            <a:ext cx="36685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/>
              <a:t>Resonance frequency : synchrotron frequency </a:t>
            </a:r>
            <a:endParaRPr lang="ko-KR" altLang="en-US" sz="1400" b="1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B85BA251-3569-4A77-A19C-13C99014A07C}"/>
              </a:ext>
            </a:extLst>
          </p:cNvPr>
          <p:cNvSpPr/>
          <p:nvPr/>
        </p:nvSpPr>
        <p:spPr>
          <a:xfrm>
            <a:off x="4704722" y="5405614"/>
            <a:ext cx="1442906" cy="819323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Harmonic cavity</a:t>
            </a:r>
            <a:endParaRPr lang="ko-KR" altLang="en-US" sz="1400" dirty="0"/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A9F8C2E5-C5EF-4244-B3A2-9688A056A207}"/>
              </a:ext>
            </a:extLst>
          </p:cNvPr>
          <p:cNvCxnSpPr>
            <a:cxnSpLocks/>
            <a:stCxn id="17" idx="1"/>
            <a:endCxn id="14" idx="2"/>
          </p:cNvCxnSpPr>
          <p:nvPr/>
        </p:nvCxnSpPr>
        <p:spPr>
          <a:xfrm flipH="1" flipV="1">
            <a:off x="1706473" y="4933987"/>
            <a:ext cx="3209558" cy="591614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A0775640-9908-4836-9B95-AC17CB4250DF}"/>
              </a:ext>
            </a:extLst>
          </p:cNvPr>
          <p:cNvCxnSpPr>
            <a:cxnSpLocks/>
            <a:stCxn id="17" idx="3"/>
            <a:endCxn id="16" idx="0"/>
          </p:cNvCxnSpPr>
          <p:nvPr/>
        </p:nvCxnSpPr>
        <p:spPr>
          <a:xfrm flipH="1">
            <a:off x="4512447" y="6104950"/>
            <a:ext cx="403584" cy="7441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그림 21">
            <a:extLst>
              <a:ext uri="{FF2B5EF4-FFF2-40B4-BE49-F238E27FC236}">
                <a16:creationId xmlns:a16="http://schemas.microsoft.com/office/drawing/2014/main" id="{915CF48A-45DA-4F7F-BB76-C299A3D543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7803" y="1515118"/>
            <a:ext cx="3521834" cy="292758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4162F218-B98D-454D-B021-EA1E801D47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89931" y="1520162"/>
            <a:ext cx="3540340" cy="2927588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50216CF8-B087-490E-907B-E9006220A0F3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6877803" y="4752433"/>
            <a:ext cx="3521834" cy="288497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11886B03-6649-47AF-8BDF-D27C61D41A81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10639400" y="4763783"/>
            <a:ext cx="3327383" cy="288497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4A355F3-4478-40EB-B9D1-A2BB25591876}"/>
              </a:ext>
            </a:extLst>
          </p:cNvPr>
          <p:cNvSpPr txBox="1"/>
          <p:nvPr/>
        </p:nvSpPr>
        <p:spPr>
          <a:xfrm>
            <a:off x="1706473" y="8757"/>
            <a:ext cx="6751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>
                <a:solidFill>
                  <a:srgbClr val="E65C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Ebrima" panose="02000000000000000000" pitchFamily="2" charset="0"/>
              </a:rPr>
              <a:t>III. </a:t>
            </a:r>
            <a:r>
              <a:rPr lang="en-US" altLang="ko-KR" sz="2400" b="1" dirty="0">
                <a:solidFill>
                  <a:srgbClr val="E65C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Ebrima" panose="02000000000000000000" pitchFamily="2" charset="0"/>
              </a:rPr>
              <a:t>Orbit Stability</a:t>
            </a:r>
            <a:endParaRPr lang="ko-KR" altLang="en-US" sz="2400" b="1" dirty="0">
              <a:solidFill>
                <a:srgbClr val="E65C0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Ebrima" panose="02000000000000000000" pitchFamily="2" charset="0"/>
            </a:endParaRPr>
          </a:p>
        </p:txBody>
      </p:sp>
      <p:sp>
        <p:nvSpPr>
          <p:cNvPr id="27" name="슬라이드 번호 개체 틀 1">
            <a:extLst>
              <a:ext uri="{FF2B5EF4-FFF2-40B4-BE49-F238E27FC236}">
                <a16:creationId xmlns:a16="http://schemas.microsoft.com/office/drawing/2014/main" id="{EB7B8BCC-9E84-4343-AB70-B4172BE2F7A6}"/>
              </a:ext>
            </a:extLst>
          </p:cNvPr>
          <p:cNvSpPr txBox="1">
            <a:spLocks/>
          </p:cNvSpPr>
          <p:nvPr/>
        </p:nvSpPr>
        <p:spPr>
          <a:xfrm>
            <a:off x="5521350" y="7958481"/>
            <a:ext cx="3428286" cy="45632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5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09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363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5817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7271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8726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18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7163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F63A3B-78C7-47BE-AE5E-E10140E04643}" type="slidenum">
              <a:rPr lang="en-US" sz="2400" smtClean="0">
                <a:solidFill>
                  <a:srgbClr val="898989"/>
                </a:solidFill>
              </a:rPr>
              <a:pPr algn="ctr"/>
              <a:t>19</a:t>
            </a:fld>
            <a:endParaRPr lang="en-US" sz="24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512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직사각형 139">
            <a:extLst>
              <a:ext uri="{FF2B5EF4-FFF2-40B4-BE49-F238E27FC236}">
                <a16:creationId xmlns:a16="http://schemas.microsoft.com/office/drawing/2014/main" id="{5B7D6D10-6464-4B54-96EB-98AAE96B68EC}"/>
              </a:ext>
            </a:extLst>
          </p:cNvPr>
          <p:cNvSpPr/>
          <p:nvPr/>
        </p:nvSpPr>
        <p:spPr>
          <a:xfrm>
            <a:off x="-260988" y="660663"/>
            <a:ext cx="15236828" cy="2455339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456" tIns="22228" rIns="44456" bIns="22228" rtlCol="0" anchor="ctr"/>
          <a:lstStyle/>
          <a:p>
            <a:pPr algn="ctr"/>
            <a:endParaRPr lang="ko-KR" altLang="en-US" sz="2511" spc="-118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1" name="직사각형 140">
            <a:extLst>
              <a:ext uri="{FF2B5EF4-FFF2-40B4-BE49-F238E27FC236}">
                <a16:creationId xmlns:a16="http://schemas.microsoft.com/office/drawing/2014/main" id="{8EFCC1DB-F30D-4BC3-8463-60892E1E4033}"/>
              </a:ext>
            </a:extLst>
          </p:cNvPr>
          <p:cNvSpPr/>
          <p:nvPr/>
        </p:nvSpPr>
        <p:spPr>
          <a:xfrm>
            <a:off x="1597227" y="994709"/>
            <a:ext cx="3920908" cy="783562"/>
          </a:xfrm>
          <a:prstGeom prst="rect">
            <a:avLst/>
          </a:prstGeom>
        </p:spPr>
        <p:txBody>
          <a:bodyPr wrap="square" lIns="44463" tIns="22232" rIns="44463" bIns="22232">
            <a:spAutoFit/>
          </a:bodyPr>
          <a:lstStyle/>
          <a:p>
            <a:pPr algn="dist">
              <a:defRPr/>
            </a:pPr>
            <a:r>
              <a:rPr lang="en-US" altLang="ko-KR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CONTENTS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1290721" y="2147673"/>
            <a:ext cx="2297264" cy="682915"/>
            <a:chOff x="-11014" y="5893477"/>
            <a:chExt cx="2669890" cy="851905"/>
          </a:xfrm>
        </p:grpSpPr>
        <p:sp>
          <p:nvSpPr>
            <p:cNvPr id="36" name="Rectangle 13">
              <a:extLst>
                <a:ext uri="{FF2B5EF4-FFF2-40B4-BE49-F238E27FC236}">
                  <a16:creationId xmlns:a16="http://schemas.microsoft.com/office/drawing/2014/main" id="{311CE67D-A79F-4C52-B8B7-FF6AF30B8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981" y="6317154"/>
              <a:ext cx="1764895" cy="42822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noAutofit/>
            </a:bodyPr>
            <a:lstStyle/>
            <a:p>
              <a:pPr defTabSz="1157168">
                <a:defRPr/>
              </a:pPr>
              <a:r>
                <a:rPr lang="en-US" altLang="ko-KR" sz="2000" b="1" spc="-118" dirty="0">
                  <a:solidFill>
                    <a:srgbClr val="1A4A5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  <a:cs typeface="산돌고딕 L"/>
                </a:rPr>
                <a:t>Beam Dynamics </a:t>
              </a:r>
            </a:p>
            <a:p>
              <a:pPr defTabSz="1157168">
                <a:defRPr/>
              </a:pPr>
              <a:r>
                <a:rPr lang="en-US" altLang="ko-KR" sz="2000" b="1" spc="-118" dirty="0">
                  <a:solidFill>
                    <a:srgbClr val="1A4A5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  <a:cs typeface="산돌고딕 L"/>
                </a:rPr>
                <a:t>Overview</a:t>
              </a:r>
            </a:p>
          </p:txBody>
        </p:sp>
        <p:sp>
          <p:nvSpPr>
            <p:cNvPr id="42" name="Rectangle 13">
              <a:extLst>
                <a:ext uri="{FF2B5EF4-FFF2-40B4-BE49-F238E27FC236}">
                  <a16:creationId xmlns:a16="http://schemas.microsoft.com/office/drawing/2014/main" id="{E0086AD4-5478-42DA-BC30-43FB1EE92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014" y="5893477"/>
              <a:ext cx="660455" cy="7873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noAutofit/>
            </a:bodyPr>
            <a:lstStyle/>
            <a:p>
              <a:pPr defTabSz="1157168">
                <a:defRPr/>
              </a:pPr>
              <a:r>
                <a:rPr lang="en-US" altLang="ko-KR" sz="2000" b="1" spc="-118" dirty="0">
                  <a:solidFill>
                    <a:srgbClr val="1A4A5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  <a:cs typeface="산돌고딕 L"/>
                </a:rPr>
                <a:t>I</a:t>
              </a:r>
            </a:p>
          </p:txBody>
        </p: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A4BAC8AF-C594-4815-AC97-C3A01038A260}"/>
                </a:ext>
              </a:extLst>
            </p:cNvPr>
            <p:cNvCxnSpPr/>
            <p:nvPr/>
          </p:nvCxnSpPr>
          <p:spPr>
            <a:xfrm flipV="1">
              <a:off x="430739" y="6257150"/>
              <a:ext cx="397637" cy="39763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그룹 4"/>
          <p:cNvGrpSpPr/>
          <p:nvPr/>
        </p:nvGrpSpPr>
        <p:grpSpPr>
          <a:xfrm>
            <a:off x="4219546" y="2148244"/>
            <a:ext cx="3910825" cy="660258"/>
            <a:chOff x="3694791" y="5980561"/>
            <a:chExt cx="4545177" cy="823641"/>
          </a:xfrm>
        </p:grpSpPr>
        <p:sp>
          <p:nvSpPr>
            <p:cNvPr id="73" name="Rectangle 13">
              <a:extLst>
                <a:ext uri="{FF2B5EF4-FFF2-40B4-BE49-F238E27FC236}">
                  <a16:creationId xmlns:a16="http://schemas.microsoft.com/office/drawing/2014/main" id="{311CE67D-A79F-4C52-B8B7-FF6AF30B8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4903" y="6375974"/>
              <a:ext cx="3465065" cy="42822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noAutofit/>
            </a:bodyPr>
            <a:lstStyle/>
            <a:p>
              <a:pPr defTabSz="1157168">
                <a:defRPr/>
              </a:pPr>
              <a:r>
                <a:rPr lang="en-US" altLang="ko-KR" sz="2000" b="1" spc="-118" dirty="0">
                  <a:solidFill>
                    <a:srgbClr val="1A4A5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  <a:cs typeface="산돌고딕 L"/>
                </a:rPr>
                <a:t>Impedance and </a:t>
              </a:r>
            </a:p>
            <a:p>
              <a:pPr defTabSz="1157168">
                <a:defRPr/>
              </a:pPr>
              <a:r>
                <a:rPr lang="en-US" altLang="ko-KR" sz="2000" b="1" spc="-118" dirty="0">
                  <a:solidFill>
                    <a:srgbClr val="1A4A5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  <a:cs typeface="산돌고딕 L"/>
                </a:rPr>
                <a:t>Beam Instability</a:t>
              </a:r>
            </a:p>
          </p:txBody>
        </p:sp>
        <p:sp>
          <p:nvSpPr>
            <p:cNvPr id="74" name="Rectangle 13">
              <a:extLst>
                <a:ext uri="{FF2B5EF4-FFF2-40B4-BE49-F238E27FC236}">
                  <a16:creationId xmlns:a16="http://schemas.microsoft.com/office/drawing/2014/main" id="{E0086AD4-5478-42DA-BC30-43FB1EE92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791" y="5980561"/>
              <a:ext cx="660455" cy="7873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noAutofit/>
            </a:bodyPr>
            <a:lstStyle/>
            <a:p>
              <a:pPr defTabSz="1157168">
                <a:defRPr/>
              </a:pPr>
              <a:r>
                <a:rPr lang="en-US" altLang="ko-KR" sz="2000" b="1" spc="-118" dirty="0">
                  <a:solidFill>
                    <a:srgbClr val="1A4A5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  <a:cs typeface="산돌고딕 L"/>
                </a:rPr>
                <a:t>I </a:t>
              </a:r>
              <a:r>
                <a:rPr lang="en-US" altLang="ko-KR" sz="2000" b="1" spc="-118" dirty="0" err="1">
                  <a:solidFill>
                    <a:srgbClr val="1A4A5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  <a:cs typeface="산돌고딕 L"/>
                </a:rPr>
                <a:t>I</a:t>
              </a:r>
              <a:endParaRPr lang="en-US" altLang="ko-KR" sz="2000" b="1" spc="-118" dirty="0">
                <a:solidFill>
                  <a:srgbClr val="1A4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산돌고딕 L"/>
              </a:endParaRPr>
            </a:p>
          </p:txBody>
        </p:sp>
        <p:cxnSp>
          <p:nvCxnSpPr>
            <p:cNvPr id="75" name="직선 연결선 74">
              <a:extLst>
                <a:ext uri="{FF2B5EF4-FFF2-40B4-BE49-F238E27FC236}">
                  <a16:creationId xmlns:a16="http://schemas.microsoft.com/office/drawing/2014/main" id="{A4BAC8AF-C594-4815-AC97-C3A01038A260}"/>
                </a:ext>
              </a:extLst>
            </p:cNvPr>
            <p:cNvCxnSpPr/>
            <p:nvPr/>
          </p:nvCxnSpPr>
          <p:spPr>
            <a:xfrm flipV="1">
              <a:off x="4114448" y="6344234"/>
              <a:ext cx="397636" cy="39763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그룹 6"/>
          <p:cNvGrpSpPr/>
          <p:nvPr/>
        </p:nvGrpSpPr>
        <p:grpSpPr>
          <a:xfrm>
            <a:off x="8001006" y="2164700"/>
            <a:ext cx="4742778" cy="682915"/>
            <a:chOff x="6008153" y="5980561"/>
            <a:chExt cx="5512075" cy="851905"/>
          </a:xfrm>
        </p:grpSpPr>
        <p:sp>
          <p:nvSpPr>
            <p:cNvPr id="76" name="Rectangle 13">
              <a:extLst>
                <a:ext uri="{FF2B5EF4-FFF2-40B4-BE49-F238E27FC236}">
                  <a16:creationId xmlns:a16="http://schemas.microsoft.com/office/drawing/2014/main" id="{311CE67D-A79F-4C52-B8B7-FF6AF30B8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8271" y="6404238"/>
              <a:ext cx="4541957" cy="42822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noAutofit/>
            </a:bodyPr>
            <a:lstStyle/>
            <a:p>
              <a:pPr defTabSz="1157168">
                <a:defRPr/>
              </a:pPr>
              <a:endParaRPr lang="en-US" altLang="ko-KR" sz="2000" b="1" spc="-118" dirty="0">
                <a:solidFill>
                  <a:srgbClr val="1A4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산돌고딕 L"/>
              </a:endParaRPr>
            </a:p>
          </p:txBody>
        </p:sp>
        <p:sp>
          <p:nvSpPr>
            <p:cNvPr id="77" name="Rectangle 13">
              <a:extLst>
                <a:ext uri="{FF2B5EF4-FFF2-40B4-BE49-F238E27FC236}">
                  <a16:creationId xmlns:a16="http://schemas.microsoft.com/office/drawing/2014/main" id="{E0086AD4-5478-42DA-BC30-43FB1EE92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8153" y="5980561"/>
              <a:ext cx="660455" cy="7873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noAutofit/>
            </a:bodyPr>
            <a:lstStyle/>
            <a:p>
              <a:pPr defTabSz="1157168">
                <a:defRPr/>
              </a:pPr>
              <a:r>
                <a:rPr lang="en-US" altLang="ko-KR" sz="2000" b="1" spc="-118" dirty="0">
                  <a:solidFill>
                    <a:srgbClr val="1A4A5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  <a:cs typeface="산돌고딕 L"/>
                </a:rPr>
                <a:t>I </a:t>
              </a:r>
              <a:r>
                <a:rPr lang="en-US" altLang="ko-KR" sz="2000" b="1" spc="-118" dirty="0" err="1">
                  <a:solidFill>
                    <a:srgbClr val="1A4A5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  <a:cs typeface="산돌고딕 L"/>
                </a:rPr>
                <a:t>I</a:t>
              </a:r>
              <a:r>
                <a:rPr lang="en-US" altLang="ko-KR" sz="2000" b="1" spc="-118" dirty="0">
                  <a:solidFill>
                    <a:srgbClr val="1A4A5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  <a:cs typeface="산돌고딕 L"/>
                </a:rPr>
                <a:t> </a:t>
              </a:r>
              <a:r>
                <a:rPr lang="en-US" altLang="ko-KR" sz="2000" b="1" spc="-118" dirty="0" err="1">
                  <a:solidFill>
                    <a:srgbClr val="1A4A5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  <a:cs typeface="산돌고딕 L"/>
                </a:rPr>
                <a:t>I</a:t>
              </a:r>
              <a:endParaRPr lang="en-US" altLang="ko-KR" sz="2000" b="1" spc="-118" dirty="0">
                <a:solidFill>
                  <a:srgbClr val="1A4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산돌고딕 L"/>
              </a:endParaRPr>
            </a:p>
          </p:txBody>
        </p:sp>
        <p:cxnSp>
          <p:nvCxnSpPr>
            <p:cNvPr id="78" name="직선 연결선 77">
              <a:extLst>
                <a:ext uri="{FF2B5EF4-FFF2-40B4-BE49-F238E27FC236}">
                  <a16:creationId xmlns:a16="http://schemas.microsoft.com/office/drawing/2014/main" id="{A4BAC8AF-C594-4815-AC97-C3A01038A260}"/>
                </a:ext>
              </a:extLst>
            </p:cNvPr>
            <p:cNvCxnSpPr/>
            <p:nvPr/>
          </p:nvCxnSpPr>
          <p:spPr>
            <a:xfrm flipV="1">
              <a:off x="6495218" y="6344234"/>
              <a:ext cx="397636" cy="39763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그림 18">
            <a:extLst>
              <a:ext uri="{FF2B5EF4-FFF2-40B4-BE49-F238E27FC236}">
                <a16:creationId xmlns:a16="http://schemas.microsoft.com/office/drawing/2014/main" id="{38A17D72-ACB7-4EF2-93C7-AC9858D65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2" y="7965099"/>
            <a:ext cx="3424555" cy="346358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000C437-17AC-4B3E-9FF9-A6C6E3F8A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285" y="7820209"/>
            <a:ext cx="2757761" cy="529993"/>
          </a:xfrm>
          <a:prstGeom prst="rect">
            <a:avLst/>
          </a:prstGeom>
        </p:spPr>
      </p:pic>
      <p:sp>
        <p:nvSpPr>
          <p:cNvPr id="21" name="Rectangle 6">
            <a:extLst>
              <a:ext uri="{FF2B5EF4-FFF2-40B4-BE49-F238E27FC236}">
                <a16:creationId xmlns:a16="http://schemas.microsoft.com/office/drawing/2014/main" id="{F6F82A49-D773-4C57-A97F-CF29CC28D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CFCF5ADF-6F90-4B1F-B64E-F4FBCAB7C9AE}"/>
              </a:ext>
            </a:extLst>
          </p:cNvPr>
          <p:cNvGrpSpPr/>
          <p:nvPr/>
        </p:nvGrpSpPr>
        <p:grpSpPr>
          <a:xfrm>
            <a:off x="11328567" y="2147673"/>
            <a:ext cx="4742778" cy="682915"/>
            <a:chOff x="6008153" y="5980561"/>
            <a:chExt cx="5512075" cy="851905"/>
          </a:xfrm>
        </p:grpSpPr>
        <p:sp>
          <p:nvSpPr>
            <p:cNvPr id="24" name="Rectangle 13">
              <a:extLst>
                <a:ext uri="{FF2B5EF4-FFF2-40B4-BE49-F238E27FC236}">
                  <a16:creationId xmlns:a16="http://schemas.microsoft.com/office/drawing/2014/main" id="{C88FB635-197D-4AA6-98E5-46787EDF8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8271" y="6404238"/>
              <a:ext cx="4541957" cy="42822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noAutofit/>
            </a:bodyPr>
            <a:lstStyle/>
            <a:p>
              <a:pPr defTabSz="1157168">
                <a:defRPr/>
              </a:pPr>
              <a:r>
                <a:rPr lang="en-US" altLang="ko-KR" sz="2000" b="1" spc="-118">
                  <a:solidFill>
                    <a:srgbClr val="1A4A5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  <a:cs typeface="산돌고딕 L"/>
                </a:rPr>
                <a:t>Other Ongoing Work</a:t>
              </a:r>
              <a:endParaRPr lang="en-US" altLang="ko-KR" sz="2000" b="1" spc="-118" dirty="0">
                <a:solidFill>
                  <a:srgbClr val="1A4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산돌고딕 L"/>
              </a:endParaRPr>
            </a:p>
          </p:txBody>
        </p:sp>
        <p:sp>
          <p:nvSpPr>
            <p:cNvPr id="25" name="Rectangle 13">
              <a:extLst>
                <a:ext uri="{FF2B5EF4-FFF2-40B4-BE49-F238E27FC236}">
                  <a16:creationId xmlns:a16="http://schemas.microsoft.com/office/drawing/2014/main" id="{3C9E90E7-B9C2-4CFC-BC34-F7E0043D4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8153" y="5980561"/>
              <a:ext cx="660455" cy="7873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noAutofit/>
            </a:bodyPr>
            <a:lstStyle/>
            <a:p>
              <a:pPr defTabSz="1157168">
                <a:defRPr/>
              </a:pPr>
              <a:r>
                <a:rPr lang="en-US" altLang="ko-KR" sz="2000" b="1" spc="-118" dirty="0">
                  <a:solidFill>
                    <a:srgbClr val="1A4A5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  <a:cs typeface="산돌고딕 L"/>
                </a:rPr>
                <a:t>I V</a:t>
              </a:r>
            </a:p>
          </p:txBody>
        </p: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953A6100-D596-4FEF-BC94-C4F2778E5E5D}"/>
                </a:ext>
              </a:extLst>
            </p:cNvPr>
            <p:cNvCxnSpPr/>
            <p:nvPr/>
          </p:nvCxnSpPr>
          <p:spPr>
            <a:xfrm flipV="1">
              <a:off x="6495218" y="6344234"/>
              <a:ext cx="397636" cy="39763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3147F3A-9688-4943-8D15-37776D5392C0}"/>
              </a:ext>
            </a:extLst>
          </p:cNvPr>
          <p:cNvSpPr txBox="1"/>
          <p:nvPr/>
        </p:nvSpPr>
        <p:spPr>
          <a:xfrm>
            <a:off x="1242984" y="3061571"/>
            <a:ext cx="2863699" cy="1165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43573">
              <a:lnSpc>
                <a:spcPct val="150000"/>
              </a:lnSpc>
              <a:spcBef>
                <a:spcPts val="630"/>
              </a:spcBef>
            </a:pPr>
            <a:r>
              <a:rPr lang="en-US" altLang="ko-KR" sz="140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1</a:t>
            </a:r>
            <a:r>
              <a:rPr lang="en-US" altLang="ko-KR" sz="140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.   Storage </a:t>
            </a:r>
            <a:r>
              <a:rPr lang="en-US" altLang="ko-KR" sz="140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ring (SR)</a:t>
            </a:r>
          </a:p>
          <a:p>
            <a:pPr marL="342900" indent="-342900" defTabSz="1443573">
              <a:lnSpc>
                <a:spcPct val="150000"/>
              </a:lnSpc>
              <a:spcBef>
                <a:spcPts val="630"/>
              </a:spcBef>
              <a:buAutoNum type="arabicPeriod" startAt="2"/>
            </a:pPr>
            <a:r>
              <a:rPr lang="en-US" altLang="ko-KR" sz="140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Booster ring (BR)</a:t>
            </a:r>
          </a:p>
          <a:p>
            <a:pPr marL="342900" indent="-342900" defTabSz="1443573">
              <a:lnSpc>
                <a:spcPct val="150000"/>
              </a:lnSpc>
              <a:spcBef>
                <a:spcPts val="630"/>
              </a:spcBef>
              <a:buAutoNum type="arabicPeriod" startAt="2"/>
            </a:pPr>
            <a:r>
              <a:rPr lang="en-US" altLang="ko-KR" sz="140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Injection to SR</a:t>
            </a:r>
            <a:endParaRPr lang="en-US" altLang="ko-KR" sz="1400" dirty="0">
              <a:solidFill>
                <a:prstClr val="black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  <p:sp>
        <p:nvSpPr>
          <p:cNvPr id="27" name="슬라이드 번호 개체 틀 1">
            <a:extLst>
              <a:ext uri="{FF2B5EF4-FFF2-40B4-BE49-F238E27FC236}">
                <a16:creationId xmlns:a16="http://schemas.microsoft.com/office/drawing/2014/main" id="{11C49381-7C27-4F66-BB2E-180E5E9DA715}"/>
              </a:ext>
            </a:extLst>
          </p:cNvPr>
          <p:cNvSpPr txBox="1">
            <a:spLocks/>
          </p:cNvSpPr>
          <p:nvPr/>
        </p:nvSpPr>
        <p:spPr>
          <a:xfrm>
            <a:off x="5521350" y="7958481"/>
            <a:ext cx="3428286" cy="45632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5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09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363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5817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7271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8726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18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7163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F63A3B-78C7-47BE-AE5E-E10140E04643}" type="slidenum">
              <a:rPr lang="en-US" sz="2400" smtClean="0">
                <a:solidFill>
                  <a:srgbClr val="898989"/>
                </a:solidFill>
              </a:rPr>
              <a:pPr algn="ctr"/>
              <a:t>2</a:t>
            </a:fld>
            <a:endParaRPr lang="en-US" sz="2400" dirty="0">
              <a:solidFill>
                <a:srgbClr val="898989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25ABBB-CDFF-44BD-84C9-67D1CBC21361}"/>
              </a:ext>
            </a:extLst>
          </p:cNvPr>
          <p:cNvSpPr txBox="1"/>
          <p:nvPr/>
        </p:nvSpPr>
        <p:spPr>
          <a:xfrm>
            <a:off x="11343553" y="3146210"/>
            <a:ext cx="3356980" cy="148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443573">
              <a:lnSpc>
                <a:spcPct val="150000"/>
              </a:lnSpc>
              <a:spcBef>
                <a:spcPts val="630"/>
              </a:spcBef>
              <a:buFontTx/>
              <a:buAutoNum type="arabicPeriod"/>
            </a:pPr>
            <a:r>
              <a:rPr lang="en-US" altLang="ko-KR" sz="140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Effect of EPU on DA and MA</a:t>
            </a:r>
          </a:p>
          <a:p>
            <a:pPr marL="342900" indent="-342900" defTabSz="1443573">
              <a:lnSpc>
                <a:spcPct val="150000"/>
              </a:lnSpc>
              <a:spcBef>
                <a:spcPts val="630"/>
              </a:spcBef>
              <a:buAutoNum type="arabicPeriod"/>
            </a:pPr>
            <a:r>
              <a:rPr lang="en-US" altLang="ko-KR" sz="140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Optimization </a:t>
            </a:r>
            <a:r>
              <a:rPr lang="en-US" altLang="ko-KR" sz="140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for SR lifetime </a:t>
            </a:r>
            <a:r>
              <a:rPr lang="en-US" altLang="ko-KR" sz="140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increase </a:t>
            </a:r>
          </a:p>
          <a:p>
            <a:pPr marL="342900" lvl="0" indent="-342900" defTabSz="1443573">
              <a:lnSpc>
                <a:spcPct val="150000"/>
              </a:lnSpc>
              <a:spcBef>
                <a:spcPts val="630"/>
              </a:spcBef>
              <a:buFontTx/>
              <a:buAutoNum type="arabicPeriod"/>
              <a:defRPr/>
            </a:pPr>
            <a:r>
              <a:rPr lang="en-US" altLang="ko-KR" sz="140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BBA at SR</a:t>
            </a:r>
            <a:endParaRPr lang="en-US" altLang="ko-KR" sz="1400" dirty="0">
              <a:solidFill>
                <a:prstClr val="black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1610BF32-24AB-9D57-FEED-C09A6253D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8890" y="2498622"/>
            <a:ext cx="2981460" cy="3432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defTabSz="1157168">
              <a:defRPr/>
            </a:pPr>
            <a:r>
              <a:rPr lang="en-US" altLang="ko-KR" sz="2000" b="1" spc="-118">
                <a:solidFill>
                  <a:srgbClr val="1A4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산돌고딕 L"/>
              </a:rPr>
              <a:t>Orbit Stability</a:t>
            </a:r>
            <a:endParaRPr lang="en-US" altLang="ko-KR" sz="2000" b="1" spc="-118" dirty="0">
              <a:solidFill>
                <a:srgbClr val="1A4A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산돌고딕 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50A740-2E4B-4D36-A681-E5610E9577C2}"/>
              </a:ext>
            </a:extLst>
          </p:cNvPr>
          <p:cNvSpPr txBox="1"/>
          <p:nvPr/>
        </p:nvSpPr>
        <p:spPr>
          <a:xfrm>
            <a:off x="4219546" y="3087789"/>
            <a:ext cx="3416255" cy="1165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443573">
              <a:lnSpc>
                <a:spcPct val="150000"/>
              </a:lnSpc>
              <a:spcBef>
                <a:spcPts val="630"/>
              </a:spcBef>
              <a:buAutoNum type="arabicPeriod"/>
            </a:pPr>
            <a:r>
              <a:rPr lang="en-US" altLang="ko-KR" sz="140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Storage ring impedance modeling </a:t>
            </a:r>
          </a:p>
          <a:p>
            <a:pPr marL="342900" lvl="0" indent="-342900" defTabSz="1443573">
              <a:lnSpc>
                <a:spcPct val="150000"/>
              </a:lnSpc>
              <a:spcBef>
                <a:spcPts val="630"/>
              </a:spcBef>
              <a:buFontTx/>
              <a:buAutoNum type="arabicPeriod"/>
              <a:defRPr/>
            </a:pPr>
            <a:r>
              <a:rPr lang="en-US" altLang="ko-KR" sz="140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Single bunch instability</a:t>
            </a:r>
          </a:p>
          <a:p>
            <a:pPr marL="342900" lvl="0" indent="-342900" defTabSz="1443573">
              <a:lnSpc>
                <a:spcPct val="150000"/>
              </a:lnSpc>
              <a:spcBef>
                <a:spcPts val="630"/>
              </a:spcBef>
              <a:buFontTx/>
              <a:buAutoNum type="arabicPeriod"/>
              <a:defRPr/>
            </a:pPr>
            <a:r>
              <a:rPr lang="en-US" altLang="ko-KR" sz="140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Coupled bunch instability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577EE8-7F90-47AB-9858-0133E9D1F3A8}"/>
              </a:ext>
            </a:extLst>
          </p:cNvPr>
          <p:cNvSpPr txBox="1"/>
          <p:nvPr/>
        </p:nvSpPr>
        <p:spPr>
          <a:xfrm>
            <a:off x="8077206" y="3112829"/>
            <a:ext cx="3972926" cy="1565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443573">
              <a:lnSpc>
                <a:spcPct val="150000"/>
              </a:lnSpc>
              <a:spcBef>
                <a:spcPts val="630"/>
              </a:spcBef>
              <a:buAutoNum type="arabicPeriod"/>
            </a:pPr>
            <a:r>
              <a:rPr lang="en-US" altLang="ko-KR" sz="140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 Ground vibration </a:t>
            </a:r>
            <a:endParaRPr lang="en-US" altLang="ko-KR" sz="1400" dirty="0">
              <a:solidFill>
                <a:prstClr val="black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  <a:p>
            <a:pPr marL="342900" lvl="0" indent="-342900" defTabSz="1443573">
              <a:lnSpc>
                <a:spcPct val="150000"/>
              </a:lnSpc>
              <a:spcBef>
                <a:spcPts val="630"/>
              </a:spcBef>
              <a:buFontTx/>
              <a:buAutoNum type="arabicPeriod"/>
              <a:defRPr/>
            </a:pPr>
            <a:r>
              <a:rPr lang="en-US" altLang="ko-KR" sz="140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 MPS current </a:t>
            </a:r>
            <a:r>
              <a:rPr lang="en-US" altLang="ko-KR" sz="140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ripple</a:t>
            </a:r>
          </a:p>
          <a:p>
            <a:pPr marL="342900" lvl="0" indent="-342900" defTabSz="1443573">
              <a:lnSpc>
                <a:spcPct val="150000"/>
              </a:lnSpc>
              <a:spcBef>
                <a:spcPts val="630"/>
              </a:spcBef>
              <a:buFontTx/>
              <a:buAutoNum type="arabicPeriod"/>
              <a:defRPr/>
            </a:pPr>
            <a:r>
              <a:rPr lang="en-US" altLang="ko-KR" sz="140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 </a:t>
            </a:r>
            <a:r>
              <a:rPr lang="en-US" altLang="ko-KR" sz="140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Energy oscillation</a:t>
            </a:r>
          </a:p>
          <a:p>
            <a:pPr marL="342900" lvl="0" indent="-342900" defTabSz="1443573">
              <a:lnSpc>
                <a:spcPct val="150000"/>
              </a:lnSpc>
              <a:spcBef>
                <a:spcPts val="630"/>
              </a:spcBef>
              <a:buFontTx/>
              <a:buAutoNum type="arabicPeriod"/>
              <a:defRPr/>
            </a:pPr>
            <a:r>
              <a:rPr lang="en-US" altLang="ko-KR" sz="140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 Total stability</a:t>
            </a:r>
            <a:endParaRPr lang="en-US" altLang="ko-KR" sz="1400" dirty="0">
              <a:solidFill>
                <a:prstClr val="black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432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>
            <a:extLst>
              <a:ext uri="{FF2B5EF4-FFF2-40B4-BE49-F238E27FC236}">
                <a16:creationId xmlns:a16="http://schemas.microsoft.com/office/drawing/2014/main" id="{3365FD73-2ECD-45FA-AFAB-30BD52B88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E65C00"/>
          </a:solidFill>
          <a:ln>
            <a:solidFill>
              <a:srgbClr val="E65C00"/>
            </a:solidFill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4FA309C-303C-44EA-A9B1-257E7E420A46}"/>
              </a:ext>
            </a:extLst>
          </p:cNvPr>
          <p:cNvSpPr/>
          <p:nvPr/>
        </p:nvSpPr>
        <p:spPr>
          <a:xfrm>
            <a:off x="626972" y="710688"/>
            <a:ext cx="6751413" cy="3997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3.</a:t>
            </a:r>
            <a:r>
              <a:rPr lang="en-US" altLang="ko-KR" sz="20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Energy oscillation</a:t>
            </a:r>
            <a:endParaRPr lang="ko-KR" altLang="en-US" sz="20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C2CA8301-D6C0-40CE-9DBB-1E923E69C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8F3B2398-6D48-4B23-A108-352D812A1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2" y="7965099"/>
            <a:ext cx="3424555" cy="346358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A85BA3A5-DE0B-4DDD-8C4B-69114A20C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285" y="7820209"/>
            <a:ext cx="2757761" cy="529993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367EBCCE-94B3-4839-AFA4-94D79B776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7157" y="1722222"/>
            <a:ext cx="8810668" cy="3140009"/>
          </a:xfrm>
          <a:prstGeom prst="rect">
            <a:avLst/>
          </a:prstGeom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62B5563C-FEAB-48B8-8EDC-FF09537D9A3F}"/>
              </a:ext>
            </a:extLst>
          </p:cNvPr>
          <p:cNvSpPr/>
          <p:nvPr/>
        </p:nvSpPr>
        <p:spPr>
          <a:xfrm>
            <a:off x="3055847" y="5192115"/>
            <a:ext cx="12633541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000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Conservative calculation : </a:t>
            </a:r>
            <a:r>
              <a:rPr lang="en-US" altLang="ko-KR" sz="2000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200 Hz single frequency assumption</a:t>
            </a:r>
          </a:p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000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RMS calculation : </a:t>
            </a:r>
            <a:r>
              <a:rPr lang="en-US" altLang="ko-KR" sz="2000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Update of PSD data (rf error)</a:t>
            </a:r>
          </a:p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000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More realistic simulation : </a:t>
            </a:r>
            <a:r>
              <a:rPr lang="en-US" altLang="ko-KR" sz="2000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cavity impedance, beam loading, and RF feedback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BAEE76-BBC3-4C05-842F-4C355CA04011}"/>
              </a:ext>
            </a:extLst>
          </p:cNvPr>
          <p:cNvSpPr txBox="1"/>
          <p:nvPr/>
        </p:nvSpPr>
        <p:spPr>
          <a:xfrm>
            <a:off x="1706473" y="8757"/>
            <a:ext cx="6751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>
                <a:solidFill>
                  <a:srgbClr val="E65C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Ebrima" panose="02000000000000000000" pitchFamily="2" charset="0"/>
              </a:rPr>
              <a:t>III. </a:t>
            </a:r>
            <a:r>
              <a:rPr lang="en-US" altLang="ko-KR" sz="2400" b="1" dirty="0">
                <a:solidFill>
                  <a:srgbClr val="E65C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Ebrima" panose="02000000000000000000" pitchFamily="2" charset="0"/>
              </a:rPr>
              <a:t>Orbit Stability</a:t>
            </a:r>
            <a:endParaRPr lang="ko-KR" altLang="en-US" sz="2400" b="1" dirty="0">
              <a:solidFill>
                <a:srgbClr val="E65C0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Ebrima" panose="02000000000000000000" pitchFamily="2" charset="0"/>
            </a:endParaRPr>
          </a:p>
        </p:txBody>
      </p:sp>
      <p:sp>
        <p:nvSpPr>
          <p:cNvPr id="12" name="슬라이드 번호 개체 틀 1">
            <a:extLst>
              <a:ext uri="{FF2B5EF4-FFF2-40B4-BE49-F238E27FC236}">
                <a16:creationId xmlns:a16="http://schemas.microsoft.com/office/drawing/2014/main" id="{2C426BD0-369F-42A9-AEDD-842896F8426F}"/>
              </a:ext>
            </a:extLst>
          </p:cNvPr>
          <p:cNvSpPr txBox="1">
            <a:spLocks/>
          </p:cNvSpPr>
          <p:nvPr/>
        </p:nvSpPr>
        <p:spPr>
          <a:xfrm>
            <a:off x="5521350" y="7958481"/>
            <a:ext cx="3428286" cy="45632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5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09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363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5817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7271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8726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18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7163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F63A3B-78C7-47BE-AE5E-E10140E04643}" type="slidenum">
              <a:rPr lang="en-US" sz="2400" smtClean="0">
                <a:solidFill>
                  <a:srgbClr val="898989"/>
                </a:solidFill>
              </a:rPr>
              <a:pPr algn="ctr"/>
              <a:t>20</a:t>
            </a:fld>
            <a:endParaRPr lang="en-US" sz="24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28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>
            <a:extLst>
              <a:ext uri="{FF2B5EF4-FFF2-40B4-BE49-F238E27FC236}">
                <a16:creationId xmlns:a16="http://schemas.microsoft.com/office/drawing/2014/main" id="{3365FD73-2ECD-45FA-AFAB-30BD52B88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E65C00"/>
          </a:solidFill>
          <a:ln>
            <a:solidFill>
              <a:srgbClr val="E65C00"/>
            </a:solidFill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4FA309C-303C-44EA-A9B1-257E7E420A46}"/>
              </a:ext>
            </a:extLst>
          </p:cNvPr>
          <p:cNvSpPr/>
          <p:nvPr/>
        </p:nvSpPr>
        <p:spPr>
          <a:xfrm>
            <a:off x="626972" y="710688"/>
            <a:ext cx="6751413" cy="3997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4</a:t>
            </a:r>
            <a:r>
              <a:rPr lang="en-US" altLang="ko-KR" sz="2000" b="1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.</a:t>
            </a:r>
            <a:r>
              <a:rPr lang="en-US" altLang="ko-KR" sz="2000" b="1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Total stability</a:t>
            </a:r>
            <a:endParaRPr lang="ko-KR" altLang="en-US" sz="20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C2CA8301-D6C0-40CE-9DBB-1E923E69C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8F3B2398-6D48-4B23-A108-352D812A1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2" y="7965099"/>
            <a:ext cx="3424555" cy="346358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A85BA3A5-DE0B-4DDD-8C4B-69114A20C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285" y="7820209"/>
            <a:ext cx="2757761" cy="529993"/>
          </a:xfrm>
          <a:prstGeom prst="rect">
            <a:avLst/>
          </a:prstGeom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62B5563C-FEAB-48B8-8EDC-FF09537D9A3F}"/>
              </a:ext>
            </a:extLst>
          </p:cNvPr>
          <p:cNvSpPr/>
          <p:nvPr/>
        </p:nvSpPr>
        <p:spPr>
          <a:xfrm>
            <a:off x="641533" y="5140831"/>
            <a:ext cx="13982881" cy="281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000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dominant source of orbit distortion is identified as current ripple.</a:t>
            </a:r>
          </a:p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000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Energy oscillation is negligible in the absence of HC but becomes a significant contributor when the cavity is included.</a:t>
            </a:r>
          </a:p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000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more rigorous evaluation of energy oscillation requires incorporation of cavity impedance, beam loading effects, and RF feedback into the simulation framework.</a:t>
            </a:r>
          </a:p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000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All results here are obtained without feedback; implementation of feedback is planned for future studies and is expected to relax noise tolerance requirements.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8A77FA3F-59CE-4F57-B261-8658E2C1BE62}"/>
                  </a:ext>
                </a:extLst>
              </p:cNvPr>
              <p:cNvSpPr/>
              <p:nvPr/>
            </p:nvSpPr>
            <p:spPr>
              <a:xfrm>
                <a:off x="9645072" y="3617865"/>
                <a:ext cx="5280974" cy="5307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4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※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𝑟𝑚𝑠</m:t>
                        </m:r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𝑡𝑜𝑡𝑎𝑙</m:t>
                        </m:r>
                      </m:sub>
                    </m:sSub>
                    <m:r>
                      <a:rPr lang="en-US" altLang="ko-KR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ko-KR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ko-KR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𝑟𝑚𝑠</m:t>
                            </m:r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𝑣𝑖𝑏𝑟𝑎𝑡𝑖𝑜𝑛</m:t>
                            </m:r>
                          </m:sub>
                          <m:sup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ko-KR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𝑟𝑚𝑠</m:t>
                            </m:r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𝑟𝑖𝑝𝑝𝑙𝑒</m:t>
                            </m:r>
                          </m:sub>
                          <m:sup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ko-KR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𝑟𝑚𝑠</m:t>
                            </m:r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𝑒𝑛𝑒𝑟𝑔𝑦</m:t>
                            </m:r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𝑜𝑠𝑐𝑖𝑙𝑙𝑎𝑡𝑖𝑜𝑛</m:t>
                            </m:r>
                          </m:sub>
                          <m:sup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altLang="ko-KR" sz="1400" dirty="0">
                    <a:effectLst/>
                    <a:latin typeface="맑은 고딕" panose="020B0503020000020004" pitchFamily="50" charset="-127"/>
                    <a:cs typeface="Times New Roman" panose="02020603050405020304" pitchFamily="18" charset="0"/>
                  </a:rPr>
                  <a:t> </a:t>
                </a:r>
                <a:endParaRPr lang="ko-KR" altLang="en-US" sz="1400" dirty="0"/>
              </a:p>
            </p:txBody>
          </p:sp>
        </mc:Choice>
        <mc:Fallback xmlns="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8A77FA3F-59CE-4F57-B261-8658E2C1BE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072" y="3617865"/>
                <a:ext cx="5280974" cy="530723"/>
              </a:xfrm>
              <a:prstGeom prst="rect">
                <a:avLst/>
              </a:prstGeom>
              <a:blipFill>
                <a:blip r:embed="rId5"/>
                <a:stretch>
                  <a:fillRect l="-3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2">
            <a:extLst>
              <a:ext uri="{FF2B5EF4-FFF2-40B4-BE49-F238E27FC236}">
                <a16:creationId xmlns:a16="http://schemas.microsoft.com/office/drawing/2014/main" id="{D087A581-BF0F-494A-BA09-69B4877364BB}"/>
              </a:ext>
            </a:extLst>
          </p:cNvPr>
          <p:cNvSpPr txBox="1"/>
          <p:nvPr/>
        </p:nvSpPr>
        <p:spPr>
          <a:xfrm>
            <a:off x="4694147" y="1166035"/>
            <a:ext cx="342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5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09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363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5817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7271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8726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18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7163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b="1" dirty="0"/>
              <a:t>Total stability</a:t>
            </a:r>
            <a:endParaRPr lang="ko-KR" altLang="en-US" sz="18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08F9792-D18A-43DF-805B-8D6D05B36D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948" y="1577541"/>
            <a:ext cx="8232303" cy="33514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750F07-6500-4436-A9C4-037114522772}"/>
              </a:ext>
            </a:extLst>
          </p:cNvPr>
          <p:cNvSpPr txBox="1"/>
          <p:nvPr/>
        </p:nvSpPr>
        <p:spPr>
          <a:xfrm>
            <a:off x="1706473" y="8757"/>
            <a:ext cx="6751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>
                <a:solidFill>
                  <a:srgbClr val="E65C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Ebrima" panose="02000000000000000000" pitchFamily="2" charset="0"/>
              </a:rPr>
              <a:t>III. </a:t>
            </a:r>
            <a:r>
              <a:rPr lang="en-US" altLang="ko-KR" sz="2400" b="1" dirty="0">
                <a:solidFill>
                  <a:srgbClr val="E65C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Ebrima" panose="02000000000000000000" pitchFamily="2" charset="0"/>
              </a:rPr>
              <a:t>Orbit Stability</a:t>
            </a:r>
            <a:endParaRPr lang="ko-KR" altLang="en-US" sz="2400" b="1" dirty="0">
              <a:solidFill>
                <a:srgbClr val="E65C0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Ebrima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30FEB1-F3E7-45B4-ADEA-C0BD9550541A}"/>
              </a:ext>
            </a:extLst>
          </p:cNvPr>
          <p:cNvSpPr txBox="1"/>
          <p:nvPr/>
        </p:nvSpPr>
        <p:spPr>
          <a:xfrm>
            <a:off x="9491660" y="4604972"/>
            <a:ext cx="368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/>
              <a:t>Orbit stability requirement:</a:t>
            </a:r>
          </a:p>
          <a:p>
            <a:r>
              <a:rPr lang="en-US" altLang="ko-KR" sz="2000"/>
              <a:t>10% of rms beam size</a:t>
            </a:r>
            <a:endParaRPr lang="ko-KR" altLang="en-US" sz="2000"/>
          </a:p>
        </p:txBody>
      </p:sp>
      <p:sp>
        <p:nvSpPr>
          <p:cNvPr id="15" name="슬라이드 번호 개체 틀 1">
            <a:extLst>
              <a:ext uri="{FF2B5EF4-FFF2-40B4-BE49-F238E27FC236}">
                <a16:creationId xmlns:a16="http://schemas.microsoft.com/office/drawing/2014/main" id="{3AA16391-7F79-4D13-9E13-30CDC2D5BCAC}"/>
              </a:ext>
            </a:extLst>
          </p:cNvPr>
          <p:cNvSpPr txBox="1">
            <a:spLocks/>
          </p:cNvSpPr>
          <p:nvPr/>
        </p:nvSpPr>
        <p:spPr>
          <a:xfrm>
            <a:off x="5521350" y="7958481"/>
            <a:ext cx="3428286" cy="45632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5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09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363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5817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7271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8726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18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7163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F63A3B-78C7-47BE-AE5E-E10140E04643}" type="slidenum">
              <a:rPr lang="en-US" sz="2400" smtClean="0">
                <a:solidFill>
                  <a:srgbClr val="898989"/>
                </a:solidFill>
              </a:rPr>
              <a:pPr algn="ctr"/>
              <a:t>21</a:t>
            </a:fld>
            <a:endParaRPr lang="en-US" sz="24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195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>
            <a:extLst>
              <a:ext uri="{FF2B5EF4-FFF2-40B4-BE49-F238E27FC236}">
                <a16:creationId xmlns:a16="http://schemas.microsoft.com/office/drawing/2014/main" id="{3365FD73-2ECD-45FA-AFAB-30BD52B88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E65C00"/>
          </a:solidFill>
          <a:ln>
            <a:solidFill>
              <a:srgbClr val="E65C00"/>
            </a:solidFill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4FA309C-303C-44EA-A9B1-257E7E420A46}"/>
              </a:ext>
            </a:extLst>
          </p:cNvPr>
          <p:cNvSpPr/>
          <p:nvPr/>
        </p:nvSpPr>
        <p:spPr>
          <a:xfrm>
            <a:off x="626973" y="710688"/>
            <a:ext cx="4059328" cy="3997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1. Effect of EPU on DA and MA</a:t>
            </a:r>
            <a:endParaRPr lang="ko-KR" altLang="en-US" sz="20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3CBC174-067E-4741-8F74-E608E9D29F27}"/>
              </a:ext>
            </a:extLst>
          </p:cNvPr>
          <p:cNvSpPr txBox="1"/>
          <p:nvPr/>
        </p:nvSpPr>
        <p:spPr>
          <a:xfrm>
            <a:off x="1706473" y="8757"/>
            <a:ext cx="6751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>
                <a:solidFill>
                  <a:srgbClr val="E65C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Ebrima" panose="02000000000000000000" pitchFamily="2" charset="0"/>
              </a:rPr>
              <a:t>IV. Other Ongoing Work  </a:t>
            </a:r>
            <a:endParaRPr lang="ko-KR" altLang="en-US" sz="2400" b="1" dirty="0">
              <a:solidFill>
                <a:srgbClr val="E65C0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Ebrima" panose="02000000000000000000" pitchFamily="2" charset="0"/>
            </a:endParaRPr>
          </a:p>
        </p:txBody>
      </p:sp>
      <p:sp>
        <p:nvSpPr>
          <p:cNvPr id="36" name="슬라이드 번호 개체 틀 1">
            <a:extLst>
              <a:ext uri="{FF2B5EF4-FFF2-40B4-BE49-F238E27FC236}">
                <a16:creationId xmlns:a16="http://schemas.microsoft.com/office/drawing/2014/main" id="{27D9A9CA-9D37-4139-9BAB-A50F75E681F3}"/>
              </a:ext>
            </a:extLst>
          </p:cNvPr>
          <p:cNvSpPr txBox="1">
            <a:spLocks/>
          </p:cNvSpPr>
          <p:nvPr/>
        </p:nvSpPr>
        <p:spPr>
          <a:xfrm>
            <a:off x="5521350" y="7958481"/>
            <a:ext cx="3428286" cy="45632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5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09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363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5817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7271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8726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18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7163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F63A3B-78C7-47BE-AE5E-E10140E04643}" type="slidenum">
              <a:rPr lang="en-US" sz="2400" smtClean="0">
                <a:solidFill>
                  <a:srgbClr val="898989"/>
                </a:solidFill>
              </a:rPr>
              <a:pPr algn="ctr"/>
              <a:t>22</a:t>
            </a:fld>
            <a:endParaRPr lang="en-US" sz="2400" dirty="0">
              <a:solidFill>
                <a:srgbClr val="898989"/>
              </a:solidFill>
            </a:endParaRP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C2CA8301-D6C0-40CE-9DBB-1E923E69C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8F3B2398-6D48-4B23-A108-352D812A1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2" y="7965099"/>
            <a:ext cx="3424555" cy="346358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A85BA3A5-DE0B-4DDD-8C4B-69114A20C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285" y="7820209"/>
            <a:ext cx="2757761" cy="529993"/>
          </a:xfrm>
          <a:prstGeom prst="rect">
            <a:avLst/>
          </a:prstGeom>
        </p:spPr>
      </p:pic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16AAF987-C239-4FCD-8D40-392CC5B36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726626"/>
              </p:ext>
            </p:extLst>
          </p:nvPr>
        </p:nvGraphicFramePr>
        <p:xfrm>
          <a:off x="8455807" y="5183907"/>
          <a:ext cx="5489741" cy="1910080"/>
        </p:xfrm>
        <a:graphic>
          <a:graphicData uri="http://schemas.openxmlformats.org/drawingml/2006/table">
            <a:tbl>
              <a:tblPr/>
              <a:tblGrid>
                <a:gridCol w="3533911">
                  <a:extLst>
                    <a:ext uri="{9D8B030D-6E8A-4147-A177-3AD203B41FA5}">
                      <a16:colId xmlns:a16="http://schemas.microsoft.com/office/drawing/2014/main" val="205190830"/>
                    </a:ext>
                  </a:extLst>
                </a:gridCol>
                <a:gridCol w="1955830">
                  <a:extLst>
                    <a:ext uri="{9D8B030D-6E8A-4147-A177-3AD203B41FA5}">
                      <a16:colId xmlns:a16="http://schemas.microsoft.com/office/drawing/2014/main" val="19975339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Touschek lifetime (h)</a:t>
                      </a:r>
                      <a:endParaRPr lang="en-US" sz="1600" b="1" kern="0" spc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435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No EPU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3.11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292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EPU98 &amp; EPU78 in horizontal mode</a:t>
                      </a:r>
                      <a:endParaRPr lang="fr-FR" sz="16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2.93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5973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EPU98 &amp; EPU78 in vertical mode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3.06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7045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EPU98 &amp; EPU78 in circular mode</a:t>
                      </a:r>
                      <a:endParaRPr lang="fr-FR" sz="16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2.97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29839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07F0C676-B3C7-42C1-85E0-C76D78668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9994" y="1508360"/>
            <a:ext cx="15236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4E23371-4656-4A03-B2F8-6645A7414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49" y="1442257"/>
            <a:ext cx="6496515" cy="131294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07864F8-304E-445E-9F5E-EB85E69C34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832" y="3027891"/>
            <a:ext cx="6340671" cy="1400846"/>
          </a:xfrm>
          <a:prstGeom prst="rect">
            <a:avLst/>
          </a:prstGeom>
        </p:spPr>
      </p:pic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261AC203-0C47-4E3C-AC19-2FB0B8576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434811"/>
              </p:ext>
            </p:extLst>
          </p:nvPr>
        </p:nvGraphicFramePr>
        <p:xfrm>
          <a:off x="551192" y="4669074"/>
          <a:ext cx="5621427" cy="3244977"/>
        </p:xfrm>
        <a:graphic>
          <a:graphicData uri="http://schemas.openxmlformats.org/drawingml/2006/table">
            <a:tbl>
              <a:tblPr/>
              <a:tblGrid>
                <a:gridCol w="2366712">
                  <a:extLst>
                    <a:ext uri="{9D8B030D-6E8A-4147-A177-3AD203B41FA5}">
                      <a16:colId xmlns:a16="http://schemas.microsoft.com/office/drawing/2014/main" val="119620949"/>
                    </a:ext>
                  </a:extLst>
                </a:gridCol>
                <a:gridCol w="1570484">
                  <a:extLst>
                    <a:ext uri="{9D8B030D-6E8A-4147-A177-3AD203B41FA5}">
                      <a16:colId xmlns:a16="http://schemas.microsoft.com/office/drawing/2014/main" val="3631086603"/>
                    </a:ext>
                  </a:extLst>
                </a:gridCol>
                <a:gridCol w="1684231">
                  <a:extLst>
                    <a:ext uri="{9D8B030D-6E8A-4147-A177-3AD203B41FA5}">
                      <a16:colId xmlns:a16="http://schemas.microsoft.com/office/drawing/2014/main" val="9739886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Undulator</a:t>
                      </a:r>
                      <a:endParaRPr lang="en-US" sz="1200" b="1" kern="0" spc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EPU98</a:t>
                      </a:r>
                      <a:endParaRPr lang="en-US" sz="1200" b="1" kern="0" spc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EPU78</a:t>
                      </a:r>
                      <a:endParaRPr lang="en-US" sz="1200" b="1" kern="0" spc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974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Period length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98 mm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78 mm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525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Number of Periods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37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51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9171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Device length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3.626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3.978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831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Horizontal mode Max. field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1.0096 T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0.954 T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5914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Vertical mode Max. field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0.8799 T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0.776 T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04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Circular mode Max. field (Bx=By)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0.6633 T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0.602 T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203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Min. gap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15 mm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15 mm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4755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Energy loss per turn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37.43 keV (H mode)</a:t>
                      </a:r>
                      <a:endParaRPr lang="fr-FR" sz="12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28.43 keV (V mode)</a:t>
                      </a:r>
                      <a:endParaRPr lang="fr-FR" sz="12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16.16 keV (C mode)</a:t>
                      </a:r>
                      <a:endParaRPr lang="fr-FR" sz="12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36.67 keV (H mode)</a:t>
                      </a:r>
                      <a:endParaRPr lang="fr-FR" sz="12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24.26 keV (V mode)</a:t>
                      </a:r>
                      <a:endParaRPr lang="fr-FR" sz="12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14.60 keV (C mode)</a:t>
                      </a:r>
                      <a:endParaRPr lang="fr-FR" sz="12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046803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06C7EE82-F4E5-4C9C-B71D-64D3B2B59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3438" y="870815"/>
            <a:ext cx="15236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04E157-47D7-4801-AFC8-6A653F94896B}"/>
              </a:ext>
            </a:extLst>
          </p:cNvPr>
          <p:cNvSpPr txBox="1"/>
          <p:nvPr/>
        </p:nvSpPr>
        <p:spPr>
          <a:xfrm>
            <a:off x="2656637" y="2643199"/>
            <a:ext cx="2056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/>
              <a:t>EPU98 kick map </a:t>
            </a:r>
            <a:endParaRPr lang="ko-KR" altLang="en-US" sz="16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A7D8E4-58E8-415D-A9A6-DE4CC5FF3679}"/>
              </a:ext>
            </a:extLst>
          </p:cNvPr>
          <p:cNvSpPr txBox="1"/>
          <p:nvPr/>
        </p:nvSpPr>
        <p:spPr>
          <a:xfrm>
            <a:off x="2656637" y="4263621"/>
            <a:ext cx="2056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/>
              <a:t>EPU78 kick map </a:t>
            </a:r>
            <a:endParaRPr lang="ko-KR" altLang="en-US" sz="160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96DF3AAE-4C21-4492-BB35-7E144D2A89FB}"/>
              </a:ext>
            </a:extLst>
          </p:cNvPr>
          <p:cNvSpPr/>
          <p:nvPr/>
        </p:nvSpPr>
        <p:spPr>
          <a:xfrm>
            <a:off x="5082179" y="459606"/>
            <a:ext cx="1876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/>
              <a:t>Figures Courtesy of </a:t>
            </a:r>
          </a:p>
          <a:p>
            <a:r>
              <a:rPr lang="en-US" altLang="ko-KR" sz="1600"/>
              <a:t>B. Oh (Korea Univ.)</a:t>
            </a:r>
            <a:endParaRPr lang="ko-KR" altLang="en-US" sz="160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1732A5FD-C769-4C62-A505-5FD7ACCF20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8783" y="1600605"/>
            <a:ext cx="8257572" cy="29102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E3C7ED7-268E-45D0-942E-815F1B188FEE}"/>
              </a:ext>
            </a:extLst>
          </p:cNvPr>
          <p:cNvSpPr txBox="1"/>
          <p:nvPr/>
        </p:nvSpPr>
        <p:spPr>
          <a:xfrm>
            <a:off x="8112778" y="1230221"/>
            <a:ext cx="2072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/>
              <a:t>Dynamic aperture</a:t>
            </a:r>
            <a:endParaRPr lang="ko-KR" altLang="en-US" sz="20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CA2981-EC8C-48F4-9409-CFFE0767FB03}"/>
              </a:ext>
            </a:extLst>
          </p:cNvPr>
          <p:cNvSpPr txBox="1"/>
          <p:nvPr/>
        </p:nvSpPr>
        <p:spPr>
          <a:xfrm>
            <a:off x="12079626" y="1218318"/>
            <a:ext cx="2489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/>
              <a:t>Momentum aperture</a:t>
            </a:r>
            <a:endParaRPr lang="ko-KR" altLang="en-US" sz="20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2DF929-3DF8-4D43-8863-1953FB0B7D62}"/>
              </a:ext>
            </a:extLst>
          </p:cNvPr>
          <p:cNvSpPr txBox="1"/>
          <p:nvPr/>
        </p:nvSpPr>
        <p:spPr>
          <a:xfrm>
            <a:off x="8455807" y="7204038"/>
            <a:ext cx="5611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/>
              <a:t>-&gt; Effect of EPU on DA and MA is not considerable</a:t>
            </a:r>
            <a:endParaRPr lang="ko-KR" altLang="en-US" sz="20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4C1339-B480-4082-B520-B428990D8C08}"/>
              </a:ext>
            </a:extLst>
          </p:cNvPr>
          <p:cNvSpPr txBox="1"/>
          <p:nvPr/>
        </p:nvSpPr>
        <p:spPr>
          <a:xfrm>
            <a:off x="8324850" y="4528520"/>
            <a:ext cx="6734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/>
              <a:t>- Error lattice: a lattice of 50% percentile lifetime among error lattices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82897F-3C1F-4511-A3CD-33615BDEB8A2}"/>
              </a:ext>
            </a:extLst>
          </p:cNvPr>
          <p:cNvSpPr txBox="1"/>
          <p:nvPr/>
        </p:nvSpPr>
        <p:spPr>
          <a:xfrm>
            <a:off x="6220650" y="5413200"/>
            <a:ext cx="19360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i="1"/>
              <a:t>*The latest ID parameters specify</a:t>
            </a:r>
          </a:p>
          <a:p>
            <a:r>
              <a:rPr lang="en-US" altLang="ko-KR" sz="1400" i="1"/>
              <a:t>2-m length for EPU78</a:t>
            </a:r>
            <a:endParaRPr lang="ko-KR" altLang="en-US" sz="1400" i="1"/>
          </a:p>
        </p:txBody>
      </p:sp>
    </p:spTree>
    <p:extLst>
      <p:ext uri="{BB962C8B-B14F-4D97-AF65-F5344CB8AC3E}">
        <p14:creationId xmlns:p14="http://schemas.microsoft.com/office/powerpoint/2010/main" val="911757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>
            <a:extLst>
              <a:ext uri="{FF2B5EF4-FFF2-40B4-BE49-F238E27FC236}">
                <a16:creationId xmlns:a16="http://schemas.microsoft.com/office/drawing/2014/main" id="{3365FD73-2ECD-45FA-AFAB-30BD52B88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E65C00"/>
          </a:solidFill>
          <a:ln>
            <a:solidFill>
              <a:srgbClr val="E65C00"/>
            </a:solidFill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4FA309C-303C-44EA-A9B1-257E7E420A46}"/>
              </a:ext>
            </a:extLst>
          </p:cNvPr>
          <p:cNvSpPr/>
          <p:nvPr/>
        </p:nvSpPr>
        <p:spPr>
          <a:xfrm>
            <a:off x="626973" y="710688"/>
            <a:ext cx="4373652" cy="3997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2. Optimization for SR lifetime increase</a:t>
            </a:r>
            <a:endParaRPr lang="ko-KR" altLang="en-US" sz="20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36" name="슬라이드 번호 개체 틀 1">
            <a:extLst>
              <a:ext uri="{FF2B5EF4-FFF2-40B4-BE49-F238E27FC236}">
                <a16:creationId xmlns:a16="http://schemas.microsoft.com/office/drawing/2014/main" id="{27D9A9CA-9D37-4139-9BAB-A50F75E681F3}"/>
              </a:ext>
            </a:extLst>
          </p:cNvPr>
          <p:cNvSpPr txBox="1">
            <a:spLocks/>
          </p:cNvSpPr>
          <p:nvPr/>
        </p:nvSpPr>
        <p:spPr>
          <a:xfrm>
            <a:off x="5521350" y="7958481"/>
            <a:ext cx="3428286" cy="45632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5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09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363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5817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7271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8726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18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7163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F63A3B-78C7-47BE-AE5E-E10140E04643}" type="slidenum">
              <a:rPr lang="en-US" sz="2400" smtClean="0">
                <a:solidFill>
                  <a:srgbClr val="898989"/>
                </a:solidFill>
              </a:rPr>
              <a:pPr algn="ctr"/>
              <a:t>23</a:t>
            </a:fld>
            <a:endParaRPr lang="en-US" sz="2400" dirty="0">
              <a:solidFill>
                <a:srgbClr val="898989"/>
              </a:solidFill>
            </a:endParaRP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C2CA8301-D6C0-40CE-9DBB-1E923E69C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8F3B2398-6D48-4B23-A108-352D812A1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2" y="7965099"/>
            <a:ext cx="3424555" cy="346358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A85BA3A5-DE0B-4DDD-8C4B-69114A20C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285" y="7820209"/>
            <a:ext cx="2757761" cy="529993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06C7EE82-F4E5-4C9C-B71D-64D3B2B59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3438" y="870815"/>
            <a:ext cx="15236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1B74BEA-2A7D-4446-8451-F2712E0D45BC}"/>
                  </a:ext>
                </a:extLst>
              </p:cNvPr>
              <p:cNvSpPr txBox="1"/>
              <p:nvPr/>
            </p:nvSpPr>
            <p:spPr>
              <a:xfrm>
                <a:off x="2099774" y="5494989"/>
                <a:ext cx="12826272" cy="1347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altLang="ko-KR" sz="2000"/>
                  <a:t>After iterative parameter scan (tune, chromaticity, sextupole-octupole strength balance), </a:t>
                </a:r>
              </a:p>
              <a:p>
                <a:r>
                  <a:rPr lang="en-US" altLang="ko-KR" sz="2000"/>
                  <a:t>   high-lifetime working point is found as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ko-KR" sz="2000"/>
                  <a:t>) = (68.16, 23.10) and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ko-KR" sz="2000"/>
                  <a:t>) = (2, 7)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altLang="ko-KR" sz="2000"/>
                  <a:t>Lifetime increase as much as 50%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altLang="ko-KR" sz="2000"/>
                  <a:t>So far, the 400 mA brightness mode seems fine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ko-KR" altLang="en-US" sz="2000"/>
                  <a:t> </a:t>
                </a:r>
                <a:r>
                  <a:rPr lang="en-US" altLang="ko-KR" sz="2000"/>
                  <a:t>= 2 (supported by the beam instability simulation)</a:t>
                </a:r>
                <a:endParaRPr lang="ko-KR" altLang="en-US" sz="20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1B74BEA-2A7D-4446-8451-F2712E0D4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774" y="5494989"/>
                <a:ext cx="12826272" cy="1347613"/>
              </a:xfrm>
              <a:prstGeom prst="rect">
                <a:avLst/>
              </a:prstGeom>
              <a:blipFill>
                <a:blip r:embed="rId5"/>
                <a:stretch>
                  <a:fillRect l="-428" t="-2262" b="-724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498760D6-7398-4333-B5CD-B1768947FD64}"/>
                  </a:ext>
                </a:extLst>
              </p:cNvPr>
              <p:cNvSpPr/>
              <p:nvPr/>
            </p:nvSpPr>
            <p:spPr>
              <a:xfrm>
                <a:off x="2099774" y="6813928"/>
                <a:ext cx="12826272" cy="756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 fontAlgn="base">
                  <a:buFont typeface="Wingdings" panose="05000000000000000000" pitchFamily="2" charset="2"/>
                  <a:buChar char="§"/>
                </a:pPr>
                <a:r>
                  <a:rPr lang="en-US" altLang="ko-KR" sz="2000"/>
                  <a:t>Preference on low-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ko-KR" sz="2000"/>
                  <a:t> and high-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ko-KR" sz="2000"/>
                  <a:t> is consistent with the MOGA simulation result  </a:t>
                </a:r>
              </a:p>
              <a:p>
                <a:pPr marL="342900" indent="-342900" algn="just" fontAlgn="base">
                  <a:buFont typeface="Wingdings" panose="05000000000000000000" pitchFamily="2" charset="2"/>
                  <a:buChar char="§"/>
                </a:pPr>
                <a:r>
                  <a:rPr lang="en-US" altLang="ko-KR" sz="2000"/>
                  <a:t>Analysis is in progress to understand the chromaticity preference</a:t>
                </a:r>
              </a:p>
            </p:txBody>
          </p:sp>
        </mc:Choice>
        <mc:Fallback xmlns=""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498760D6-7398-4333-B5CD-B1768947FD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774" y="6813928"/>
                <a:ext cx="12826272" cy="756233"/>
              </a:xfrm>
              <a:prstGeom prst="rect">
                <a:avLst/>
              </a:prstGeom>
              <a:blipFill>
                <a:blip r:embed="rId6"/>
                <a:stretch>
                  <a:fillRect l="-428" t="-4032" b="-1048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646B1275-13D9-4BB2-96E8-F7C4299F1418}"/>
              </a:ext>
            </a:extLst>
          </p:cNvPr>
          <p:cNvSpPr txBox="1"/>
          <p:nvPr/>
        </p:nvSpPr>
        <p:spPr>
          <a:xfrm>
            <a:off x="1706473" y="8757"/>
            <a:ext cx="6751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>
                <a:solidFill>
                  <a:srgbClr val="E65C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Ebrima" panose="02000000000000000000" pitchFamily="2" charset="0"/>
              </a:rPr>
              <a:t>IV. Other Ongoing Work  </a:t>
            </a:r>
            <a:endParaRPr lang="ko-KR" altLang="en-US" sz="2400" b="1" dirty="0">
              <a:solidFill>
                <a:srgbClr val="E65C0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Ebrima" panose="02000000000000000000" pitchFamily="2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00A0319-C959-4F01-9FAE-B1C2DF6AF3B3}"/>
              </a:ext>
            </a:extLst>
          </p:cNvPr>
          <p:cNvSpPr/>
          <p:nvPr/>
        </p:nvSpPr>
        <p:spPr>
          <a:xfrm>
            <a:off x="7979919" y="717464"/>
            <a:ext cx="51599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/>
              <a:t>Error lattice: A simplified error lattice with a few-percent beta-beat and about 10% emittance coupling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C31ADA2-F420-418B-9D36-317FE92E00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61" y="1770547"/>
            <a:ext cx="7781569" cy="337015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26AC0C7-0FF5-4E81-BE68-AC019B1952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2630" y="2161633"/>
            <a:ext cx="7109487" cy="2950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F1A869-A26F-4836-A10C-C31E4F8F38D4}"/>
              </a:ext>
            </a:extLst>
          </p:cNvPr>
          <p:cNvSpPr txBox="1"/>
          <p:nvPr/>
        </p:nvSpPr>
        <p:spPr>
          <a:xfrm>
            <a:off x="3338623" y="1481706"/>
            <a:ext cx="141413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/>
              <a:t>2D scans</a:t>
            </a:r>
            <a:endParaRPr lang="ko-KR" altLang="en-US" b="1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2345C5-E3CE-4E6A-AE17-E316407B6D8F}"/>
              </a:ext>
            </a:extLst>
          </p:cNvPr>
          <p:cNvSpPr txBox="1"/>
          <p:nvPr/>
        </p:nvSpPr>
        <p:spPr>
          <a:xfrm>
            <a:off x="10275898" y="1554022"/>
            <a:ext cx="226294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/>
              <a:t>MOGA (nsga-II)</a:t>
            </a:r>
            <a:endParaRPr lang="ko-KR" altLang="en-US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FB1736-5257-4A9A-B5CC-DDE09B38A856}"/>
              </a:ext>
            </a:extLst>
          </p:cNvPr>
          <p:cNvSpPr txBox="1"/>
          <p:nvPr/>
        </p:nvSpPr>
        <p:spPr>
          <a:xfrm>
            <a:off x="13139912" y="1525113"/>
            <a:ext cx="1584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/>
              <a:t>Nvar = 4</a:t>
            </a:r>
          </a:p>
          <a:p>
            <a:r>
              <a:rPr lang="en-US" altLang="ko-KR" sz="1800"/>
              <a:t>Npop = 128</a:t>
            </a:r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291299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>
            <a:extLst>
              <a:ext uri="{FF2B5EF4-FFF2-40B4-BE49-F238E27FC236}">
                <a16:creationId xmlns:a16="http://schemas.microsoft.com/office/drawing/2014/main" id="{3365FD73-2ECD-45FA-AFAB-30BD52B88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E65C00"/>
          </a:solidFill>
          <a:ln>
            <a:solidFill>
              <a:srgbClr val="E65C00"/>
            </a:solidFill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4FA309C-303C-44EA-A9B1-257E7E420A46}"/>
              </a:ext>
            </a:extLst>
          </p:cNvPr>
          <p:cNvSpPr/>
          <p:nvPr/>
        </p:nvSpPr>
        <p:spPr>
          <a:xfrm>
            <a:off x="626973" y="710688"/>
            <a:ext cx="4059328" cy="3997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3. Beam-based </a:t>
            </a:r>
            <a:r>
              <a:rPr lang="en-US" altLang="ko-KR" sz="2000" b="1" dirty="0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alignment at SR</a:t>
            </a:r>
            <a:endParaRPr lang="ko-KR" altLang="en-US" sz="20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36" name="슬라이드 번호 개체 틀 1">
            <a:extLst>
              <a:ext uri="{FF2B5EF4-FFF2-40B4-BE49-F238E27FC236}">
                <a16:creationId xmlns:a16="http://schemas.microsoft.com/office/drawing/2014/main" id="{27D9A9CA-9D37-4139-9BAB-A50F75E681F3}"/>
              </a:ext>
            </a:extLst>
          </p:cNvPr>
          <p:cNvSpPr txBox="1">
            <a:spLocks/>
          </p:cNvSpPr>
          <p:nvPr/>
        </p:nvSpPr>
        <p:spPr>
          <a:xfrm>
            <a:off x="5521350" y="7958481"/>
            <a:ext cx="3428286" cy="45632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5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09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363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5817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7271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8726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18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7163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F63A3B-78C7-47BE-AE5E-E10140E04643}" type="slidenum">
              <a:rPr lang="en-US" sz="2400" smtClean="0">
                <a:solidFill>
                  <a:srgbClr val="898989"/>
                </a:solidFill>
              </a:rPr>
              <a:pPr algn="ctr"/>
              <a:t>24</a:t>
            </a:fld>
            <a:endParaRPr lang="en-US" sz="2400" dirty="0">
              <a:solidFill>
                <a:srgbClr val="898989"/>
              </a:solidFill>
            </a:endParaRP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C2CA8301-D6C0-40CE-9DBB-1E923E69C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8F3B2398-6D48-4B23-A108-352D812A1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2" y="7965099"/>
            <a:ext cx="3424555" cy="346358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A85BA3A5-DE0B-4DDD-8C4B-69114A20C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285" y="7820209"/>
            <a:ext cx="2757761" cy="529993"/>
          </a:xfrm>
          <a:prstGeom prst="rect">
            <a:avLst/>
          </a:prstGeom>
        </p:spPr>
      </p:pic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D2129639-FC0D-4E7A-AA46-6DAE4FC1D6B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22124" y="1297918"/>
          <a:ext cx="8520110" cy="263144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486404">
                  <a:extLst>
                    <a:ext uri="{9D8B030D-6E8A-4147-A177-3AD203B41FA5}">
                      <a16:colId xmlns:a16="http://schemas.microsoft.com/office/drawing/2014/main" val="2262495083"/>
                    </a:ext>
                  </a:extLst>
                </a:gridCol>
                <a:gridCol w="1921640">
                  <a:extLst>
                    <a:ext uri="{9D8B030D-6E8A-4147-A177-3AD203B41FA5}">
                      <a16:colId xmlns:a16="http://schemas.microsoft.com/office/drawing/2014/main" val="3353964155"/>
                    </a:ext>
                  </a:extLst>
                </a:gridCol>
                <a:gridCol w="1704022">
                  <a:extLst>
                    <a:ext uri="{9D8B030D-6E8A-4147-A177-3AD203B41FA5}">
                      <a16:colId xmlns:a16="http://schemas.microsoft.com/office/drawing/2014/main" val="992332367"/>
                    </a:ext>
                  </a:extLst>
                </a:gridCol>
                <a:gridCol w="1704022">
                  <a:extLst>
                    <a:ext uri="{9D8B030D-6E8A-4147-A177-3AD203B41FA5}">
                      <a16:colId xmlns:a16="http://schemas.microsoft.com/office/drawing/2014/main" val="456297822"/>
                    </a:ext>
                  </a:extLst>
                </a:gridCol>
                <a:gridCol w="1704022">
                  <a:extLst>
                    <a:ext uri="{9D8B030D-6E8A-4147-A177-3AD203B41FA5}">
                      <a16:colId xmlns:a16="http://schemas.microsoft.com/office/drawing/2014/main" val="2937384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SBBA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FBBA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PBBA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ML-BBA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678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Method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Iterative manual steering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Automated AC modulation and synchronous detection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Simultaneous group modulation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Prediction of offsets using a trained AI model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684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Speed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Slow (hours/days)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Fast (minutes/hours)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Very fast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Near-instantaneous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802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Dependency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Basic accelerator components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Fast power supplies &amp; BPMs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Accurate physics model &amp; computation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Large training datasets &amp; computational power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284486"/>
                  </a:ext>
                </a:extLst>
              </a:tr>
            </a:tbl>
          </a:graphicData>
        </a:graphic>
      </p:graphicFrame>
      <p:pic>
        <p:nvPicPr>
          <p:cNvPr id="12" name="내용 개체 틀 6">
            <a:extLst>
              <a:ext uri="{FF2B5EF4-FFF2-40B4-BE49-F238E27FC236}">
                <a16:creationId xmlns:a16="http://schemas.microsoft.com/office/drawing/2014/main" id="{6D3E162E-5227-41F9-9158-B79E9E3B46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611" y="4116841"/>
            <a:ext cx="6143625" cy="3746112"/>
          </a:xfrm>
          <a:prstGeom prst="rect">
            <a:avLst/>
          </a:prstGeom>
        </p:spPr>
      </p:pic>
      <p:pic>
        <p:nvPicPr>
          <p:cNvPr id="13" name="내용 개체 틀 3">
            <a:extLst>
              <a:ext uri="{FF2B5EF4-FFF2-40B4-BE49-F238E27FC236}">
                <a16:creationId xmlns:a16="http://schemas.microsoft.com/office/drawing/2014/main" id="{B7E0AED1-910B-408B-8CA6-716356C430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1329" y="4116841"/>
            <a:ext cx="6143624" cy="3746112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F56D5FFC-CDFE-47AA-947A-3F09C3EB26CD}"/>
              </a:ext>
            </a:extLst>
          </p:cNvPr>
          <p:cNvSpPr/>
          <p:nvPr/>
        </p:nvSpPr>
        <p:spPr>
          <a:xfrm>
            <a:off x="10092367" y="1644164"/>
            <a:ext cx="3454798" cy="16312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lvl="0" indent="-285750" latinLnBrk="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en-US" altLang="ko-KR" sz="2000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Standard BBA @ SR</a:t>
            </a:r>
          </a:p>
          <a:p>
            <a:pPr marL="702000" lvl="0" indent="-342900" latinLnBrk="0">
              <a:spcAft>
                <a:spcPts val="600"/>
              </a:spcAft>
              <a:buFontTx/>
              <a:buChar char="-"/>
              <a:defRPr lang="ko-KR" altLang="en-US"/>
            </a:pPr>
            <a:r>
              <a:rPr lang="en-US" altLang="ko-KR" sz="2000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HKICK/VKICK:  288/288</a:t>
            </a:r>
          </a:p>
          <a:p>
            <a:pPr marL="702000" lvl="0" indent="-342900" latinLnBrk="0">
              <a:spcAft>
                <a:spcPts val="600"/>
              </a:spcAft>
              <a:buFontTx/>
              <a:buChar char="-"/>
              <a:defRPr lang="ko-KR" altLang="en-US"/>
            </a:pPr>
            <a:r>
              <a:rPr lang="en-US" altLang="ko-KR" sz="2000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QUAD</a:t>
            </a:r>
            <a:r>
              <a:rPr lang="en-US" altLang="ko-KR" sz="2000" ker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344</a:t>
            </a:r>
            <a:endParaRPr lang="en-US" altLang="ko-KR" sz="2000" kern="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02000" lvl="0" indent="-342900" latinLnBrk="0">
              <a:spcAft>
                <a:spcPts val="600"/>
              </a:spcAft>
              <a:buFontTx/>
              <a:buChar char="-"/>
              <a:defRPr lang="ko-KR" altLang="en-US"/>
            </a:pPr>
            <a:r>
              <a:rPr lang="en-US" altLang="ko-KR" sz="2000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BPM: 288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71970E-B31E-4CAD-8ECB-C5C448B2995D}"/>
              </a:ext>
            </a:extLst>
          </p:cNvPr>
          <p:cNvSpPr txBox="1"/>
          <p:nvPr/>
        </p:nvSpPr>
        <p:spPr>
          <a:xfrm>
            <a:off x="1706473" y="8757"/>
            <a:ext cx="6751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>
                <a:solidFill>
                  <a:srgbClr val="E65C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Ebrima" panose="02000000000000000000" pitchFamily="2" charset="0"/>
              </a:rPr>
              <a:t>IV. Other Ongoing Work  </a:t>
            </a:r>
            <a:endParaRPr lang="ko-KR" altLang="en-US" sz="2400" b="1" dirty="0">
              <a:solidFill>
                <a:srgbClr val="E65C0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738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>
            <a:extLst>
              <a:ext uri="{FF2B5EF4-FFF2-40B4-BE49-F238E27FC236}">
                <a16:creationId xmlns:a16="http://schemas.microsoft.com/office/drawing/2014/main" id="{3365FD73-2ECD-45FA-AFAB-30BD52B88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E65C00"/>
          </a:solidFill>
          <a:ln>
            <a:solidFill>
              <a:srgbClr val="E65C00"/>
            </a:solidFill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6" name="슬라이드 번호 개체 틀 1">
            <a:extLst>
              <a:ext uri="{FF2B5EF4-FFF2-40B4-BE49-F238E27FC236}">
                <a16:creationId xmlns:a16="http://schemas.microsoft.com/office/drawing/2014/main" id="{27D9A9CA-9D37-4139-9BAB-A50F75E681F3}"/>
              </a:ext>
            </a:extLst>
          </p:cNvPr>
          <p:cNvSpPr txBox="1">
            <a:spLocks/>
          </p:cNvSpPr>
          <p:nvPr/>
        </p:nvSpPr>
        <p:spPr>
          <a:xfrm>
            <a:off x="5521350" y="7958481"/>
            <a:ext cx="3428286" cy="45632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5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09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363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5817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7271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8726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18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7163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F63A3B-78C7-47BE-AE5E-E10140E04643}" type="slidenum">
              <a:rPr lang="en-US" sz="2400" smtClean="0">
                <a:solidFill>
                  <a:srgbClr val="898989"/>
                </a:solidFill>
              </a:rPr>
              <a:pPr algn="ctr"/>
              <a:t>25</a:t>
            </a:fld>
            <a:endParaRPr lang="en-US" sz="2400" dirty="0">
              <a:solidFill>
                <a:srgbClr val="898989"/>
              </a:solidFill>
            </a:endParaRP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C2CA8301-D6C0-40CE-9DBB-1E923E69C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8F3B2398-6D48-4B23-A108-352D812A1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2" y="7965099"/>
            <a:ext cx="3424555" cy="346358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A85BA3A5-DE0B-4DDD-8C4B-69114A20C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285" y="7820209"/>
            <a:ext cx="2757761" cy="5299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F71970E-B31E-4CAD-8ECB-C5C448B2995D}"/>
              </a:ext>
            </a:extLst>
          </p:cNvPr>
          <p:cNvSpPr txBox="1"/>
          <p:nvPr/>
        </p:nvSpPr>
        <p:spPr>
          <a:xfrm>
            <a:off x="1706473" y="8757"/>
            <a:ext cx="6751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>
                <a:solidFill>
                  <a:srgbClr val="E65C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Ebrima" panose="02000000000000000000" pitchFamily="2" charset="0"/>
              </a:rPr>
              <a:t>Summary</a:t>
            </a:r>
            <a:endParaRPr lang="ko-KR" altLang="en-US" sz="2400" b="1" dirty="0">
              <a:solidFill>
                <a:srgbClr val="E65C0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Ebrima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8D6199-2163-49DF-B375-B44A9CDE1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362" y="690439"/>
            <a:ext cx="1316339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ko-K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The storage ring with 4 GeV beam energy adopts H7BA lattice design,</a:t>
            </a:r>
            <a:br>
              <a:rPr kumimoji="0" lang="ko-KR" altLang="ko-K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ko-KR" altLang="ko-K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providing natural emittance of 62 pm in 28 cells.</a:t>
            </a:r>
            <a:endParaRPr kumimoji="0" lang="en-US" altLang="ko-K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ko-KR" altLang="ko-K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ko-KR" altLang="ko-K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The concentric booster has emittance of 10.9 nm and large dynamic aperture,</a:t>
            </a:r>
            <a:br>
              <a:rPr kumimoji="0" lang="ko-KR" altLang="ko-K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ko-KR" altLang="ko-K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suitable for serving as a reliable full-energy injector to the storage ring.</a:t>
            </a:r>
            <a:endParaRPr kumimoji="0" lang="en-US" altLang="ko-K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ko-KR" altLang="ko-K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ko-KR" altLang="ko-K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Impedance modeling and wakefield calculations have been completed for most major components.</a:t>
            </a:r>
            <a:endParaRPr kumimoji="0" lang="en-US" altLang="ko-K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ko-KR" altLang="ko-K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lvl="0" indent="-342900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ko-KR" sz="2400"/>
              <a:t>According to the present simulation results, operation up to around 400 mA appears to be feasible, though further studies are needed to confirm the beam instability margin </a:t>
            </a:r>
            <a:r>
              <a:rPr kumimoji="0" lang="ko-KR" altLang="ko-K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(microwave instability, TMCI, CBMI).</a:t>
            </a:r>
            <a:endParaRPr kumimoji="0" lang="en-US" altLang="ko-K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ko-KR" altLang="ko-K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altLang="ko-KR" sz="2400"/>
              <a:t>Q</a:t>
            </a:r>
            <a:r>
              <a:rPr kumimoji="0" lang="ko-KR" altLang="ko-K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uantitative analysis of orbit stability has been conducted</a:t>
            </a:r>
            <a:br>
              <a:rPr kumimoji="0" lang="ko-KR" altLang="ko-K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ko-KR" altLang="ko-K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considering three major sources: ground vibration, MPS current ripple, and energy oscillation.</a:t>
            </a:r>
            <a:endParaRPr kumimoji="0" lang="en-US" altLang="ko-K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ko-KR" altLang="ko-K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ko-KR" altLang="ko-K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The orbit stability requirement is achievable even under conservative assumptions.</a:t>
            </a:r>
            <a:endParaRPr kumimoji="0" lang="en-US" altLang="ko-K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en-US" altLang="ko-KR" sz="2400"/>
          </a:p>
          <a:p>
            <a:pPr marL="342900" lvl="0" indent="-342900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ko-KR" sz="2400"/>
              <a:t>Ongoing optimization efforts aim to maximize machine performance and ensure reliable operation.</a:t>
            </a:r>
            <a:endParaRPr kumimoji="0" lang="ko-KR" altLang="ko-K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68518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FEFA8801-B0E6-49E1-AA71-2BB1D5FA32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8"/>
          <a:stretch/>
        </p:blipFill>
        <p:spPr>
          <a:xfrm>
            <a:off x="1154525" y="528563"/>
            <a:ext cx="12784312" cy="7307454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2" y="7956465"/>
            <a:ext cx="3424555" cy="34635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3A66CC4-4203-4B4D-86DD-61DEC6C5F2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8285" y="7820209"/>
            <a:ext cx="2757761" cy="529993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212F71F0-8071-4FBC-A422-E3295DEE6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E65C00"/>
          </a:solidFill>
          <a:ln>
            <a:solidFill>
              <a:srgbClr val="E65C00"/>
            </a:solidFill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36450F-29CA-42CD-9F95-96381DF35FBF}"/>
              </a:ext>
            </a:extLst>
          </p:cNvPr>
          <p:cNvSpPr txBox="1"/>
          <p:nvPr/>
        </p:nvSpPr>
        <p:spPr>
          <a:xfrm>
            <a:off x="1706472" y="57127"/>
            <a:ext cx="8224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E65C00"/>
                </a:solidFill>
                <a:ea typeface="Ebrima" panose="02000000000000000000" pitchFamily="2" charset="0"/>
                <a:cs typeface="Ebrima" panose="02000000000000000000" pitchFamily="2" charset="0"/>
              </a:rPr>
              <a:t>4</a:t>
            </a:r>
            <a:r>
              <a:rPr lang="en-US" altLang="ko-KR" sz="2000" b="1" baseline="30000" dirty="0">
                <a:solidFill>
                  <a:srgbClr val="E65C00"/>
                </a:solidFill>
                <a:ea typeface="Ebrima" panose="02000000000000000000" pitchFamily="2" charset="0"/>
                <a:cs typeface="Ebrima" panose="02000000000000000000" pitchFamily="2" charset="0"/>
              </a:rPr>
              <a:t>th</a:t>
            </a:r>
            <a:r>
              <a:rPr lang="en-US" altLang="ko-KR" sz="2000" b="1" dirty="0">
                <a:solidFill>
                  <a:srgbClr val="E65C00"/>
                </a:solidFill>
                <a:ea typeface="Ebrima" panose="02000000000000000000" pitchFamily="2" charset="0"/>
                <a:cs typeface="Ebrima" panose="02000000000000000000" pitchFamily="2" charset="0"/>
              </a:rPr>
              <a:t> Korea-4GSR International Advisory Committee Meeting  (Nov. 5-6, 2025)</a:t>
            </a:r>
            <a:endParaRPr lang="ko-KR" altLang="en-US" sz="2000" b="1" dirty="0">
              <a:solidFill>
                <a:srgbClr val="E65C00"/>
              </a:solidFill>
              <a:cs typeface="Ebrima" panose="02000000000000000000" pitchFamily="2" charset="0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A9CA1A68-1333-4363-8BB4-9873A6A81675}"/>
              </a:ext>
            </a:extLst>
          </p:cNvPr>
          <p:cNvGrpSpPr/>
          <p:nvPr/>
        </p:nvGrpSpPr>
        <p:grpSpPr>
          <a:xfrm>
            <a:off x="3011177" y="6152566"/>
            <a:ext cx="9229726" cy="933450"/>
            <a:chOff x="2742290" y="6608008"/>
            <a:chExt cx="9229726" cy="933450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8BB65827-F5A1-4CB3-AD07-1B360920B16A}"/>
                </a:ext>
              </a:extLst>
            </p:cNvPr>
            <p:cNvSpPr/>
            <p:nvPr/>
          </p:nvSpPr>
          <p:spPr>
            <a:xfrm>
              <a:off x="2742290" y="6608008"/>
              <a:ext cx="9229726" cy="933450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  <a:alpha val="0"/>
                  </a:schemeClr>
                </a:gs>
                <a:gs pos="50000">
                  <a:srgbClr val="233616"/>
                </a:gs>
                <a:gs pos="100000">
                  <a:schemeClr val="accent6">
                    <a:lumMod val="50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94EB598E-BB64-4D5A-B2B0-8D771F47C620}"/>
                </a:ext>
              </a:extLst>
            </p:cNvPr>
            <p:cNvSpPr/>
            <p:nvPr/>
          </p:nvSpPr>
          <p:spPr>
            <a:xfrm>
              <a:off x="5904718" y="6830985"/>
              <a:ext cx="2904870" cy="5128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ko-KR" sz="4000" dirty="0">
                  <a:solidFill>
                    <a:schemeClr val="bg1"/>
                  </a:solidFill>
                  <a:effectLst>
                    <a:reflection blurRad="12700" stA="40000" endPos="40000" dir="5400000" sy="-100000" algn="bl" rotWithShape="0"/>
                  </a:effectLst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Thank You</a:t>
              </a:r>
              <a:endParaRPr lang="ko-KR" altLang="en-US" sz="4000" dirty="0">
                <a:solidFill>
                  <a:schemeClr val="bg1"/>
                </a:solidFill>
                <a:effectLst>
                  <a:reflection blurRad="12700" stA="40000" endPos="40000" dir="5400000" sy="-100000" algn="bl" rotWithShape="0"/>
                </a:effectLst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3283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직사각형 139">
            <a:extLst>
              <a:ext uri="{FF2B5EF4-FFF2-40B4-BE49-F238E27FC236}">
                <a16:creationId xmlns:a16="http://schemas.microsoft.com/office/drawing/2014/main" id="{5B7D6D10-6464-4B54-96EB-98AAE96B68EC}"/>
              </a:ext>
            </a:extLst>
          </p:cNvPr>
          <p:cNvSpPr/>
          <p:nvPr/>
        </p:nvSpPr>
        <p:spPr>
          <a:xfrm>
            <a:off x="-3" y="2327538"/>
            <a:ext cx="15236828" cy="2455339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456" tIns="22228" rIns="44456" bIns="22228" rtlCol="0" anchor="ctr"/>
          <a:lstStyle/>
          <a:p>
            <a:pPr algn="ctr"/>
            <a:endParaRPr lang="ko-KR" altLang="en-US" sz="2511" spc="-118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1" name="직사각형 140">
            <a:extLst>
              <a:ext uri="{FF2B5EF4-FFF2-40B4-BE49-F238E27FC236}">
                <a16:creationId xmlns:a16="http://schemas.microsoft.com/office/drawing/2014/main" id="{8EFCC1DB-F30D-4BC3-8463-60892E1E4033}"/>
              </a:ext>
            </a:extLst>
          </p:cNvPr>
          <p:cNvSpPr/>
          <p:nvPr/>
        </p:nvSpPr>
        <p:spPr>
          <a:xfrm>
            <a:off x="5213804" y="3354812"/>
            <a:ext cx="4809214" cy="783562"/>
          </a:xfrm>
          <a:prstGeom prst="rect">
            <a:avLst/>
          </a:prstGeom>
        </p:spPr>
        <p:txBody>
          <a:bodyPr wrap="square" lIns="44463" tIns="22232" rIns="44463" bIns="22232">
            <a:spAutoFit/>
          </a:bodyPr>
          <a:lstStyle/>
          <a:p>
            <a:pPr algn="dist">
              <a:defRPr/>
            </a:pPr>
            <a:r>
              <a:rPr lang="en-US" altLang="ko-KR" sz="4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Back-up slides</a:t>
            </a:r>
            <a:endParaRPr lang="en-US" altLang="ko-KR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38A17D72-ACB7-4EF2-93C7-AC9858D65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2" y="7965099"/>
            <a:ext cx="3424555" cy="346358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000C437-17AC-4B3E-9FF9-A6C6E3F8A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285" y="7820209"/>
            <a:ext cx="2757761" cy="529993"/>
          </a:xfrm>
          <a:prstGeom prst="rect">
            <a:avLst/>
          </a:prstGeom>
        </p:spPr>
      </p:pic>
      <p:sp>
        <p:nvSpPr>
          <p:cNvPr id="21" name="Rectangle 6">
            <a:extLst>
              <a:ext uri="{FF2B5EF4-FFF2-40B4-BE49-F238E27FC236}">
                <a16:creationId xmlns:a16="http://schemas.microsoft.com/office/drawing/2014/main" id="{F6F82A49-D773-4C57-A97F-CF29CC28D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7" name="슬라이드 번호 개체 틀 1">
            <a:extLst>
              <a:ext uri="{FF2B5EF4-FFF2-40B4-BE49-F238E27FC236}">
                <a16:creationId xmlns:a16="http://schemas.microsoft.com/office/drawing/2014/main" id="{11C49381-7C27-4F66-BB2E-180E5E9DA715}"/>
              </a:ext>
            </a:extLst>
          </p:cNvPr>
          <p:cNvSpPr txBox="1">
            <a:spLocks/>
          </p:cNvSpPr>
          <p:nvPr/>
        </p:nvSpPr>
        <p:spPr>
          <a:xfrm>
            <a:off x="5521350" y="7958481"/>
            <a:ext cx="3428286" cy="45632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5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09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363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5817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7271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8726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18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7163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F63A3B-78C7-47BE-AE5E-E10140E04643}" type="slidenum">
              <a:rPr lang="en-US" sz="2400" smtClean="0">
                <a:solidFill>
                  <a:srgbClr val="898989"/>
                </a:solidFill>
              </a:rPr>
              <a:pPr algn="ctr"/>
              <a:t>27</a:t>
            </a:fld>
            <a:endParaRPr lang="en-US" sz="24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33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>
            <a:extLst>
              <a:ext uri="{FF2B5EF4-FFF2-40B4-BE49-F238E27FC236}">
                <a16:creationId xmlns:a16="http://schemas.microsoft.com/office/drawing/2014/main" id="{3365FD73-2ECD-45FA-AFAB-30BD52B88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E65C00"/>
          </a:solidFill>
          <a:ln>
            <a:solidFill>
              <a:srgbClr val="E65C00"/>
            </a:solidFill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4FA309C-303C-44EA-A9B1-257E7E420A46}"/>
              </a:ext>
            </a:extLst>
          </p:cNvPr>
          <p:cNvSpPr/>
          <p:nvPr/>
        </p:nvSpPr>
        <p:spPr>
          <a:xfrm>
            <a:off x="626972" y="710688"/>
            <a:ext cx="6751413" cy="3997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Tune scan</a:t>
            </a:r>
            <a:endParaRPr lang="ko-KR" altLang="en-US" sz="20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36" name="슬라이드 번호 개체 틀 1">
            <a:extLst>
              <a:ext uri="{FF2B5EF4-FFF2-40B4-BE49-F238E27FC236}">
                <a16:creationId xmlns:a16="http://schemas.microsoft.com/office/drawing/2014/main" id="{27D9A9CA-9D37-4139-9BAB-A50F75E681F3}"/>
              </a:ext>
            </a:extLst>
          </p:cNvPr>
          <p:cNvSpPr txBox="1">
            <a:spLocks/>
          </p:cNvSpPr>
          <p:nvPr/>
        </p:nvSpPr>
        <p:spPr>
          <a:xfrm>
            <a:off x="5521350" y="7958481"/>
            <a:ext cx="3428286" cy="45632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5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09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363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5817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7271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8726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18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7163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F63A3B-78C7-47BE-AE5E-E10140E04643}" type="slidenum">
              <a:rPr lang="en-US" sz="2400" smtClean="0">
                <a:solidFill>
                  <a:srgbClr val="898989"/>
                </a:solidFill>
              </a:rPr>
              <a:pPr algn="ctr"/>
              <a:t>28</a:t>
            </a:fld>
            <a:endParaRPr lang="en-US" sz="2400" dirty="0">
              <a:solidFill>
                <a:srgbClr val="898989"/>
              </a:solidFill>
            </a:endParaRP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C2CA8301-D6C0-40CE-9DBB-1E923E69C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8F3B2398-6D48-4B23-A108-352D812A1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2" y="7965099"/>
            <a:ext cx="3424555" cy="346358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A85BA3A5-DE0B-4DDD-8C4B-69114A20C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285" y="7820209"/>
            <a:ext cx="2757761" cy="5299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1CC79BE-43E8-440B-A26F-A14BB6752834}"/>
              </a:ext>
            </a:extLst>
          </p:cNvPr>
          <p:cNvSpPr txBox="1"/>
          <p:nvPr/>
        </p:nvSpPr>
        <p:spPr>
          <a:xfrm>
            <a:off x="1817986" y="1271684"/>
            <a:ext cx="4369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Average of DA area result with 3 error seed </a:t>
            </a:r>
            <a:endParaRPr lang="ko-KR" altLang="en-US" sz="1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2BA4D4-FB54-40D0-86D9-61FCE90FA0CD}"/>
              </a:ext>
            </a:extLst>
          </p:cNvPr>
          <p:cNvSpPr txBox="1"/>
          <p:nvPr/>
        </p:nvSpPr>
        <p:spPr>
          <a:xfrm>
            <a:off x="8088061" y="1332386"/>
            <a:ext cx="429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Average of lifetime result with 3 error seed </a:t>
            </a:r>
            <a:endParaRPr lang="ko-KR" altLang="en-US" sz="1800" b="1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81CD0AEF-FEE6-42E6-9A65-FAC869503A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793" y="1801335"/>
            <a:ext cx="4763217" cy="3674598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544E270-0067-4107-8471-ADB77F63FF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7254" y="1745416"/>
            <a:ext cx="4618353" cy="3786436"/>
          </a:xfrm>
          <a:prstGeom prst="rect">
            <a:avLst/>
          </a:prstGeom>
        </p:spPr>
      </p:pic>
      <p:sp>
        <p:nvSpPr>
          <p:cNvPr id="18" name="별: 꼭짓점 5개 17">
            <a:extLst>
              <a:ext uri="{FF2B5EF4-FFF2-40B4-BE49-F238E27FC236}">
                <a16:creationId xmlns:a16="http://schemas.microsoft.com/office/drawing/2014/main" id="{7F2AA598-F3D5-487F-A378-BAFF5BB86B70}"/>
              </a:ext>
            </a:extLst>
          </p:cNvPr>
          <p:cNvSpPr/>
          <p:nvPr/>
        </p:nvSpPr>
        <p:spPr>
          <a:xfrm>
            <a:off x="3103596" y="3391870"/>
            <a:ext cx="179283" cy="179283"/>
          </a:xfrm>
          <a:prstGeom prst="star5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별: 꼭짓점 5개 18">
            <a:extLst>
              <a:ext uri="{FF2B5EF4-FFF2-40B4-BE49-F238E27FC236}">
                <a16:creationId xmlns:a16="http://schemas.microsoft.com/office/drawing/2014/main" id="{333EBE14-82E1-4A00-8D57-96B4399FA7E1}"/>
              </a:ext>
            </a:extLst>
          </p:cNvPr>
          <p:cNvSpPr/>
          <p:nvPr/>
        </p:nvSpPr>
        <p:spPr>
          <a:xfrm>
            <a:off x="9413740" y="3265922"/>
            <a:ext cx="179283" cy="179283"/>
          </a:xfrm>
          <a:prstGeom prst="star5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별: 꼭짓점 5개 19">
            <a:extLst>
              <a:ext uri="{FF2B5EF4-FFF2-40B4-BE49-F238E27FC236}">
                <a16:creationId xmlns:a16="http://schemas.microsoft.com/office/drawing/2014/main" id="{DDA9D971-EC67-4AF3-8FE4-02D0A8711302}"/>
              </a:ext>
            </a:extLst>
          </p:cNvPr>
          <p:cNvSpPr/>
          <p:nvPr/>
        </p:nvSpPr>
        <p:spPr>
          <a:xfrm>
            <a:off x="11950011" y="710896"/>
            <a:ext cx="179283" cy="179283"/>
          </a:xfrm>
          <a:prstGeom prst="star5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B74FAC-C539-4270-8CFE-96C6C554AF15}"/>
              </a:ext>
            </a:extLst>
          </p:cNvPr>
          <p:cNvSpPr txBox="1"/>
          <p:nvPr/>
        </p:nvSpPr>
        <p:spPr>
          <a:xfrm>
            <a:off x="12168285" y="588836"/>
            <a:ext cx="2597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: Original tune point</a:t>
            </a:r>
            <a:endParaRPr lang="ko-KR" altLang="en-US" b="1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78606CC-E093-4A83-AEB5-8855A46260A9}"/>
              </a:ext>
            </a:extLst>
          </p:cNvPr>
          <p:cNvSpPr/>
          <p:nvPr/>
        </p:nvSpPr>
        <p:spPr>
          <a:xfrm>
            <a:off x="609442" y="5822508"/>
            <a:ext cx="140179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2000" dirty="0"/>
              <a:t>We aimed to understand how the dynamic aperture (DA) and </a:t>
            </a:r>
            <a:r>
              <a:rPr lang="en-US" altLang="ko-KR" sz="2000" dirty="0" err="1"/>
              <a:t>Touschek</a:t>
            </a:r>
            <a:r>
              <a:rPr lang="en-US" altLang="ko-KR" sz="2000" dirty="0"/>
              <a:t> lifetime change with tune and chromaticity.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ko-KR" sz="2000" dirty="0">
              <a:latin typeface="+mj-ea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2000" dirty="0"/>
              <a:t>The DA and </a:t>
            </a:r>
            <a:r>
              <a:rPr lang="en-US" altLang="ko-KR" sz="2000" dirty="0" err="1"/>
              <a:t>Touschek</a:t>
            </a:r>
            <a:r>
              <a:rPr lang="en-US" altLang="ko-KR" sz="2000" dirty="0"/>
              <a:t> lifetime were calculated by averaging results over 2–3 different random error seeds.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2000" dirty="0"/>
              <a:t>In the tune scan, decreasing both the horizontal and vertical tunes increased the DA area and the </a:t>
            </a:r>
            <a:r>
              <a:rPr lang="en-US" altLang="ko-KR" sz="2000" dirty="0" err="1"/>
              <a:t>Touschek</a:t>
            </a:r>
            <a:r>
              <a:rPr lang="en-US" altLang="ko-KR" sz="2000" dirty="0"/>
              <a:t> lifetime.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3501083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>
            <a:extLst>
              <a:ext uri="{FF2B5EF4-FFF2-40B4-BE49-F238E27FC236}">
                <a16:creationId xmlns:a16="http://schemas.microsoft.com/office/drawing/2014/main" id="{3365FD73-2ECD-45FA-AFAB-30BD52B88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E65C00"/>
          </a:solidFill>
          <a:ln>
            <a:solidFill>
              <a:srgbClr val="E65C00"/>
            </a:solidFill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4FA309C-303C-44EA-A9B1-257E7E420A46}"/>
              </a:ext>
            </a:extLst>
          </p:cNvPr>
          <p:cNvSpPr/>
          <p:nvPr/>
        </p:nvSpPr>
        <p:spPr>
          <a:xfrm>
            <a:off x="626972" y="710688"/>
            <a:ext cx="6751413" cy="3997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Bunch </a:t>
            </a:r>
            <a:r>
              <a:rPr lang="en-US" altLang="ko-KR" sz="2000" b="1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lengthening cavity: </a:t>
            </a:r>
            <a:r>
              <a:rPr lang="en-US" altLang="ko-KR" sz="2000" b="1" dirty="0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NC active HC option</a:t>
            </a:r>
            <a:endParaRPr lang="ko-KR" altLang="en-US" sz="20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36" name="슬라이드 번호 개체 틀 1">
            <a:extLst>
              <a:ext uri="{FF2B5EF4-FFF2-40B4-BE49-F238E27FC236}">
                <a16:creationId xmlns:a16="http://schemas.microsoft.com/office/drawing/2014/main" id="{27D9A9CA-9D37-4139-9BAB-A50F75E681F3}"/>
              </a:ext>
            </a:extLst>
          </p:cNvPr>
          <p:cNvSpPr txBox="1">
            <a:spLocks/>
          </p:cNvSpPr>
          <p:nvPr/>
        </p:nvSpPr>
        <p:spPr>
          <a:xfrm>
            <a:off x="5521350" y="7958481"/>
            <a:ext cx="3428286" cy="45632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5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09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363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5817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7271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8726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18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7163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F63A3B-78C7-47BE-AE5E-E10140E04643}" type="slidenum">
              <a:rPr lang="en-US" sz="2400" smtClean="0">
                <a:solidFill>
                  <a:srgbClr val="898989"/>
                </a:solidFill>
              </a:rPr>
              <a:pPr algn="ctr"/>
              <a:t>29</a:t>
            </a:fld>
            <a:endParaRPr lang="en-US" sz="2400" dirty="0">
              <a:solidFill>
                <a:srgbClr val="898989"/>
              </a:solidFill>
            </a:endParaRP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C2CA8301-D6C0-40CE-9DBB-1E923E69C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8F3B2398-6D48-4B23-A108-352D812A1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2" y="7965099"/>
            <a:ext cx="3424555" cy="34635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4DAE8A7-6FC9-4902-9CF0-98C8DA251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41" y="1894092"/>
            <a:ext cx="3393506" cy="2853399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B30E704A-E8EA-4379-8621-3959CA91962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60680" y="4959709"/>
          <a:ext cx="2735898" cy="21336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883093">
                  <a:extLst>
                    <a:ext uri="{9D8B030D-6E8A-4147-A177-3AD203B41FA5}">
                      <a16:colId xmlns:a16="http://schemas.microsoft.com/office/drawing/2014/main" val="2653107704"/>
                    </a:ext>
                  </a:extLst>
                </a:gridCol>
                <a:gridCol w="852805">
                  <a:extLst>
                    <a:ext uri="{9D8B030D-6E8A-4147-A177-3AD203B41FA5}">
                      <a16:colId xmlns:a16="http://schemas.microsoft.com/office/drawing/2014/main" val="1634939060"/>
                    </a:ext>
                  </a:extLst>
                </a:gridCol>
              </a:tblGrid>
              <a:tr h="2902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+mn-lt"/>
                          <a:cs typeface="Times New Roman" panose="02020603050405020304" pitchFamily="18" charset="0"/>
                        </a:rPr>
                        <a:t>Parameter</a:t>
                      </a:r>
                      <a:endParaRPr lang="ko-KR" alt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lt"/>
                          <a:cs typeface="Times New Roman" panose="02020603050405020304" pitchFamily="18" charset="0"/>
                        </a:rPr>
                        <a:t>Value</a:t>
                      </a:r>
                      <a:endParaRPr lang="ko-KR" alt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956425"/>
                  </a:ext>
                </a:extLst>
              </a:tr>
              <a:tr h="2902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+mn-lt"/>
                          <a:cs typeface="Times New Roman" panose="02020603050405020304" pitchFamily="18" charset="0"/>
                        </a:rPr>
                        <a:t>Resonance frequency</a:t>
                      </a:r>
                      <a:endParaRPr lang="ko-KR" alt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lt"/>
                          <a:cs typeface="Times New Roman" panose="02020603050405020304" pitchFamily="18" charset="0"/>
                        </a:rPr>
                        <a:t>1.5 GHz</a:t>
                      </a:r>
                      <a:endParaRPr lang="ko-KR" alt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551193"/>
                  </a:ext>
                </a:extLst>
              </a:tr>
              <a:tr h="2902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+mn-lt"/>
                          <a:cs typeface="Times New Roman" panose="02020603050405020304" pitchFamily="18" charset="0"/>
                        </a:rPr>
                        <a:t>Q0</a:t>
                      </a:r>
                      <a:endParaRPr lang="ko-KR" alt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lt"/>
                          <a:cs typeface="Times New Roman" panose="02020603050405020304" pitchFamily="18" charset="0"/>
                        </a:rPr>
                        <a:t>16000</a:t>
                      </a:r>
                      <a:endParaRPr lang="ko-KR" alt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967027"/>
                  </a:ext>
                </a:extLst>
              </a:tr>
              <a:tr h="2902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+mn-lt"/>
                          <a:cs typeface="Times New Roman" panose="02020603050405020304" pitchFamily="18" charset="0"/>
                        </a:rPr>
                        <a:t>R/Q</a:t>
                      </a:r>
                      <a:endParaRPr lang="ko-KR" alt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lt"/>
                          <a:cs typeface="Times New Roman" panose="02020603050405020304" pitchFamily="18" charset="0"/>
                        </a:rPr>
                        <a:t>86</a:t>
                      </a:r>
                      <a:endParaRPr lang="ko-KR" alt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663227"/>
                  </a:ext>
                </a:extLst>
              </a:tr>
              <a:tr h="2902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+mn-lt"/>
                          <a:cs typeface="Times New Roman" panose="02020603050405020304" pitchFamily="18" charset="0"/>
                        </a:rPr>
                        <a:t>Coupling beta</a:t>
                      </a:r>
                      <a:endParaRPr lang="ko-KR" alt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lt"/>
                          <a:cs typeface="Times New Roman" panose="02020603050405020304" pitchFamily="18" charset="0"/>
                        </a:rPr>
                        <a:t>1~3</a:t>
                      </a:r>
                      <a:endParaRPr lang="ko-KR" alt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937530"/>
                  </a:ext>
                </a:extLst>
              </a:tr>
              <a:tr h="2902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+mn-lt"/>
                          <a:cs typeface="Times New Roman" panose="02020603050405020304" pitchFamily="18" charset="0"/>
                        </a:rPr>
                        <a:t>Maximum gap voltage </a:t>
                      </a:r>
                      <a:endParaRPr lang="ko-KR" alt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lt"/>
                          <a:cs typeface="Times New Roman" panose="02020603050405020304" pitchFamily="18" charset="0"/>
                        </a:rPr>
                        <a:t>~170 kV</a:t>
                      </a:r>
                      <a:endParaRPr lang="ko-KR" alt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894831"/>
                  </a:ext>
                </a:extLst>
              </a:tr>
              <a:tr h="2902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+mn-lt"/>
                          <a:cs typeface="Times New Roman" panose="02020603050405020304" pitchFamily="18" charset="0"/>
                        </a:rPr>
                        <a:t>Required number</a:t>
                      </a:r>
                      <a:endParaRPr lang="ko-KR" alt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lt"/>
                          <a:cs typeface="Times New Roman" panose="02020603050405020304" pitchFamily="18" charset="0"/>
                        </a:rPr>
                        <a:t>6~7</a:t>
                      </a:r>
                      <a:endParaRPr lang="ko-KR" alt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957968"/>
                  </a:ext>
                </a:extLst>
              </a:tr>
            </a:tbl>
          </a:graphicData>
        </a:graphic>
      </p:graphicFrame>
      <p:sp>
        <p:nvSpPr>
          <p:cNvPr id="2" name="직사각형 1">
            <a:extLst>
              <a:ext uri="{FF2B5EF4-FFF2-40B4-BE49-F238E27FC236}">
                <a16:creationId xmlns:a16="http://schemas.microsoft.com/office/drawing/2014/main" id="{681E55B5-0082-45E1-A767-7FE2E23D2EA2}"/>
              </a:ext>
            </a:extLst>
          </p:cNvPr>
          <p:cNvSpPr/>
          <p:nvPr/>
        </p:nvSpPr>
        <p:spPr>
          <a:xfrm>
            <a:off x="44573" y="1536440"/>
            <a:ext cx="49823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b="1" dirty="0">
                <a:latin typeface="+mn-ea"/>
                <a:cs typeface="Times New Roman" panose="02020603050405020304" pitchFamily="18" charset="0"/>
              </a:rPr>
              <a:t>ALBA-type  normal conducting 3HC active cavity</a:t>
            </a:r>
            <a:endParaRPr lang="ko-KR" altLang="en-US" sz="1600" b="1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CB9B5D15-5295-4F92-9572-D3C757195C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20" y="2431220"/>
            <a:ext cx="3580275" cy="27866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C5BD497-7F36-4C9C-9E23-7DBC10E3E578}"/>
              </a:ext>
            </a:extLst>
          </p:cNvPr>
          <p:cNvSpPr txBox="1"/>
          <p:nvPr/>
        </p:nvSpPr>
        <p:spPr>
          <a:xfrm>
            <a:off x="5262006" y="2122017"/>
            <a:ext cx="2656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Optimal detuning (~300 kHz) </a:t>
            </a:r>
            <a:endParaRPr lang="ko-KR" alt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72D3B3-E0AE-48ED-AD55-D50C67010AA1}"/>
                  </a:ext>
                </a:extLst>
              </p:cNvPr>
              <p:cNvSpPr txBox="1"/>
              <p:nvPr/>
            </p:nvSpPr>
            <p:spPr>
              <a:xfrm>
                <a:off x="7149173" y="2577364"/>
                <a:ext cx="8565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ko-KR" sz="18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72D3B3-E0AE-48ED-AD55-D50C67010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173" y="2577364"/>
                <a:ext cx="856597" cy="369332"/>
              </a:xfrm>
              <a:prstGeom prst="rect">
                <a:avLst/>
              </a:prstGeom>
              <a:blipFill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27835D-84B0-44F0-BCA0-92D44B723524}"/>
                  </a:ext>
                </a:extLst>
              </p:cNvPr>
              <p:cNvSpPr txBox="1"/>
              <p:nvPr/>
            </p:nvSpPr>
            <p:spPr>
              <a:xfrm>
                <a:off x="5891770" y="3762064"/>
                <a:ext cx="711141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altLang="ko-KR" sz="1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1800" b="0" i="1" dirty="0" smtClean="0">
                              <a:latin typeface="Cambria Math" panose="02040503050406030204" pitchFamily="18" charset="0"/>
                            </a:rPr>
                            <m:t>𝑟𝑓</m:t>
                          </m:r>
                        </m:sub>
                      </m:sSub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27835D-84B0-44F0-BCA0-92D44B723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770" y="3762064"/>
                <a:ext cx="711141" cy="391582"/>
              </a:xfrm>
              <a:prstGeom prst="rect">
                <a:avLst/>
              </a:prstGeom>
              <a:blipFill>
                <a:blip r:embed="rId7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5DF9B27C-E307-4904-8096-A914A78BF67A}"/>
              </a:ext>
            </a:extLst>
          </p:cNvPr>
          <p:cNvCxnSpPr>
            <a:cxnSpLocks/>
          </p:cNvCxnSpPr>
          <p:nvPr/>
        </p:nvCxnSpPr>
        <p:spPr>
          <a:xfrm>
            <a:off x="6513372" y="4683200"/>
            <a:ext cx="51868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24DB10-7B6D-4296-94A2-11CFE8BA3DD9}"/>
                  </a:ext>
                </a:extLst>
              </p:cNvPr>
              <p:cNvSpPr txBox="1"/>
              <p:nvPr/>
            </p:nvSpPr>
            <p:spPr>
              <a:xfrm>
                <a:off x="6539997" y="4207617"/>
                <a:ext cx="7111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1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24DB10-7B6D-4296-94A2-11CFE8BA3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997" y="4207617"/>
                <a:ext cx="711141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B828EA8-61C4-491D-930D-A3A45115B073}"/>
                  </a:ext>
                </a:extLst>
              </p:cNvPr>
              <p:cNvSpPr txBox="1"/>
              <p:nvPr/>
            </p:nvSpPr>
            <p:spPr>
              <a:xfrm>
                <a:off x="4861724" y="2515111"/>
                <a:ext cx="1828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800" dirty="0"/>
                  <a:t>Blue:  </a:t>
                </a:r>
                <a14:m>
                  <m:oMath xmlns:m="http://schemas.openxmlformats.org/officeDocument/2006/math">
                    <m:r>
                      <a:rPr lang="en-US" altLang="ko-KR" sz="1800" i="1" dirty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ko-KR" sz="18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ko-KR" sz="1800" dirty="0"/>
              </a:p>
              <a:p>
                <a:r>
                  <a:rPr lang="en-US" altLang="ko-KR" sz="1800" dirty="0"/>
                  <a:t>Black: </a:t>
                </a:r>
                <a14:m>
                  <m:oMath xmlns:m="http://schemas.openxmlformats.org/officeDocument/2006/math">
                    <m:r>
                      <a:rPr lang="en-US" altLang="ko-KR" sz="1800" b="0" i="1" dirty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ko-KR" sz="1800" b="0" i="1" dirty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altLang="ko-KR" sz="1800" b="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B828EA8-61C4-491D-930D-A3A45115B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724" y="2515111"/>
                <a:ext cx="1828800" cy="646331"/>
              </a:xfrm>
              <a:prstGeom prst="rect">
                <a:avLst/>
              </a:prstGeom>
              <a:blipFill>
                <a:blip r:embed="rId9"/>
                <a:stretch>
                  <a:fillRect l="-3000" t="-5660" b="-141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383AA5A-D220-4E55-8422-104D2BEC0692}"/>
              </a:ext>
            </a:extLst>
          </p:cNvPr>
          <p:cNvSpPr txBox="1"/>
          <p:nvPr/>
        </p:nvSpPr>
        <p:spPr>
          <a:xfrm>
            <a:off x="4158474" y="5571030"/>
            <a:ext cx="4863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The optimal detuning frequency of the cavity is close to the revolution frequency, which an induce CBIs.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Increasing the coupling beta corresponding to a lower loaded quality factor.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Consequently, the impedance at the CBI mode number 1 can be reduced.</a:t>
            </a:r>
            <a:endParaRPr lang="ko-KR" altLang="en-US" sz="1600" dirty="0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6BBE9AD8-B0ED-463C-9247-F03A307455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12525" y="4893906"/>
            <a:ext cx="2619114" cy="199551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1E185268-B51D-4895-996C-AE9D55DF0F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03073" y="4881055"/>
            <a:ext cx="2852773" cy="2085276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4D194632-97C7-4F7D-9180-801194F337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12525" y="2677496"/>
            <a:ext cx="2619113" cy="1971179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12868500-8DFD-4324-BBDE-34CE76C4C87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283109" y="2697191"/>
            <a:ext cx="2619113" cy="2013268"/>
          </a:xfrm>
          <a:prstGeom prst="rect">
            <a:avLst/>
          </a:prstGeom>
        </p:spPr>
      </p:pic>
      <p:sp>
        <p:nvSpPr>
          <p:cNvPr id="29" name="화살표: 오른쪽 28">
            <a:extLst>
              <a:ext uri="{FF2B5EF4-FFF2-40B4-BE49-F238E27FC236}">
                <a16:creationId xmlns:a16="http://schemas.microsoft.com/office/drawing/2014/main" id="{83189391-4F08-4963-8A06-FD828EFD7193}"/>
              </a:ext>
            </a:extLst>
          </p:cNvPr>
          <p:cNvSpPr/>
          <p:nvPr/>
        </p:nvSpPr>
        <p:spPr>
          <a:xfrm>
            <a:off x="11859181" y="3911577"/>
            <a:ext cx="431623" cy="269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E880B5-0E94-4550-BA07-86B47F8FA688}"/>
              </a:ext>
            </a:extLst>
          </p:cNvPr>
          <p:cNvSpPr txBox="1"/>
          <p:nvPr/>
        </p:nvSpPr>
        <p:spPr>
          <a:xfrm>
            <a:off x="11698619" y="3444938"/>
            <a:ext cx="59218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FFT</a:t>
            </a:r>
            <a:endParaRPr lang="ko-KR" altLang="en-US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5FBD25-CE26-403B-B40E-28E19F4965A5}"/>
              </a:ext>
            </a:extLst>
          </p:cNvPr>
          <p:cNvSpPr txBox="1"/>
          <p:nvPr/>
        </p:nvSpPr>
        <p:spPr>
          <a:xfrm>
            <a:off x="11191745" y="4483808"/>
            <a:ext cx="19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Exponential fitting</a:t>
            </a:r>
            <a:endParaRPr lang="ko-KR" altLang="en-US" sz="18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3CA876F-BBB8-46BD-A211-FC60CD88A52F}"/>
              </a:ext>
            </a:extLst>
          </p:cNvPr>
          <p:cNvSpPr txBox="1"/>
          <p:nvPr/>
        </p:nvSpPr>
        <p:spPr>
          <a:xfrm>
            <a:off x="8245256" y="1430005"/>
            <a:ext cx="7143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ELEGANT simulations with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9 insertion device, current of 400 mA, </a:t>
            </a:r>
            <a:r>
              <a:rPr lang="en-US" altLang="ko-KR" sz="1600" b="1" dirty="0"/>
              <a:t>4 and 6 HHC</a:t>
            </a:r>
            <a:r>
              <a:rPr lang="en-US" altLang="ko-KR" sz="1600" dirty="0"/>
              <a:t>, uniform filling with no gap</a:t>
            </a:r>
          </a:p>
        </p:txBody>
      </p:sp>
    </p:spTree>
    <p:extLst>
      <p:ext uri="{BB962C8B-B14F-4D97-AF65-F5344CB8AC3E}">
        <p14:creationId xmlns:p14="http://schemas.microsoft.com/office/powerpoint/2010/main" val="1609131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그림 41">
            <a:extLst>
              <a:ext uri="{FF2B5EF4-FFF2-40B4-BE49-F238E27FC236}">
                <a16:creationId xmlns:a16="http://schemas.microsoft.com/office/drawing/2014/main" id="{1739B5E1-2A32-4E7A-ADD1-455B445DA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2513" y="3664420"/>
            <a:ext cx="4688062" cy="2530549"/>
          </a:xfrm>
          <a:prstGeom prst="rect">
            <a:avLst/>
          </a:prstGeom>
        </p:spPr>
      </p:pic>
      <p:sp>
        <p:nvSpPr>
          <p:cNvPr id="33" name="Rectangle 6">
            <a:extLst>
              <a:ext uri="{FF2B5EF4-FFF2-40B4-BE49-F238E27FC236}">
                <a16:creationId xmlns:a16="http://schemas.microsoft.com/office/drawing/2014/main" id="{3365FD73-2ECD-45FA-AFAB-30BD52B88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E65C00"/>
          </a:solidFill>
          <a:ln>
            <a:solidFill>
              <a:srgbClr val="E65C00"/>
            </a:solidFill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4FA309C-303C-44EA-A9B1-257E7E420A46}"/>
              </a:ext>
            </a:extLst>
          </p:cNvPr>
          <p:cNvSpPr/>
          <p:nvPr/>
        </p:nvSpPr>
        <p:spPr>
          <a:xfrm>
            <a:off x="626972" y="710688"/>
            <a:ext cx="6751413" cy="3997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1</a:t>
            </a:r>
            <a:r>
              <a:rPr lang="en-US" altLang="ko-KR" sz="2000" b="1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.</a:t>
            </a:r>
            <a:r>
              <a:rPr lang="en-US" altLang="ko-KR" sz="2000" b="1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Storage ring (SR)</a:t>
            </a:r>
            <a:endParaRPr lang="ko-KR" altLang="en-US" sz="20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3CBC174-067E-4741-8F74-E608E9D29F27}"/>
              </a:ext>
            </a:extLst>
          </p:cNvPr>
          <p:cNvSpPr txBox="1"/>
          <p:nvPr/>
        </p:nvSpPr>
        <p:spPr>
          <a:xfrm>
            <a:off x="1706473" y="8757"/>
            <a:ext cx="6751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E65C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Ebrima" panose="02000000000000000000" pitchFamily="2" charset="0"/>
              </a:rPr>
              <a:t>I</a:t>
            </a:r>
            <a:r>
              <a:rPr lang="en-US" altLang="ko-KR" sz="2400" b="1">
                <a:solidFill>
                  <a:srgbClr val="E65C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Ebrima" panose="02000000000000000000" pitchFamily="2" charset="0"/>
              </a:rPr>
              <a:t>. Beam Dynamics Overview</a:t>
            </a:r>
            <a:endParaRPr lang="ko-KR" altLang="en-US" sz="2400" b="1" dirty="0">
              <a:solidFill>
                <a:srgbClr val="E65C0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Ebrima" panose="02000000000000000000" pitchFamily="2" charset="0"/>
            </a:endParaRPr>
          </a:p>
        </p:txBody>
      </p:sp>
      <p:sp>
        <p:nvSpPr>
          <p:cNvPr id="36" name="슬라이드 번호 개체 틀 1">
            <a:extLst>
              <a:ext uri="{FF2B5EF4-FFF2-40B4-BE49-F238E27FC236}">
                <a16:creationId xmlns:a16="http://schemas.microsoft.com/office/drawing/2014/main" id="{27D9A9CA-9D37-4139-9BAB-A50F75E681F3}"/>
              </a:ext>
            </a:extLst>
          </p:cNvPr>
          <p:cNvSpPr txBox="1">
            <a:spLocks/>
          </p:cNvSpPr>
          <p:nvPr/>
        </p:nvSpPr>
        <p:spPr>
          <a:xfrm>
            <a:off x="5521350" y="7958481"/>
            <a:ext cx="3428286" cy="45632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5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09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363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5817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7271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8726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18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7163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F63A3B-78C7-47BE-AE5E-E10140E04643}" type="slidenum">
              <a:rPr lang="en-US" sz="2400" smtClean="0">
                <a:solidFill>
                  <a:srgbClr val="898989"/>
                </a:solidFill>
              </a:rPr>
              <a:pPr algn="ctr"/>
              <a:t>3</a:t>
            </a:fld>
            <a:endParaRPr lang="en-US" sz="2400" dirty="0">
              <a:solidFill>
                <a:srgbClr val="898989"/>
              </a:solidFill>
            </a:endParaRP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C2CA8301-D6C0-40CE-9DBB-1E923E69C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8F3B2398-6D48-4B23-A108-352D812A1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2" y="7965099"/>
            <a:ext cx="3424555" cy="346358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A85BA3A5-DE0B-4DDD-8C4B-69114A20C2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8285" y="7820209"/>
            <a:ext cx="2757761" cy="529993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6752095D-DA5C-475B-8C6B-9A8DC1C1AB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1542" y="401513"/>
            <a:ext cx="3886891" cy="3047435"/>
          </a:xfrm>
          <a:prstGeom prst="rect">
            <a:avLst/>
          </a:prstGeom>
        </p:spPr>
      </p:pic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50A57733-C1F1-4A7A-8EF5-D445D5F4A0C8}"/>
              </a:ext>
            </a:extLst>
          </p:cNvPr>
          <p:cNvCxnSpPr>
            <a:cxnSpLocks/>
          </p:cNvCxnSpPr>
          <p:nvPr/>
        </p:nvCxnSpPr>
        <p:spPr>
          <a:xfrm flipH="1" flipV="1">
            <a:off x="12153490" y="2278603"/>
            <a:ext cx="651491" cy="2308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B90B5EEB-B928-4AFA-A575-A2D5870EDE2B}"/>
              </a:ext>
            </a:extLst>
          </p:cNvPr>
          <p:cNvCxnSpPr>
            <a:cxnSpLocks/>
          </p:cNvCxnSpPr>
          <p:nvPr/>
        </p:nvCxnSpPr>
        <p:spPr>
          <a:xfrm flipV="1">
            <a:off x="10369409" y="786293"/>
            <a:ext cx="221334" cy="796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1D2A31D-DE34-412F-98B7-B56945A80DB8}"/>
              </a:ext>
            </a:extLst>
          </p:cNvPr>
          <p:cNvSpPr txBox="1"/>
          <p:nvPr/>
        </p:nvSpPr>
        <p:spPr>
          <a:xfrm>
            <a:off x="12498937" y="2478552"/>
            <a:ext cx="2009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/>
              <a:t>Normal</a:t>
            </a:r>
          </a:p>
          <a:p>
            <a:r>
              <a:rPr lang="en-US" altLang="ko-KR" sz="1600"/>
              <a:t>straight section x 26</a:t>
            </a:r>
            <a:endParaRPr lang="ko-KR" altLang="en-US" sz="16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65207D-C163-4C44-988B-003661DDA151}"/>
              </a:ext>
            </a:extLst>
          </p:cNvPr>
          <p:cNvSpPr txBox="1"/>
          <p:nvPr/>
        </p:nvSpPr>
        <p:spPr>
          <a:xfrm>
            <a:off x="9603813" y="1638791"/>
            <a:ext cx="1757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/>
              <a:t>High-beta</a:t>
            </a:r>
          </a:p>
          <a:p>
            <a:r>
              <a:rPr lang="en-US" altLang="ko-KR" sz="1600"/>
              <a:t>straight section x 2</a:t>
            </a:r>
            <a:endParaRPr lang="ko-KR" altLang="en-US" sz="160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E5707695-456D-44B9-B7D4-F752D87076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7401" y="3643628"/>
            <a:ext cx="4688062" cy="25917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2E9BD88-0559-493C-BDC0-25B031CB4B41}"/>
              </a:ext>
            </a:extLst>
          </p:cNvPr>
          <p:cNvSpPr txBox="1"/>
          <p:nvPr/>
        </p:nvSpPr>
        <p:spPr>
          <a:xfrm>
            <a:off x="6628777" y="6528665"/>
            <a:ext cx="343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/>
              <a:t>Unit cell</a:t>
            </a:r>
          </a:p>
          <a:p>
            <a:pPr algn="ctr"/>
            <a:r>
              <a:rPr lang="en-US" altLang="ko-KR" sz="2000" b="1"/>
              <a:t>(arc + normal straight section) </a:t>
            </a:r>
          </a:p>
        </p:txBody>
      </p:sp>
      <p:graphicFrame>
        <p:nvGraphicFramePr>
          <p:cNvPr id="12" name="Tabelle 6">
            <a:extLst>
              <a:ext uri="{FF2B5EF4-FFF2-40B4-BE49-F238E27FC236}">
                <a16:creationId xmlns:a16="http://schemas.microsoft.com/office/drawing/2014/main" id="{3E7DA800-EA52-4D1B-A40F-0724278F1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965669"/>
              </p:ext>
            </p:extLst>
          </p:nvPr>
        </p:nvGraphicFramePr>
        <p:xfrm>
          <a:off x="79121" y="1469413"/>
          <a:ext cx="5906153" cy="6136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5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044">
                <a:tc>
                  <a:txBody>
                    <a:bodyPr/>
                    <a:lstStyle/>
                    <a:p>
                      <a:r>
                        <a:rPr lang="de-DE" sz="1600">
                          <a:solidFill>
                            <a:schemeClr val="bg1"/>
                          </a:solidFill>
                          <a:latin typeface="+mn-lt"/>
                        </a:rPr>
                        <a:t>Ring </a:t>
                      </a:r>
                      <a:r>
                        <a:rPr lang="de-DE" sz="1600" dirty="0">
                          <a:solidFill>
                            <a:schemeClr val="bg1"/>
                          </a:solidFill>
                          <a:latin typeface="+mn-lt"/>
                        </a:rPr>
                        <a:t>Parameter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B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Value</a:t>
                      </a:r>
                    </a:p>
                  </a:txBody>
                  <a:tcPr marL="18000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B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149">
                <a:tc>
                  <a:txBody>
                    <a:bodyPr/>
                    <a:lstStyle/>
                    <a:p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Energy [GeV]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4.0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149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Beam current [mA]</a:t>
                      </a:r>
                    </a:p>
                  </a:txBody>
                  <a:tcPr marL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400</a:t>
                      </a:r>
                    </a:p>
                  </a:txBody>
                  <a:tcPr marL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010593"/>
                  </a:ext>
                </a:extLst>
              </a:tr>
              <a:tr h="489404">
                <a:tc>
                  <a:txBody>
                    <a:bodyPr/>
                    <a:lstStyle/>
                    <a:p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Nat. Emittance [</a:t>
                      </a:r>
                      <a:r>
                        <a:rPr lang="de-DE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pm</a:t>
                      </a:r>
                      <a:r>
                        <a:rPr lang="de-DE" sz="16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∙</a:t>
                      </a:r>
                      <a:r>
                        <a:rPr lang="de-DE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rad] </a:t>
                      </a:r>
                      <a:endParaRPr lang="de-DE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61.57 (without IDs</a:t>
                      </a:r>
                      <a:r>
                        <a:rPr lang="de-DE" sz="1600" b="1">
                          <a:solidFill>
                            <a:schemeClr val="tx1"/>
                          </a:solidFill>
                          <a:latin typeface="+mn-lt"/>
                        </a:rPr>
                        <a:t>), </a:t>
                      </a:r>
                    </a:p>
                    <a:p>
                      <a:pPr algn="ctr"/>
                      <a:r>
                        <a:rPr lang="de-DE" sz="1600" b="0">
                          <a:solidFill>
                            <a:schemeClr val="tx1"/>
                          </a:solidFill>
                          <a:latin typeface="+mn-lt"/>
                        </a:rPr>
                        <a:t>52.55 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(with </a:t>
                      </a:r>
                      <a:r>
                        <a:rPr lang="de-DE" sz="1600" b="0">
                          <a:solidFill>
                            <a:schemeClr val="tx1"/>
                          </a:solidFill>
                          <a:latin typeface="+mn-lt"/>
                        </a:rPr>
                        <a:t>9 IDs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698607"/>
                  </a:ext>
                </a:extLst>
              </a:tr>
              <a:tr h="255149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Emittance coupling [%]</a:t>
                      </a:r>
                    </a:p>
                  </a:txBody>
                  <a:tcPr marL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10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0561625"/>
                  </a:ext>
                </a:extLst>
              </a:tr>
              <a:tr h="255149">
                <a:tc>
                  <a:txBody>
                    <a:bodyPr/>
                    <a:lstStyle/>
                    <a:p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Energy spread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1.26E-3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983532"/>
                  </a:ext>
                </a:extLst>
              </a:tr>
              <a:tr h="255149">
                <a:tc>
                  <a:txBody>
                    <a:bodyPr/>
                    <a:lstStyle/>
                    <a:p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Bunch</a:t>
                      </a:r>
                      <a:r>
                        <a:rPr lang="de-DE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Length(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rms</a:t>
                      </a:r>
                      <a:r>
                        <a:rPr lang="de-DE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) [mm]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3.6</a:t>
                      </a:r>
                      <a:r>
                        <a:rPr lang="de-DE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(without HC) </a:t>
                      </a:r>
                      <a:r>
                        <a:rPr lang="de-DE" sz="1600" b="0" baseline="0">
                          <a:solidFill>
                            <a:schemeClr val="tx1"/>
                          </a:solidFill>
                          <a:latin typeface="+mn-lt"/>
                        </a:rPr>
                        <a:t>/ </a:t>
                      </a:r>
                    </a:p>
                    <a:p>
                      <a:pPr algn="ctr"/>
                      <a:r>
                        <a:rPr lang="en-US" altLang="ko-KR" sz="1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14.4</a:t>
                      </a:r>
                      <a:r>
                        <a:rPr lang="de-DE" sz="1600" b="0" baseline="0">
                          <a:solidFill>
                            <a:schemeClr val="tx1"/>
                          </a:solidFill>
                          <a:latin typeface="+mn-lt"/>
                        </a:rPr>
                        <a:t>  </a:t>
                      </a:r>
                      <a:r>
                        <a:rPr lang="de-DE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(with HC)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3329207"/>
                  </a:ext>
                </a:extLst>
              </a:tr>
              <a:tr h="978809">
                <a:tc>
                  <a:txBody>
                    <a:bodyPr/>
                    <a:lstStyle/>
                    <a:p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Lattice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solidFill>
                            <a:schemeClr val="tx1"/>
                          </a:solidFill>
                          <a:latin typeface="+mn-lt"/>
                        </a:rPr>
                        <a:t>Hybrid 7-bend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  <a:latin typeface="+mn-lt"/>
                        </a:rPr>
                        <a:t>chromat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+mn-lt"/>
                        </a:rPr>
                        <a:t>28 cell structure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  <a:latin typeface="+mn-lt"/>
                        </a:rPr>
                        <a:t>26 normal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straights and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 2 high-beta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+mn-lt"/>
                          <a:ea typeface="맑은 고딕" panose="020B0503020000020004" pitchFamily="50" charset="-127"/>
                        </a:rPr>
                        <a:t>s</a:t>
                      </a:r>
                      <a:r>
                        <a:rPr lang="de-DE" altLang="ko-KR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traight</a:t>
                      </a:r>
                      <a:r>
                        <a:rPr lang="de-DE" altLang="ko-KR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s)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149">
                <a:tc>
                  <a:txBody>
                    <a:bodyPr/>
                    <a:lstStyle/>
                    <a:p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Ring Circumference  [m]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799.297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8895590"/>
                  </a:ext>
                </a:extLst>
              </a:tr>
              <a:tr h="255149">
                <a:tc>
                  <a:txBody>
                    <a:bodyPr/>
                    <a:lstStyle/>
                    <a:p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Length of Straight</a:t>
                      </a:r>
                      <a:r>
                        <a:rPr lang="de-DE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Sections [m]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6.06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149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Tune (H/V)</a:t>
                      </a:r>
                    </a:p>
                  </a:txBody>
                  <a:tcPr marL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68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.18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 / 23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.26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338125"/>
                  </a:ext>
                </a:extLst>
              </a:tr>
              <a:tr h="255149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(corrected) Chromaticity (H/V)</a:t>
                      </a:r>
                    </a:p>
                  </a:txBody>
                  <a:tcPr marL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5.8 / 3.5</a:t>
                      </a:r>
                    </a:p>
                  </a:txBody>
                  <a:tcPr marL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233867"/>
                  </a:ext>
                </a:extLst>
              </a:tr>
              <a:tr h="255149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Momentum compaction factor</a:t>
                      </a:r>
                    </a:p>
                  </a:txBody>
                  <a:tcPr marL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7.8 x 10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-5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822037"/>
                  </a:ext>
                </a:extLst>
              </a:tr>
              <a:tr h="255149">
                <a:tc>
                  <a:txBody>
                    <a:bodyPr/>
                    <a:lstStyle/>
                    <a:p>
                      <a:pPr marL="0" marR="0" lvl="0" indent="0" algn="l" defTabSz="114272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Number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of </a:t>
                      </a:r>
                      <a:r>
                        <a:rPr lang="de-DE" altLang="ko-KR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buckets</a:t>
                      </a:r>
                      <a:endParaRPr lang="en-US" altLang="ko-KR" sz="16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1332</a:t>
                      </a:r>
                    </a:p>
                  </a:txBody>
                  <a:tcPr marL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2297841"/>
                  </a:ext>
                </a:extLst>
              </a:tr>
              <a:tr h="255149">
                <a:tc>
                  <a:txBody>
                    <a:bodyPr/>
                    <a:lstStyle/>
                    <a:p>
                      <a:r>
                        <a:rPr lang="de-DE" sz="1600" b="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Injection</a:t>
                      </a:r>
                      <a:r>
                        <a:rPr lang="de-DE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1600" b="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scheme</a:t>
                      </a:r>
                      <a:endParaRPr lang="en-US" sz="16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4 </a:t>
                      </a:r>
                      <a:r>
                        <a:rPr lang="de-DE" sz="1600" b="0" baseline="0">
                          <a:solidFill>
                            <a:schemeClr val="tx1"/>
                          </a:solidFill>
                          <a:latin typeface="+mn-lt"/>
                        </a:rPr>
                        <a:t>Kicker bump, </a:t>
                      </a:r>
                      <a:r>
                        <a:rPr lang="de-DE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off-axis, 2Hz</a:t>
                      </a:r>
                    </a:p>
                  </a:txBody>
                  <a:tcPr marL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200343"/>
                  </a:ext>
                </a:extLst>
              </a:tr>
              <a:tr h="301184">
                <a:tc>
                  <a:txBody>
                    <a:bodyPr/>
                    <a:lstStyle/>
                    <a:p>
                      <a:r>
                        <a:rPr lang="de-DE" sz="16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RF Parameter </a:t>
                      </a:r>
                      <a:endParaRPr lang="en-US" sz="1600" b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B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B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149">
                <a:tc>
                  <a:txBody>
                    <a:bodyPr/>
                    <a:lstStyle/>
                    <a:p>
                      <a:r>
                        <a:rPr lang="de-DE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RF frequency [MHz]</a:t>
                      </a:r>
                      <a:endParaRPr lang="en-US" sz="16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499.5935</a:t>
                      </a:r>
                      <a:endParaRPr lang="en-US" sz="16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5149">
                <a:tc>
                  <a:txBody>
                    <a:bodyPr/>
                    <a:lstStyle/>
                    <a:p>
                      <a:r>
                        <a:rPr lang="de-DE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RF Voltage [MV]</a:t>
                      </a:r>
                      <a:endParaRPr lang="en-US" sz="16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3.5</a:t>
                      </a:r>
                      <a:endParaRPr lang="en-US" sz="16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7649">
                <a:tc>
                  <a:txBody>
                    <a:bodyPr/>
                    <a:lstStyle/>
                    <a:p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Energy loss per turn  [KeV]</a:t>
                      </a:r>
                    </a:p>
                  </a:txBody>
                  <a:tcPr marL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1098 (with 9 IDs: 1449)</a:t>
                      </a:r>
                    </a:p>
                  </a:txBody>
                  <a:tcPr marL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5937832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63A777B3-BC6E-44A8-8228-8EEB70CF68F4}"/>
              </a:ext>
            </a:extLst>
          </p:cNvPr>
          <p:cNvSpPr txBox="1"/>
          <p:nvPr/>
        </p:nvSpPr>
        <p:spPr>
          <a:xfrm>
            <a:off x="12143965" y="6525015"/>
            <a:ext cx="1977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/>
              <a:t>High-beta </a:t>
            </a:r>
          </a:p>
          <a:p>
            <a:r>
              <a:rPr lang="en-US" altLang="ko-KR" sz="2000" b="1"/>
              <a:t>straight section</a:t>
            </a:r>
            <a:endParaRPr lang="ko-KR" altLang="en-US" sz="2000" b="1"/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A9F0704E-CE3F-4128-8395-362AF2FDF074}"/>
              </a:ext>
            </a:extLst>
          </p:cNvPr>
          <p:cNvCxnSpPr>
            <a:cxnSpLocks/>
          </p:cNvCxnSpPr>
          <p:nvPr/>
        </p:nvCxnSpPr>
        <p:spPr>
          <a:xfrm>
            <a:off x="12297485" y="5587436"/>
            <a:ext cx="121434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676D392-F342-42B0-8768-B37854B53845}"/>
              </a:ext>
            </a:extLst>
          </p:cNvPr>
          <p:cNvSpPr txBox="1"/>
          <p:nvPr/>
        </p:nvSpPr>
        <p:spPr>
          <a:xfrm>
            <a:off x="12609386" y="5587436"/>
            <a:ext cx="717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/>
              <a:t>5.40 m</a:t>
            </a:r>
            <a:endParaRPr lang="ko-KR" altLang="en-US" sz="1200"/>
          </a:p>
        </p:txBody>
      </p: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1134EF3F-5F49-4D2B-BCF8-19740C376255}"/>
              </a:ext>
            </a:extLst>
          </p:cNvPr>
          <p:cNvCxnSpPr>
            <a:cxnSpLocks/>
          </p:cNvCxnSpPr>
          <p:nvPr/>
        </p:nvCxnSpPr>
        <p:spPr>
          <a:xfrm>
            <a:off x="11480731" y="6188068"/>
            <a:ext cx="287344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030DEFE-57AF-4341-95BF-189B49BFC24F}"/>
              </a:ext>
            </a:extLst>
          </p:cNvPr>
          <p:cNvSpPr txBox="1"/>
          <p:nvPr/>
        </p:nvSpPr>
        <p:spPr>
          <a:xfrm>
            <a:off x="12609386" y="6253805"/>
            <a:ext cx="763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/>
              <a:t>12.69 m</a:t>
            </a:r>
            <a:endParaRPr lang="ko-KR" altLang="en-US" sz="1200"/>
          </a:p>
        </p:txBody>
      </p: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6BCC4A2B-954B-43A9-A280-3F3B783C622B}"/>
              </a:ext>
            </a:extLst>
          </p:cNvPr>
          <p:cNvCxnSpPr>
            <a:cxnSpLocks/>
          </p:cNvCxnSpPr>
          <p:nvPr/>
        </p:nvCxnSpPr>
        <p:spPr>
          <a:xfrm>
            <a:off x="9745254" y="6112659"/>
            <a:ext cx="44206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EAA3E3FF-31BE-4AC2-9434-DAD16C30280D}"/>
              </a:ext>
            </a:extLst>
          </p:cNvPr>
          <p:cNvSpPr txBox="1"/>
          <p:nvPr/>
        </p:nvSpPr>
        <p:spPr>
          <a:xfrm>
            <a:off x="9767284" y="6188599"/>
            <a:ext cx="717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/>
              <a:t>3.03 m</a:t>
            </a:r>
            <a:endParaRPr lang="ko-KR" altLang="en-US" sz="1200"/>
          </a:p>
        </p:txBody>
      </p: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D11A4CCB-EBA6-4034-A26B-690DE1294EBA}"/>
              </a:ext>
            </a:extLst>
          </p:cNvPr>
          <p:cNvCxnSpPr>
            <a:cxnSpLocks/>
          </p:cNvCxnSpPr>
          <p:nvPr/>
        </p:nvCxnSpPr>
        <p:spPr>
          <a:xfrm>
            <a:off x="6338437" y="6136040"/>
            <a:ext cx="44206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AF70ACB2-1CEE-4C3C-8F04-29A13065E03B}"/>
              </a:ext>
            </a:extLst>
          </p:cNvPr>
          <p:cNvSpPr txBox="1"/>
          <p:nvPr/>
        </p:nvSpPr>
        <p:spPr>
          <a:xfrm>
            <a:off x="6269897" y="6228294"/>
            <a:ext cx="717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/>
              <a:t>3.03 m</a:t>
            </a:r>
            <a:endParaRPr lang="ko-KR" altLang="en-US" sz="120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74ECF88-B987-4C95-82BC-EC673A6C638B}"/>
              </a:ext>
            </a:extLst>
          </p:cNvPr>
          <p:cNvSpPr txBox="1"/>
          <p:nvPr/>
        </p:nvSpPr>
        <p:spPr>
          <a:xfrm>
            <a:off x="11800093" y="426999"/>
            <a:ext cx="200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/>
              <a:t>Schematic drawing of SR structure</a:t>
            </a:r>
            <a:endParaRPr lang="ko-KR" altLang="en-US" sz="1800" b="1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BBF27A-ECF2-4ABA-BA99-DA038E2E3509}"/>
              </a:ext>
            </a:extLst>
          </p:cNvPr>
          <p:cNvSpPr txBox="1"/>
          <p:nvPr/>
        </p:nvSpPr>
        <p:spPr>
          <a:xfrm>
            <a:off x="12042597" y="7263479"/>
            <a:ext cx="2179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/>
              <a:t>- Off-axis injection</a:t>
            </a:r>
          </a:p>
          <a:p>
            <a:r>
              <a:rPr lang="en-US" altLang="ko-KR" sz="1400"/>
              <a:t>- RF cavity installation</a:t>
            </a:r>
            <a:endParaRPr lang="ko-KR" altLang="en-US" sz="1400"/>
          </a:p>
        </p:txBody>
      </p:sp>
    </p:spTree>
    <p:extLst>
      <p:ext uri="{BB962C8B-B14F-4D97-AF65-F5344CB8AC3E}">
        <p14:creationId xmlns:p14="http://schemas.microsoft.com/office/powerpoint/2010/main" val="372017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>
            <a:extLst>
              <a:ext uri="{FF2B5EF4-FFF2-40B4-BE49-F238E27FC236}">
                <a16:creationId xmlns:a16="http://schemas.microsoft.com/office/drawing/2014/main" id="{3365FD73-2ECD-45FA-AFAB-30BD52B88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E65C00"/>
          </a:solidFill>
          <a:ln>
            <a:solidFill>
              <a:srgbClr val="E65C00"/>
            </a:solidFill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4FA309C-303C-44EA-A9B1-257E7E420A46}"/>
              </a:ext>
            </a:extLst>
          </p:cNvPr>
          <p:cNvSpPr/>
          <p:nvPr/>
        </p:nvSpPr>
        <p:spPr>
          <a:xfrm>
            <a:off x="626972" y="710688"/>
            <a:ext cx="6751413" cy="3997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Bunch lengthening cavity: NC active HC option</a:t>
            </a:r>
            <a:endParaRPr lang="ko-KR" altLang="en-US" sz="20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36" name="슬라이드 번호 개체 틀 1">
            <a:extLst>
              <a:ext uri="{FF2B5EF4-FFF2-40B4-BE49-F238E27FC236}">
                <a16:creationId xmlns:a16="http://schemas.microsoft.com/office/drawing/2014/main" id="{27D9A9CA-9D37-4139-9BAB-A50F75E681F3}"/>
              </a:ext>
            </a:extLst>
          </p:cNvPr>
          <p:cNvSpPr txBox="1">
            <a:spLocks/>
          </p:cNvSpPr>
          <p:nvPr/>
        </p:nvSpPr>
        <p:spPr>
          <a:xfrm>
            <a:off x="5521350" y="7958481"/>
            <a:ext cx="3428286" cy="45632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5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09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363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5817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7271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8726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18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7163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F63A3B-78C7-47BE-AE5E-E10140E04643}" type="slidenum">
              <a:rPr lang="en-US" sz="2400" smtClean="0">
                <a:solidFill>
                  <a:srgbClr val="898989"/>
                </a:solidFill>
              </a:rPr>
              <a:pPr algn="ctr"/>
              <a:t>30</a:t>
            </a:fld>
            <a:endParaRPr lang="en-US" sz="2400" dirty="0">
              <a:solidFill>
                <a:srgbClr val="898989"/>
              </a:solidFill>
            </a:endParaRP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C2CA8301-D6C0-40CE-9DBB-1E923E69C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8F3B2398-6D48-4B23-A108-352D812A1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2" y="7965099"/>
            <a:ext cx="3424555" cy="346358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A85BA3A5-DE0B-4DDD-8C4B-69114A20C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285" y="7820209"/>
            <a:ext cx="2757761" cy="5299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표 37">
                <a:extLst>
                  <a:ext uri="{FF2B5EF4-FFF2-40B4-BE49-F238E27FC236}">
                    <a16:creationId xmlns:a16="http://schemas.microsoft.com/office/drawing/2014/main" id="{6DB452F5-D833-4BC3-9905-F19860239C3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83329" y="2122298"/>
              <a:ext cx="6470064" cy="10058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156688">
                      <a:extLst>
                        <a:ext uri="{9D8B030D-6E8A-4147-A177-3AD203B41FA5}">
                          <a16:colId xmlns:a16="http://schemas.microsoft.com/office/drawing/2014/main" val="2538519439"/>
                        </a:ext>
                      </a:extLst>
                    </a:gridCol>
                    <a:gridCol w="2156688">
                      <a:extLst>
                        <a:ext uri="{9D8B030D-6E8A-4147-A177-3AD203B41FA5}">
                          <a16:colId xmlns:a16="http://schemas.microsoft.com/office/drawing/2014/main" val="891582380"/>
                        </a:ext>
                      </a:extLst>
                    </a:gridCol>
                    <a:gridCol w="2156688">
                      <a:extLst>
                        <a:ext uri="{9D8B030D-6E8A-4147-A177-3AD203B41FA5}">
                          <a16:colId xmlns:a16="http://schemas.microsoft.com/office/drawing/2014/main" val="1516101547"/>
                        </a:ext>
                      </a:extLst>
                    </a:gridCol>
                  </a:tblGrid>
                  <a:tr h="307777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 xmlns:m="http://schemas.openxmlformats.org/officeDocument/2006/math">
                              <m:r>
                                <a:rPr lang="en-US" altLang="ko-KR" sz="1600" i="1" dirty="0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altLang="ko-KR" sz="160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US" altLang="ko-KR" sz="1600" dirty="0"/>
                            <a:t>, </a:t>
                          </a:r>
                          <a:r>
                            <a:rPr lang="en-US" altLang="ko-KR" sz="1600" dirty="0" err="1"/>
                            <a:t>Ncav</a:t>
                          </a:r>
                          <a:r>
                            <a:rPr lang="en-US" altLang="ko-KR" sz="1600" dirty="0"/>
                            <a:t>=4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 err="1"/>
                            <a:t>ALBuMS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/>
                            <a:t>Simulation</a:t>
                          </a:r>
                          <a:endParaRPr lang="ko-KR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773611"/>
                      </a:ext>
                    </a:extLst>
                  </a:tr>
                  <a:tr h="307777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/>
                            <a:t>Mode 1 growth rate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/>
                            <a:t>3762.86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600" b="0" i="0" dirty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altLang="ko-KR" sz="1600" b="0" i="0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/>
                            <a:t>2782.51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600" b="0" i="0" dirty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altLang="ko-KR" sz="1600" b="0" i="0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ko-KR" altLang="en-US" sz="16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769117"/>
                      </a:ext>
                    </a:extLst>
                  </a:tr>
                  <a:tr h="307777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/>
                            <a:t>Mode 2 growth rate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/>
                            <a:t>204.37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600" b="0" i="0" dirty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altLang="ko-KR" sz="1600" b="0" i="0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/>
                            <a:t>1284.37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600" b="0" i="0" dirty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altLang="ko-KR" sz="1600" b="0" i="0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ko-KR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125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표 37">
                <a:extLst>
                  <a:ext uri="{FF2B5EF4-FFF2-40B4-BE49-F238E27FC236}">
                    <a16:creationId xmlns:a16="http://schemas.microsoft.com/office/drawing/2014/main" id="{6DB452F5-D833-4BC3-9905-F19860239C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9738572"/>
                  </p:ext>
                </p:extLst>
              </p:nvPr>
            </p:nvGraphicFramePr>
            <p:xfrm>
              <a:off x="583329" y="2122298"/>
              <a:ext cx="6470064" cy="10058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156688">
                      <a:extLst>
                        <a:ext uri="{9D8B030D-6E8A-4147-A177-3AD203B41FA5}">
                          <a16:colId xmlns:a16="http://schemas.microsoft.com/office/drawing/2014/main" val="2538519439"/>
                        </a:ext>
                      </a:extLst>
                    </a:gridCol>
                    <a:gridCol w="2156688">
                      <a:extLst>
                        <a:ext uri="{9D8B030D-6E8A-4147-A177-3AD203B41FA5}">
                          <a16:colId xmlns:a16="http://schemas.microsoft.com/office/drawing/2014/main" val="891582380"/>
                        </a:ext>
                      </a:extLst>
                    </a:gridCol>
                    <a:gridCol w="2156688">
                      <a:extLst>
                        <a:ext uri="{9D8B030D-6E8A-4147-A177-3AD203B41FA5}">
                          <a16:colId xmlns:a16="http://schemas.microsoft.com/office/drawing/2014/main" val="1516101547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5"/>
                          <a:stretch>
                            <a:fillRect l="-282" t="-5455" r="-201412" b="-2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 err="1"/>
                            <a:t>ALBuMS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/>
                            <a:t>Simulation</a:t>
                          </a:r>
                          <a:endParaRPr lang="ko-KR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77361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/>
                            <a:t>Mode 1 growth rate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103571" r="-100845" b="-1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5"/>
                          <a:stretch>
                            <a:fillRect l="-200565" t="-103571" r="-1130" b="-1196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6911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/>
                            <a:t>Mode 2 growth rate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207273" r="-100845" b="-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5"/>
                          <a:stretch>
                            <a:fillRect l="-200565" t="-207273" r="-1130" b="-2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12560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AA98D721-A8A5-4B40-8C65-664198DDC0BF}"/>
              </a:ext>
            </a:extLst>
          </p:cNvPr>
          <p:cNvSpPr txBox="1"/>
          <p:nvPr/>
        </p:nvSpPr>
        <p:spPr>
          <a:xfrm>
            <a:off x="537545" y="1369033"/>
            <a:ext cx="4523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Main Cavity and HC detuning are optimal</a:t>
            </a:r>
            <a:endParaRPr lang="ko-KR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표 40">
                <a:extLst>
                  <a:ext uri="{FF2B5EF4-FFF2-40B4-BE49-F238E27FC236}">
                    <a16:creationId xmlns:a16="http://schemas.microsoft.com/office/drawing/2014/main" id="{C6DF8903-B3FC-4219-9B74-3AA950693987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83329" y="3400488"/>
              <a:ext cx="6470064" cy="10058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156688">
                      <a:extLst>
                        <a:ext uri="{9D8B030D-6E8A-4147-A177-3AD203B41FA5}">
                          <a16:colId xmlns:a16="http://schemas.microsoft.com/office/drawing/2014/main" val="2538519439"/>
                        </a:ext>
                      </a:extLst>
                    </a:gridCol>
                    <a:gridCol w="2156688">
                      <a:extLst>
                        <a:ext uri="{9D8B030D-6E8A-4147-A177-3AD203B41FA5}">
                          <a16:colId xmlns:a16="http://schemas.microsoft.com/office/drawing/2014/main" val="891582380"/>
                        </a:ext>
                      </a:extLst>
                    </a:gridCol>
                    <a:gridCol w="2156688">
                      <a:extLst>
                        <a:ext uri="{9D8B030D-6E8A-4147-A177-3AD203B41FA5}">
                          <a16:colId xmlns:a16="http://schemas.microsoft.com/office/drawing/2014/main" val="1516101547"/>
                        </a:ext>
                      </a:extLst>
                    </a:gridCol>
                  </a:tblGrid>
                  <a:tr h="314504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 xmlns:m="http://schemas.openxmlformats.org/officeDocument/2006/math">
                              <m:r>
                                <a:rPr lang="en-US" altLang="ko-KR" sz="1600" i="1" dirty="0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altLang="ko-KR" sz="160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ko-KR" sz="1600" b="1" i="1" dirty="0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r>
                            <a:rPr lang="en-US" altLang="ko-KR" sz="1600" dirty="0"/>
                            <a:t>, </a:t>
                          </a:r>
                          <a:r>
                            <a:rPr lang="en-US" altLang="ko-KR" sz="1600" dirty="0" err="1"/>
                            <a:t>Ncav</a:t>
                          </a:r>
                          <a:r>
                            <a:rPr lang="en-US" altLang="ko-KR" sz="1600" dirty="0"/>
                            <a:t>=4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 err="1"/>
                            <a:t>ALBuMS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/>
                            <a:t>Simulation</a:t>
                          </a:r>
                          <a:endParaRPr lang="ko-KR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773611"/>
                      </a:ext>
                    </a:extLst>
                  </a:tr>
                  <a:tr h="314504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/>
                            <a:t>Mode 1 growth rate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/>
                            <a:t>2119.69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600" b="0" i="0" dirty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altLang="ko-KR" sz="1600" b="0" i="0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/>
                            <a:t>1261.26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600" b="0" i="0" dirty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altLang="ko-KR" sz="1600" b="0" i="0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ko-KR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769117"/>
                      </a:ext>
                    </a:extLst>
                  </a:tr>
                  <a:tr h="314504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/>
                            <a:t>Mode 2 growth rate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/>
                            <a:t>351.50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600" b="0" i="0" dirty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altLang="ko-KR" sz="1600" b="0" i="0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/>
                            <a:t>556.09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600" b="0" i="0" dirty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altLang="ko-KR" sz="1600" b="0" i="0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ko-KR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125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표 40">
                <a:extLst>
                  <a:ext uri="{FF2B5EF4-FFF2-40B4-BE49-F238E27FC236}">
                    <a16:creationId xmlns:a16="http://schemas.microsoft.com/office/drawing/2014/main" id="{C6DF8903-B3FC-4219-9B74-3AA9506939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8926794"/>
                  </p:ext>
                </p:extLst>
              </p:nvPr>
            </p:nvGraphicFramePr>
            <p:xfrm>
              <a:off x="583329" y="3400488"/>
              <a:ext cx="6470064" cy="10058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156688">
                      <a:extLst>
                        <a:ext uri="{9D8B030D-6E8A-4147-A177-3AD203B41FA5}">
                          <a16:colId xmlns:a16="http://schemas.microsoft.com/office/drawing/2014/main" val="2538519439"/>
                        </a:ext>
                      </a:extLst>
                    </a:gridCol>
                    <a:gridCol w="2156688">
                      <a:extLst>
                        <a:ext uri="{9D8B030D-6E8A-4147-A177-3AD203B41FA5}">
                          <a16:colId xmlns:a16="http://schemas.microsoft.com/office/drawing/2014/main" val="891582380"/>
                        </a:ext>
                      </a:extLst>
                    </a:gridCol>
                    <a:gridCol w="2156688">
                      <a:extLst>
                        <a:ext uri="{9D8B030D-6E8A-4147-A177-3AD203B41FA5}">
                          <a16:colId xmlns:a16="http://schemas.microsoft.com/office/drawing/2014/main" val="1516101547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282" t="-3636" r="-201412" b="-2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 err="1"/>
                            <a:t>ALBuMS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/>
                            <a:t>Simulation</a:t>
                          </a:r>
                          <a:endParaRPr lang="ko-KR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77361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/>
                            <a:t>Mode 1 growth rate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100000" t="-101786" r="-100845" b="-1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200565" t="-101786" r="-1130" b="-12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6911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/>
                            <a:t>Mode 2 growth rate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100000" t="-205455" r="-100845" b="-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200565" t="-205455" r="-1130" b="-2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12560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표 47">
                <a:extLst>
                  <a:ext uri="{FF2B5EF4-FFF2-40B4-BE49-F238E27FC236}">
                    <a16:creationId xmlns:a16="http://schemas.microsoft.com/office/drawing/2014/main" id="{61742C91-E83D-4115-9C0C-D56A1A9CBC11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096147" y="2074028"/>
              <a:ext cx="6100086" cy="10058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33362">
                      <a:extLst>
                        <a:ext uri="{9D8B030D-6E8A-4147-A177-3AD203B41FA5}">
                          <a16:colId xmlns:a16="http://schemas.microsoft.com/office/drawing/2014/main" val="2538519439"/>
                        </a:ext>
                      </a:extLst>
                    </a:gridCol>
                    <a:gridCol w="2033362">
                      <a:extLst>
                        <a:ext uri="{9D8B030D-6E8A-4147-A177-3AD203B41FA5}">
                          <a16:colId xmlns:a16="http://schemas.microsoft.com/office/drawing/2014/main" val="891582380"/>
                        </a:ext>
                      </a:extLst>
                    </a:gridCol>
                    <a:gridCol w="2033362">
                      <a:extLst>
                        <a:ext uri="{9D8B030D-6E8A-4147-A177-3AD203B41FA5}">
                          <a16:colId xmlns:a16="http://schemas.microsoft.com/office/drawing/2014/main" val="1516101547"/>
                        </a:ext>
                      </a:extLst>
                    </a:gridCol>
                  </a:tblGrid>
                  <a:tr h="327876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 xmlns:m="http://schemas.openxmlformats.org/officeDocument/2006/math">
                              <m:r>
                                <a:rPr lang="en-US" altLang="ko-KR" sz="1600" i="1" dirty="0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altLang="ko-KR" sz="160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ko-KR" sz="16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US" altLang="ko-KR" sz="1600" dirty="0"/>
                            <a:t>, </a:t>
                          </a:r>
                          <a:r>
                            <a:rPr lang="en-US" altLang="ko-KR" sz="1600" dirty="0" err="1"/>
                            <a:t>Ncav</a:t>
                          </a:r>
                          <a:r>
                            <a:rPr lang="en-US" altLang="ko-KR" sz="1600" dirty="0"/>
                            <a:t>=6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 err="1"/>
                            <a:t>ALBuMS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/>
                            <a:t>Simulation</a:t>
                          </a:r>
                          <a:endParaRPr lang="ko-KR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773611"/>
                      </a:ext>
                    </a:extLst>
                  </a:tr>
                  <a:tr h="327876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/>
                            <a:t>Mode 1 growth rate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/>
                            <a:t>6440.75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600" b="0" i="0" dirty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altLang="ko-KR" sz="1600" b="0" i="0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/>
                            <a:t>5373.55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600" b="0" i="0" dirty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altLang="ko-KR" sz="1600" b="0" i="0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ko-KR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769117"/>
                      </a:ext>
                    </a:extLst>
                  </a:tr>
                  <a:tr h="327876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/>
                            <a:t>Mode 2 growth rate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/>
                            <a:t>595.57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600" b="0" i="0" dirty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altLang="ko-KR" sz="1600" b="0" i="0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/>
                            <a:t>3777.86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600" b="0" i="0" dirty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altLang="ko-KR" sz="1600" b="0" i="0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ko-KR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125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표 47">
                <a:extLst>
                  <a:ext uri="{FF2B5EF4-FFF2-40B4-BE49-F238E27FC236}">
                    <a16:creationId xmlns:a16="http://schemas.microsoft.com/office/drawing/2014/main" id="{61742C91-E83D-4115-9C0C-D56A1A9CBC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2222419"/>
                  </p:ext>
                </p:extLst>
              </p:nvPr>
            </p:nvGraphicFramePr>
            <p:xfrm>
              <a:off x="8096147" y="2074028"/>
              <a:ext cx="6100086" cy="10058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33362">
                      <a:extLst>
                        <a:ext uri="{9D8B030D-6E8A-4147-A177-3AD203B41FA5}">
                          <a16:colId xmlns:a16="http://schemas.microsoft.com/office/drawing/2014/main" val="2538519439"/>
                        </a:ext>
                      </a:extLst>
                    </a:gridCol>
                    <a:gridCol w="2033362">
                      <a:extLst>
                        <a:ext uri="{9D8B030D-6E8A-4147-A177-3AD203B41FA5}">
                          <a16:colId xmlns:a16="http://schemas.microsoft.com/office/drawing/2014/main" val="891582380"/>
                        </a:ext>
                      </a:extLst>
                    </a:gridCol>
                    <a:gridCol w="2033362">
                      <a:extLst>
                        <a:ext uri="{9D8B030D-6E8A-4147-A177-3AD203B41FA5}">
                          <a16:colId xmlns:a16="http://schemas.microsoft.com/office/drawing/2014/main" val="1516101547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299" t="-5455" r="-200898" b="-2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 err="1"/>
                            <a:t>ALBuMS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/>
                            <a:t>Simulation</a:t>
                          </a:r>
                          <a:endParaRPr lang="ko-KR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77361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/>
                            <a:t>Mode 1 growth rate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100601" t="-103571" r="-101502" b="-1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103571" r="-1198" b="-1196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6911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/>
                            <a:t>Mode 2 growth rate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100601" t="-207273" r="-101502" b="-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207273" r="-1198" b="-2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12560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9" name="표 48">
                <a:extLst>
                  <a:ext uri="{FF2B5EF4-FFF2-40B4-BE49-F238E27FC236}">
                    <a16:creationId xmlns:a16="http://schemas.microsoft.com/office/drawing/2014/main" id="{E90D6B6C-7CC2-461A-9B06-32BF3FD3DFCB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096147" y="3362609"/>
              <a:ext cx="6139683" cy="10058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46561">
                      <a:extLst>
                        <a:ext uri="{9D8B030D-6E8A-4147-A177-3AD203B41FA5}">
                          <a16:colId xmlns:a16="http://schemas.microsoft.com/office/drawing/2014/main" val="2538519439"/>
                        </a:ext>
                      </a:extLst>
                    </a:gridCol>
                    <a:gridCol w="2046561">
                      <a:extLst>
                        <a:ext uri="{9D8B030D-6E8A-4147-A177-3AD203B41FA5}">
                          <a16:colId xmlns:a16="http://schemas.microsoft.com/office/drawing/2014/main" val="891582380"/>
                        </a:ext>
                      </a:extLst>
                    </a:gridCol>
                    <a:gridCol w="2046561">
                      <a:extLst>
                        <a:ext uri="{9D8B030D-6E8A-4147-A177-3AD203B41FA5}">
                          <a16:colId xmlns:a16="http://schemas.microsoft.com/office/drawing/2014/main" val="1516101547"/>
                        </a:ext>
                      </a:extLst>
                    </a:gridCol>
                  </a:tblGrid>
                  <a:tr h="290534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 xmlns:m="http://schemas.openxmlformats.org/officeDocument/2006/math">
                              <m:r>
                                <a:rPr lang="en-US" altLang="ko-KR" sz="1600" i="1" dirty="0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altLang="ko-KR" sz="160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ko-KR" sz="1600" b="1" i="1" dirty="0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r>
                            <a:rPr lang="en-US" altLang="ko-KR" sz="1600" dirty="0"/>
                            <a:t>, </a:t>
                          </a:r>
                          <a:r>
                            <a:rPr lang="en-US" altLang="ko-KR" sz="1600" dirty="0" err="1"/>
                            <a:t>Ncav</a:t>
                          </a:r>
                          <a:r>
                            <a:rPr lang="en-US" altLang="ko-KR" sz="1600" dirty="0"/>
                            <a:t>=6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 err="1"/>
                            <a:t>ALBuMS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/>
                            <a:t>Simulation</a:t>
                          </a:r>
                          <a:endParaRPr lang="ko-KR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773611"/>
                      </a:ext>
                    </a:extLst>
                  </a:tr>
                  <a:tr h="290534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/>
                            <a:t>Mode 1 growth rate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/>
                            <a:t>3799.71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600" b="0" i="0" dirty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altLang="ko-KR" sz="1600" b="0" i="0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/>
                            <a:t>2412.86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600" b="0" i="0" dirty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altLang="ko-KR" sz="1600" b="0" i="0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ko-KR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769117"/>
                      </a:ext>
                    </a:extLst>
                  </a:tr>
                  <a:tr h="290534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/>
                            <a:t>Mode 2 growth rate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/>
                            <a:t>919.31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600" b="0" i="0" dirty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altLang="ko-KR" sz="1600" b="0" i="0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/>
                            <a:t>2463.75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600" b="0" i="0" dirty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altLang="ko-KR" sz="1600" b="0" i="0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ko-KR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125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9" name="표 48">
                <a:extLst>
                  <a:ext uri="{FF2B5EF4-FFF2-40B4-BE49-F238E27FC236}">
                    <a16:creationId xmlns:a16="http://schemas.microsoft.com/office/drawing/2014/main" id="{E90D6B6C-7CC2-461A-9B06-32BF3FD3DF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0117700"/>
                  </p:ext>
                </p:extLst>
              </p:nvPr>
            </p:nvGraphicFramePr>
            <p:xfrm>
              <a:off x="8096147" y="3362609"/>
              <a:ext cx="6139683" cy="10058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46561">
                      <a:extLst>
                        <a:ext uri="{9D8B030D-6E8A-4147-A177-3AD203B41FA5}">
                          <a16:colId xmlns:a16="http://schemas.microsoft.com/office/drawing/2014/main" val="2538519439"/>
                        </a:ext>
                      </a:extLst>
                    </a:gridCol>
                    <a:gridCol w="2046561">
                      <a:extLst>
                        <a:ext uri="{9D8B030D-6E8A-4147-A177-3AD203B41FA5}">
                          <a16:colId xmlns:a16="http://schemas.microsoft.com/office/drawing/2014/main" val="891582380"/>
                        </a:ext>
                      </a:extLst>
                    </a:gridCol>
                    <a:gridCol w="2046561">
                      <a:extLst>
                        <a:ext uri="{9D8B030D-6E8A-4147-A177-3AD203B41FA5}">
                          <a16:colId xmlns:a16="http://schemas.microsoft.com/office/drawing/2014/main" val="1516101547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8"/>
                          <a:stretch>
                            <a:fillRect l="-298" t="-3636" r="-201190" b="-2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 err="1"/>
                            <a:t>ALBuMS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/>
                            <a:t>Simulation</a:t>
                          </a:r>
                          <a:endParaRPr lang="ko-KR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77361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/>
                            <a:t>Mode 1 growth rate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8"/>
                          <a:stretch>
                            <a:fillRect l="-100298" t="-101786" r="-101190" b="-1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8"/>
                          <a:stretch>
                            <a:fillRect l="-200298" t="-101786" r="-1190" b="-12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6911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/>
                            <a:t>Mode 2 growth rate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8"/>
                          <a:stretch>
                            <a:fillRect l="-100298" t="-205455" r="-101190" b="-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8"/>
                          <a:stretch>
                            <a:fillRect l="-200298" t="-205455" r="-1190" b="-2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125602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0" name="그림 49">
            <a:extLst>
              <a:ext uri="{FF2B5EF4-FFF2-40B4-BE49-F238E27FC236}">
                <a16:creationId xmlns:a16="http://schemas.microsoft.com/office/drawing/2014/main" id="{D1E4EE17-059B-4A1A-B6DE-90912158AC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5517" y="5219889"/>
            <a:ext cx="3694119" cy="284113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3FB42530-A7DD-418C-B8B2-F288D6F308F9}"/>
              </a:ext>
            </a:extLst>
          </p:cNvPr>
          <p:cNvSpPr txBox="1"/>
          <p:nvPr/>
        </p:nvSpPr>
        <p:spPr>
          <a:xfrm>
            <a:off x="6375928" y="6109983"/>
            <a:ext cx="3145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Lengthening factor of 3</a:t>
            </a:r>
            <a:endParaRPr lang="ko-KR" altLang="en-US" sz="12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850B2A4-0EB2-4661-8AA3-6C56AB2E6F7D}"/>
              </a:ext>
            </a:extLst>
          </p:cNvPr>
          <p:cNvSpPr txBox="1"/>
          <p:nvPr/>
        </p:nvSpPr>
        <p:spPr>
          <a:xfrm>
            <a:off x="6375928" y="5416449"/>
            <a:ext cx="3145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Lengthening factor of 4</a:t>
            </a:r>
            <a:endParaRPr lang="ko-KR" altLang="en-US" sz="1200" dirty="0"/>
          </a:p>
        </p:txBody>
      </p: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4095D0CF-F361-498B-A66F-ADE7550AF99E}"/>
              </a:ext>
            </a:extLst>
          </p:cNvPr>
          <p:cNvCxnSpPr>
            <a:cxnSpLocks/>
          </p:cNvCxnSpPr>
          <p:nvPr/>
        </p:nvCxnSpPr>
        <p:spPr>
          <a:xfrm>
            <a:off x="7502606" y="7283925"/>
            <a:ext cx="0" cy="3438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8638CEE-9223-47F1-B6F3-541670FCBF93}"/>
              </a:ext>
            </a:extLst>
          </p:cNvPr>
          <p:cNvSpPr txBox="1"/>
          <p:nvPr/>
        </p:nvSpPr>
        <p:spPr>
          <a:xfrm>
            <a:off x="7534496" y="7126447"/>
            <a:ext cx="1846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Commissioning stage</a:t>
            </a:r>
            <a:endParaRPr lang="ko-KR" altLang="en-US" sz="1200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AAF3A2F-DE74-4AB4-B735-470C1A2A647F}"/>
              </a:ext>
            </a:extLst>
          </p:cNvPr>
          <p:cNvSpPr txBox="1"/>
          <p:nvPr/>
        </p:nvSpPr>
        <p:spPr>
          <a:xfrm>
            <a:off x="753205" y="4734988"/>
            <a:ext cx="12184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dirty="0"/>
              <a:t>Simulation results are compared with </a:t>
            </a:r>
            <a:r>
              <a:rPr lang="en-US" altLang="ko-KR" sz="1800" dirty="0" err="1"/>
              <a:t>ALBuMs</a:t>
            </a:r>
            <a:r>
              <a:rPr lang="en-US" altLang="ko-KR" sz="1800" dirty="0"/>
              <a:t> algorithm, developed by SOLEIL, to estimate the CBI growth rate. </a:t>
            </a:r>
          </a:p>
          <a:p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060813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>
            <a:extLst>
              <a:ext uri="{FF2B5EF4-FFF2-40B4-BE49-F238E27FC236}">
                <a16:creationId xmlns:a16="http://schemas.microsoft.com/office/drawing/2014/main" id="{3365FD73-2ECD-45FA-AFAB-30BD52B88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E65C00"/>
          </a:solidFill>
          <a:ln>
            <a:solidFill>
              <a:srgbClr val="E65C00"/>
            </a:solidFill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4FA309C-303C-44EA-A9B1-257E7E420A46}"/>
              </a:ext>
            </a:extLst>
          </p:cNvPr>
          <p:cNvSpPr/>
          <p:nvPr/>
        </p:nvSpPr>
        <p:spPr>
          <a:xfrm>
            <a:off x="626972" y="710688"/>
            <a:ext cx="6751413" cy="3997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Bunch </a:t>
            </a:r>
            <a:r>
              <a:rPr lang="en-US" altLang="ko-KR" sz="2000" b="1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lengthening cavity: SC </a:t>
            </a:r>
            <a:r>
              <a:rPr lang="en-US" altLang="ko-KR" sz="2000" b="1" dirty="0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passive HC option</a:t>
            </a:r>
            <a:endParaRPr lang="ko-KR" altLang="en-US" sz="20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36" name="슬라이드 번호 개체 틀 1">
            <a:extLst>
              <a:ext uri="{FF2B5EF4-FFF2-40B4-BE49-F238E27FC236}">
                <a16:creationId xmlns:a16="http://schemas.microsoft.com/office/drawing/2014/main" id="{27D9A9CA-9D37-4139-9BAB-A50F75E681F3}"/>
              </a:ext>
            </a:extLst>
          </p:cNvPr>
          <p:cNvSpPr txBox="1">
            <a:spLocks/>
          </p:cNvSpPr>
          <p:nvPr/>
        </p:nvSpPr>
        <p:spPr>
          <a:xfrm>
            <a:off x="5521350" y="7958481"/>
            <a:ext cx="3428286" cy="45632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5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09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363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5817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7271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8726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18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7163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F63A3B-78C7-47BE-AE5E-E10140E04643}" type="slidenum">
              <a:rPr lang="en-US" sz="2400" smtClean="0">
                <a:solidFill>
                  <a:srgbClr val="898989"/>
                </a:solidFill>
              </a:rPr>
              <a:pPr algn="ctr"/>
              <a:t>31</a:t>
            </a:fld>
            <a:endParaRPr lang="en-US" sz="2400" dirty="0">
              <a:solidFill>
                <a:srgbClr val="898989"/>
              </a:solidFill>
            </a:endParaRP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C2CA8301-D6C0-40CE-9DBB-1E923E69C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8F3B2398-6D48-4B23-A108-352D812A1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2" y="7965099"/>
            <a:ext cx="3424555" cy="346358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A85BA3A5-DE0B-4DDD-8C4B-69114A20C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285" y="7820209"/>
            <a:ext cx="2757761" cy="52999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8EB36A3-C441-4446-A2AE-4AB27C26D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430" y="5615638"/>
            <a:ext cx="3646887" cy="246924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15D4A3C-E876-4E78-B78C-31A286863B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3409" y="5721742"/>
            <a:ext cx="3074273" cy="236314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183C608-D1DF-47A0-8D0F-09AE15E9F7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42557" y="5753109"/>
            <a:ext cx="3074273" cy="2335164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9685BB4F-59CB-40D4-9F43-43125CEE75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0296" y="3240062"/>
            <a:ext cx="3062626" cy="246134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6FC5727-BF1D-44CA-8740-CAD6A45BB5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16774" y="3255951"/>
            <a:ext cx="3281787" cy="246134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63D058A5-3F9A-4C22-9296-A8B14F72D7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827" y="1564863"/>
            <a:ext cx="2682273" cy="3037617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EC1AB0C5-A82B-4492-B7AB-025986EF8AE9}"/>
              </a:ext>
            </a:extLst>
          </p:cNvPr>
          <p:cNvGrpSpPr/>
          <p:nvPr/>
        </p:nvGrpSpPr>
        <p:grpSpPr>
          <a:xfrm>
            <a:off x="2896099" y="1191689"/>
            <a:ext cx="3748629" cy="1531045"/>
            <a:chOff x="2665427" y="3479007"/>
            <a:chExt cx="3748629" cy="1531045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D9924DA8-6B5A-4685-AC22-AACE5A5A7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65427" y="3479007"/>
              <a:ext cx="3748629" cy="1531045"/>
            </a:xfrm>
            <a:prstGeom prst="rect">
              <a:avLst/>
            </a:prstGeom>
          </p:spPr>
        </p:pic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3FD51F89-8944-4D82-867D-FC68DE95E7A9}"/>
                </a:ext>
              </a:extLst>
            </p:cNvPr>
            <p:cNvSpPr/>
            <p:nvPr/>
          </p:nvSpPr>
          <p:spPr>
            <a:xfrm>
              <a:off x="5396741" y="3603259"/>
              <a:ext cx="799982" cy="110667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7AFFABB-D896-4B19-ACB1-E173222BE6BD}"/>
              </a:ext>
            </a:extLst>
          </p:cNvPr>
          <p:cNvSpPr txBox="1"/>
          <p:nvPr/>
        </p:nvSpPr>
        <p:spPr>
          <a:xfrm>
            <a:off x="913411" y="1149400"/>
            <a:ext cx="154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DLS-II 3HHC</a:t>
            </a:r>
            <a:endParaRPr lang="ko-KR" altLang="en-US" sz="18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972D0E-8899-484B-ACA2-92F4F66A6728}"/>
              </a:ext>
            </a:extLst>
          </p:cNvPr>
          <p:cNvSpPr txBox="1"/>
          <p:nvPr/>
        </p:nvSpPr>
        <p:spPr>
          <a:xfrm>
            <a:off x="4260271" y="5290647"/>
            <a:ext cx="3954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Longitudinal properties of 1</a:t>
            </a:r>
            <a:r>
              <a:rPr lang="en-US" altLang="ko-KR" sz="1600" b="1" baseline="30000" dirty="0"/>
              <a:t>st</a:t>
            </a:r>
            <a:r>
              <a:rPr lang="en-US" altLang="ko-KR" sz="1600" b="1" dirty="0"/>
              <a:t> bunch train </a:t>
            </a:r>
            <a:endParaRPr lang="ko-KR" altLang="en-US" sz="16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B83D37-DE75-4709-8C17-1EDEB19DA050}"/>
              </a:ext>
            </a:extLst>
          </p:cNvPr>
          <p:cNvSpPr txBox="1"/>
          <p:nvPr/>
        </p:nvSpPr>
        <p:spPr>
          <a:xfrm>
            <a:off x="7618412" y="617963"/>
            <a:ext cx="76580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ELEGANT simulation conditions</a:t>
            </a:r>
          </a:p>
          <a:p>
            <a:pPr marL="342900" indent="-342900">
              <a:buAutoNum type="arabicPeriod"/>
            </a:pPr>
            <a:r>
              <a:rPr lang="en-US" altLang="ko-KR" sz="1600" dirty="0"/>
              <a:t>Filling pattern: </a:t>
            </a:r>
            <a:r>
              <a:rPr lang="en-US" altLang="ko-KR" sz="1600" b="1" dirty="0"/>
              <a:t>(64+10) x 18</a:t>
            </a:r>
            <a:r>
              <a:rPr lang="en-US" altLang="ko-KR" sz="1600" dirty="0"/>
              <a:t>, 64 bunches with 10 gaps along the bunch train and 18 bunch trains fill the ring</a:t>
            </a:r>
          </a:p>
          <a:p>
            <a:pPr marL="342900" indent="-342900">
              <a:buAutoNum type="arabicPeriod"/>
            </a:pPr>
            <a:r>
              <a:rPr lang="en-US" altLang="ko-KR" sz="1600" dirty="0"/>
              <a:t>Current: </a:t>
            </a:r>
            <a:r>
              <a:rPr lang="en-US" altLang="ko-KR" sz="1600" b="1" dirty="0"/>
              <a:t>400 mA</a:t>
            </a:r>
          </a:p>
          <a:p>
            <a:pPr marL="342900" indent="-342900">
              <a:buAutoNum type="arabicPeriod"/>
            </a:pPr>
            <a:r>
              <a:rPr lang="en-US" altLang="ko-KR" sz="1600" dirty="0"/>
              <a:t>Lattice: 9 ID (main RF voltage: 3.52 MV, all IVU gaps closed), </a:t>
            </a:r>
            <a:r>
              <a:rPr lang="en-US" altLang="ko-KR" sz="1600" dirty="0" err="1"/>
              <a:t>Chrom</a:t>
            </a:r>
            <a:r>
              <a:rPr lang="en-US" altLang="ko-KR" sz="1600" dirty="0"/>
              <a:t> (6,4), no coupling</a:t>
            </a:r>
          </a:p>
          <a:p>
            <a:pPr marL="342900" indent="-342900">
              <a:buAutoNum type="arabicPeriod"/>
            </a:pPr>
            <a:r>
              <a:rPr lang="en-US" altLang="ko-KR" sz="1600" dirty="0"/>
              <a:t>Including main RF </a:t>
            </a:r>
            <a:r>
              <a:rPr lang="en-US" altLang="ko-KR" sz="1600" dirty="0" err="1"/>
              <a:t>beamloading</a:t>
            </a:r>
            <a:r>
              <a:rPr lang="en-US" altLang="ko-KR" sz="1600" dirty="0"/>
              <a:t>, and SC passive 3HC </a:t>
            </a:r>
          </a:p>
          <a:p>
            <a:pPr marL="342900" indent="-342900">
              <a:buAutoNum type="arabicPeriod"/>
            </a:pPr>
            <a:r>
              <a:rPr lang="en-US" altLang="ko-KR" sz="1600" dirty="0"/>
              <a:t>3HC </a:t>
            </a:r>
            <a:r>
              <a:rPr lang="en-US" altLang="ko-KR" sz="1600" dirty="0" err="1"/>
              <a:t>detuing</a:t>
            </a:r>
            <a:r>
              <a:rPr lang="en-US" altLang="ko-KR" sz="1600" dirty="0"/>
              <a:t> frequency: 46.7 kHz</a:t>
            </a:r>
          </a:p>
          <a:p>
            <a:pPr marL="342900" indent="-342900">
              <a:buAutoNum type="arabicPeriod"/>
            </a:pPr>
            <a:r>
              <a:rPr lang="en-US" altLang="ko-KR" sz="1600" dirty="0"/>
              <a:t># of particle per bunch: 30k</a:t>
            </a:r>
          </a:p>
          <a:p>
            <a:pPr marL="342900" indent="-342900">
              <a:buAutoNum type="arabicPeriod"/>
            </a:pPr>
            <a:r>
              <a:rPr lang="en-US" altLang="ko-KR" sz="1600" dirty="0"/>
              <a:t>No transverse and longitudinal impedance</a:t>
            </a:r>
            <a:endParaRPr lang="ko-KR" alt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403A53-FCD7-4BEB-A4B6-2BF94F6A4E5F}"/>
              </a:ext>
            </a:extLst>
          </p:cNvPr>
          <p:cNvSpPr txBox="1"/>
          <p:nvPr/>
        </p:nvSpPr>
        <p:spPr>
          <a:xfrm>
            <a:off x="8924599" y="2917397"/>
            <a:ext cx="5159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Bunch length and energy spread evolutions of 10 bunches</a:t>
            </a:r>
            <a:endParaRPr lang="ko-KR" altLang="en-US" sz="1600" b="1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2C539790-79DE-4F7B-8577-2D5B5997DF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27862" y="2837723"/>
            <a:ext cx="3424555" cy="2164021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FF7B0C5E-B08B-4AB5-995E-F31EC13BFA3D}"/>
              </a:ext>
            </a:extLst>
          </p:cNvPr>
          <p:cNvSpPr/>
          <p:nvPr/>
        </p:nvSpPr>
        <p:spPr>
          <a:xfrm>
            <a:off x="2372621" y="4874985"/>
            <a:ext cx="53191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/>
              <a:t>No instabilities in Bunch lengthening factors of 3 and 4 range</a:t>
            </a:r>
            <a:endParaRPr lang="ko-KR" altLang="en-US" sz="160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09FE8B2D-E1CA-4075-A919-8A017D065009}"/>
              </a:ext>
            </a:extLst>
          </p:cNvPr>
          <p:cNvSpPr/>
          <p:nvPr/>
        </p:nvSpPr>
        <p:spPr>
          <a:xfrm>
            <a:off x="2707371" y="2600298"/>
            <a:ext cx="16488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err="1"/>
              <a:t>ALBuMs</a:t>
            </a:r>
            <a:r>
              <a:rPr lang="en-US" altLang="ko-KR" sz="1600" b="1" dirty="0"/>
              <a:t> results</a:t>
            </a:r>
            <a:endParaRPr lang="ko-KR" altLang="en-US" sz="16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6EA388-A45E-4B3F-8E41-A8E79091F38E}"/>
              </a:ext>
            </a:extLst>
          </p:cNvPr>
          <p:cNvSpPr txBox="1"/>
          <p:nvPr/>
        </p:nvSpPr>
        <p:spPr>
          <a:xfrm>
            <a:off x="737305" y="5346363"/>
            <a:ext cx="1987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Fill pattern</a:t>
            </a:r>
            <a:endParaRPr lang="ko-KR" altLang="en-US" sz="1600" b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4204581-CA24-4971-882A-7097F50A01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7534" y="5701746"/>
            <a:ext cx="3062705" cy="22970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A5207F-559A-4615-AF91-C12F78537226}"/>
                  </a:ext>
                </a:extLst>
              </p:cNvPr>
              <p:cNvSpPr txBox="1"/>
              <p:nvPr/>
            </p:nvSpPr>
            <p:spPr>
              <a:xfrm>
                <a:off x="8960948" y="7326027"/>
                <a:ext cx="2265440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35.7±1.72 </m:t>
                      </m:r>
                      <m:r>
                        <m:rPr>
                          <m:sty m:val="p"/>
                        </m:rPr>
                        <a:rPr lang="en-US" altLang="ko-KR" b="0" i="0" dirty="0" smtClean="0">
                          <a:latin typeface="Cambria Math" panose="02040503050406030204" pitchFamily="18" charset="0"/>
                        </a:rPr>
                        <m:t>ps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A5207F-559A-4615-AF91-C12F78537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0948" y="7326027"/>
                <a:ext cx="2265440" cy="438582"/>
              </a:xfrm>
              <a:prstGeom prst="rect">
                <a:avLst/>
              </a:prstGeom>
              <a:blipFill>
                <a:blip r:embed="rId1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7FCEC40-5DE0-40A8-BC97-46F2B097EA33}"/>
                  </a:ext>
                </a:extLst>
              </p:cNvPr>
              <p:cNvSpPr txBox="1"/>
              <p:nvPr/>
            </p:nvSpPr>
            <p:spPr>
              <a:xfrm>
                <a:off x="11746973" y="7326027"/>
                <a:ext cx="2265440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−1.2±12.2 </m:t>
                      </m:r>
                      <m:r>
                        <m:rPr>
                          <m:sty m:val="p"/>
                        </m:rPr>
                        <a:rPr lang="en-US" altLang="ko-KR" b="0" i="0" dirty="0" smtClean="0">
                          <a:latin typeface="Cambria Math" panose="02040503050406030204" pitchFamily="18" charset="0"/>
                        </a:rPr>
                        <m:t>ps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7FCEC40-5DE0-40A8-BC97-46F2B097E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6973" y="7326027"/>
                <a:ext cx="2265440" cy="438582"/>
              </a:xfrm>
              <a:prstGeom prst="rect">
                <a:avLst/>
              </a:prstGeom>
              <a:blipFill>
                <a:blip r:embed="rId1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511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>
            <a:extLst>
              <a:ext uri="{FF2B5EF4-FFF2-40B4-BE49-F238E27FC236}">
                <a16:creationId xmlns:a16="http://schemas.microsoft.com/office/drawing/2014/main" id="{3365FD73-2ECD-45FA-AFAB-30BD52B88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E65C00"/>
          </a:solidFill>
          <a:ln>
            <a:solidFill>
              <a:srgbClr val="E65C00"/>
            </a:solidFill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4FA309C-303C-44EA-A9B1-257E7E420A46}"/>
              </a:ext>
            </a:extLst>
          </p:cNvPr>
          <p:cNvSpPr/>
          <p:nvPr/>
        </p:nvSpPr>
        <p:spPr>
          <a:xfrm>
            <a:off x="626972" y="710688"/>
            <a:ext cx="6751413" cy="3997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1</a:t>
            </a:r>
            <a:r>
              <a:rPr lang="en-US" altLang="ko-KR" sz="2000" b="1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.</a:t>
            </a:r>
            <a:r>
              <a:rPr lang="en-US" altLang="ko-KR" sz="2000" b="1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Storage ring (SR)</a:t>
            </a:r>
            <a:endParaRPr lang="ko-KR" altLang="en-US" sz="20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3CBC174-067E-4741-8F74-E608E9D29F27}"/>
              </a:ext>
            </a:extLst>
          </p:cNvPr>
          <p:cNvSpPr txBox="1"/>
          <p:nvPr/>
        </p:nvSpPr>
        <p:spPr>
          <a:xfrm>
            <a:off x="1706473" y="8757"/>
            <a:ext cx="6751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>
                <a:solidFill>
                  <a:srgbClr val="E65C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Ebrima" panose="02000000000000000000" pitchFamily="2" charset="0"/>
              </a:rPr>
              <a:t>I. Beam Dynamics Overview</a:t>
            </a:r>
            <a:endParaRPr lang="ko-KR" altLang="en-US" sz="2400" b="1" dirty="0">
              <a:solidFill>
                <a:srgbClr val="E65C0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Ebrima" panose="02000000000000000000" pitchFamily="2" charset="0"/>
            </a:endParaRPr>
          </a:p>
        </p:txBody>
      </p:sp>
      <p:sp>
        <p:nvSpPr>
          <p:cNvPr id="36" name="슬라이드 번호 개체 틀 1">
            <a:extLst>
              <a:ext uri="{FF2B5EF4-FFF2-40B4-BE49-F238E27FC236}">
                <a16:creationId xmlns:a16="http://schemas.microsoft.com/office/drawing/2014/main" id="{27D9A9CA-9D37-4139-9BAB-A50F75E681F3}"/>
              </a:ext>
            </a:extLst>
          </p:cNvPr>
          <p:cNvSpPr txBox="1">
            <a:spLocks/>
          </p:cNvSpPr>
          <p:nvPr/>
        </p:nvSpPr>
        <p:spPr>
          <a:xfrm>
            <a:off x="5521350" y="7958481"/>
            <a:ext cx="3428286" cy="45632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5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09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363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5817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7271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8726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18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7163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F63A3B-78C7-47BE-AE5E-E10140E04643}" type="slidenum">
              <a:rPr lang="en-US" sz="2400" smtClean="0">
                <a:solidFill>
                  <a:srgbClr val="898989"/>
                </a:solidFill>
              </a:rPr>
              <a:pPr algn="ctr"/>
              <a:t>4</a:t>
            </a:fld>
            <a:endParaRPr lang="en-US" sz="2400" dirty="0">
              <a:solidFill>
                <a:srgbClr val="898989"/>
              </a:solidFill>
            </a:endParaRP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C2CA8301-D6C0-40CE-9DBB-1E923E69C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8F3B2398-6D48-4B23-A108-352D812A1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2" y="7965099"/>
            <a:ext cx="3424555" cy="346358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A85BA3A5-DE0B-4DDD-8C4B-69114A20C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285" y="7820209"/>
            <a:ext cx="2757761" cy="52999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4ACF75D-B415-4E57-A180-40425B3093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7579" y="1269692"/>
            <a:ext cx="5305099" cy="311492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6247B87-F036-4AAD-8C71-005BD23B1C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5912" y="4690922"/>
            <a:ext cx="5530766" cy="301621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367643D-6661-4E03-96DE-9E119C0AF5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2498" y="981621"/>
            <a:ext cx="5438459" cy="38242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0D87B3-5A6A-40AE-A63F-88FCEBE95350}"/>
              </a:ext>
            </a:extLst>
          </p:cNvPr>
          <p:cNvSpPr txBox="1"/>
          <p:nvPr/>
        </p:nvSpPr>
        <p:spPr>
          <a:xfrm>
            <a:off x="8014970" y="5152596"/>
            <a:ext cx="5976410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b="1"/>
              <a:t>Remark on the lattice configuration</a:t>
            </a:r>
          </a:p>
          <a:p>
            <a:r>
              <a:rPr lang="en-US" altLang="ko-KR" sz="2000"/>
              <a:t>Each unit cell has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/>
              <a:t>1 center bend (2-T)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/>
              <a:t>4 longitudinal gradient bending magnets (LGBMs)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/>
              <a:t>4 reverse bending magnets </a:t>
            </a:r>
          </a:p>
          <a:p>
            <a:r>
              <a:rPr lang="en-US" altLang="ko-KR" sz="2000"/>
              <a:t>     (Bending field comes from quadrupole offset)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/>
              <a:t>6 sextupole magnets and 2 octupole magnets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/>
              <a:t>6 slow correctors, 4 fast correctors and 10 BPMs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DDB91FF7-733F-426F-8057-CF3C68456D68}"/>
                  </a:ext>
                </a:extLst>
              </p:cNvPr>
              <p:cNvSpPr/>
              <p:nvPr/>
            </p:nvSpPr>
            <p:spPr>
              <a:xfrm>
                <a:off x="10439015" y="5801754"/>
                <a:ext cx="2491901" cy="317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40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,    2−</m:t>
                        </m:r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𝑐𝑒𝑛𝑡𝑒𝑟</m:t>
                        </m:r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𝑏𝑒𝑛𝑑</m:t>
                        </m:r>
                      </m:sub>
                    </m:sSub>
                  </m:oMath>
                </a14:m>
                <a:r>
                  <a:rPr lang="en-US" altLang="ko-KR" sz="1400"/>
                  <a:t> = 21.3 keV )</a:t>
                </a:r>
                <a:endParaRPr lang="ko-KR" altLang="en-US" sz="1400"/>
              </a:p>
            </p:txBody>
          </p:sp>
        </mc:Choice>
        <mc:Fallback xmlns="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DDB91FF7-733F-426F-8057-CF3C68456D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015" y="5801754"/>
                <a:ext cx="2491901" cy="317203"/>
              </a:xfrm>
              <a:prstGeom prst="rect">
                <a:avLst/>
              </a:prstGeom>
              <a:blipFill>
                <a:blip r:embed="rId8"/>
                <a:stretch>
                  <a:fillRect l="-733" t="-1923" b="-173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71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0CBC457-D1CB-4838-9DBB-203663E02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667" y="4421941"/>
            <a:ext cx="2877335" cy="2196400"/>
          </a:xfrm>
          <a:prstGeom prst="rect">
            <a:avLst/>
          </a:prstGeom>
        </p:spPr>
      </p:pic>
      <p:sp>
        <p:nvSpPr>
          <p:cNvPr id="33" name="Rectangle 6">
            <a:extLst>
              <a:ext uri="{FF2B5EF4-FFF2-40B4-BE49-F238E27FC236}">
                <a16:creationId xmlns:a16="http://schemas.microsoft.com/office/drawing/2014/main" id="{3365FD73-2ECD-45FA-AFAB-30BD52B88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E65C00"/>
          </a:solidFill>
          <a:ln>
            <a:solidFill>
              <a:srgbClr val="E65C00"/>
            </a:solidFill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4FA309C-303C-44EA-A9B1-257E7E420A46}"/>
              </a:ext>
            </a:extLst>
          </p:cNvPr>
          <p:cNvSpPr/>
          <p:nvPr/>
        </p:nvSpPr>
        <p:spPr>
          <a:xfrm>
            <a:off x="626972" y="710688"/>
            <a:ext cx="6751413" cy="3997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1</a:t>
            </a:r>
            <a:r>
              <a:rPr lang="en-US" altLang="ko-KR" sz="2000" b="1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.</a:t>
            </a:r>
            <a:r>
              <a:rPr lang="en-US" altLang="ko-KR" sz="2000" b="1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Storage ring (SR)</a:t>
            </a:r>
            <a:endParaRPr lang="ko-KR" altLang="en-US" sz="20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3CBC174-067E-4741-8F74-E608E9D29F27}"/>
              </a:ext>
            </a:extLst>
          </p:cNvPr>
          <p:cNvSpPr txBox="1"/>
          <p:nvPr/>
        </p:nvSpPr>
        <p:spPr>
          <a:xfrm>
            <a:off x="1706473" y="8757"/>
            <a:ext cx="6751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>
                <a:solidFill>
                  <a:srgbClr val="E65C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Ebrima" panose="02000000000000000000" pitchFamily="2" charset="0"/>
              </a:rPr>
              <a:t>I. Beam Dynamics Overview</a:t>
            </a:r>
            <a:endParaRPr lang="ko-KR" altLang="en-US" sz="2400" b="1" dirty="0">
              <a:solidFill>
                <a:srgbClr val="E65C0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Ebrima" panose="02000000000000000000" pitchFamily="2" charset="0"/>
            </a:endParaRPr>
          </a:p>
        </p:txBody>
      </p:sp>
      <p:sp>
        <p:nvSpPr>
          <p:cNvPr id="36" name="슬라이드 번호 개체 틀 1">
            <a:extLst>
              <a:ext uri="{FF2B5EF4-FFF2-40B4-BE49-F238E27FC236}">
                <a16:creationId xmlns:a16="http://schemas.microsoft.com/office/drawing/2014/main" id="{27D9A9CA-9D37-4139-9BAB-A50F75E681F3}"/>
              </a:ext>
            </a:extLst>
          </p:cNvPr>
          <p:cNvSpPr txBox="1">
            <a:spLocks/>
          </p:cNvSpPr>
          <p:nvPr/>
        </p:nvSpPr>
        <p:spPr>
          <a:xfrm>
            <a:off x="5521350" y="7958481"/>
            <a:ext cx="3428286" cy="45632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5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09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363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5817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7271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8726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18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7163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F63A3B-78C7-47BE-AE5E-E10140E04643}" type="slidenum">
              <a:rPr lang="en-US" sz="2400" smtClean="0">
                <a:solidFill>
                  <a:srgbClr val="898989"/>
                </a:solidFill>
              </a:rPr>
              <a:pPr algn="ctr"/>
              <a:t>5</a:t>
            </a:fld>
            <a:endParaRPr lang="en-US" sz="2400" dirty="0">
              <a:solidFill>
                <a:srgbClr val="898989"/>
              </a:solidFill>
            </a:endParaRP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C2CA8301-D6C0-40CE-9DBB-1E923E69C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8F3B2398-6D48-4B23-A108-352D812A1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2" y="7965099"/>
            <a:ext cx="3424555" cy="346358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A85BA3A5-DE0B-4DDD-8C4B-69114A20C2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8285" y="7820209"/>
            <a:ext cx="2757761" cy="52999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3DA117A-53A4-47B7-B1C3-D0B5F4DBD3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266" y="2291872"/>
            <a:ext cx="4266338" cy="315052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0AFB79D7-A77C-40A7-A06C-133B6CC8AE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9204" y="2308822"/>
            <a:ext cx="4754463" cy="34079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E496265-2EA4-467F-B575-6C6559CD5AB7}"/>
              </a:ext>
            </a:extLst>
          </p:cNvPr>
          <p:cNvSpPr txBox="1"/>
          <p:nvPr/>
        </p:nvSpPr>
        <p:spPr>
          <a:xfrm>
            <a:off x="6380266" y="5763504"/>
            <a:ext cx="247629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/>
              <a:t>Dynamic aperture</a:t>
            </a:r>
            <a:endParaRPr lang="ko-KR" altLang="en-US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5479B5-E1FD-404B-A2D8-BB083EB1B3B1}"/>
              </a:ext>
            </a:extLst>
          </p:cNvPr>
          <p:cNvSpPr txBox="1"/>
          <p:nvPr/>
        </p:nvSpPr>
        <p:spPr>
          <a:xfrm>
            <a:off x="626972" y="5521130"/>
            <a:ext cx="4092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/>
              <a:t>Error tolerance table</a:t>
            </a:r>
          </a:p>
          <a:p>
            <a:r>
              <a:rPr lang="en-US" altLang="ko-KR" sz="1800"/>
              <a:t>used for SR commissioning simulations</a:t>
            </a:r>
          </a:p>
          <a:p>
            <a:r>
              <a:rPr lang="en-US" altLang="ko-KR" sz="1800"/>
              <a:t>(rms value, 2-sigma cut used)</a:t>
            </a:r>
            <a:endParaRPr lang="ko-KR" altLang="en-US" sz="180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955F2D1-20E1-491B-98BF-FC3048A1E9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8606" y="1070863"/>
            <a:ext cx="5003703" cy="25417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24E3C1A-ED81-4105-B50F-2C3591791651}"/>
              </a:ext>
            </a:extLst>
          </p:cNvPr>
          <p:cNvSpPr txBox="1"/>
          <p:nvPr/>
        </p:nvSpPr>
        <p:spPr>
          <a:xfrm>
            <a:off x="11101050" y="3578676"/>
            <a:ext cx="275776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/>
              <a:t>Momentum aperture</a:t>
            </a:r>
            <a:endParaRPr lang="ko-KR" altLang="en-US" b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0F6B04-CEDC-4812-8F13-0EF21B723D01}"/>
              </a:ext>
            </a:extLst>
          </p:cNvPr>
          <p:cNvSpPr txBox="1"/>
          <p:nvPr/>
        </p:nvSpPr>
        <p:spPr>
          <a:xfrm>
            <a:off x="10934846" y="6820682"/>
            <a:ext cx="3298119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/>
              <a:t>CDF, Touschek lifetime</a:t>
            </a:r>
          </a:p>
          <a:p>
            <a:r>
              <a:rPr lang="en-US" altLang="ko-KR" sz="1400"/>
              <a:t>(without harmonic cavity)</a:t>
            </a:r>
          </a:p>
          <a:p>
            <a:r>
              <a:rPr lang="en-US" altLang="ko-KR" sz="1400"/>
              <a:t>400 mA with 1024 bunches </a:t>
            </a:r>
            <a:endParaRPr lang="ko-KR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30C4D62-7780-4C05-9967-C27C83E267F2}"/>
                  </a:ext>
                </a:extLst>
              </p:cNvPr>
              <p:cNvSpPr txBox="1"/>
              <p:nvPr/>
            </p:nvSpPr>
            <p:spPr>
              <a:xfrm>
                <a:off x="12729645" y="5067729"/>
                <a:ext cx="2320844" cy="317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40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𝑡𝑜𝑢𝑠𝑐h𝑒𝑘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𝑏𝑎𝑟𝑒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𝑙𝑎𝑡𝑡𝑖𝑐𝑒</m:t>
                        </m:r>
                      </m:sub>
                    </m:sSub>
                  </m:oMath>
                </a14:m>
                <a:r>
                  <a:rPr lang="ko-KR" altLang="en-US" sz="1400"/>
                  <a:t> </a:t>
                </a:r>
                <a:r>
                  <a:rPr lang="en-US" altLang="ko-KR" sz="1400"/>
                  <a:t>= 7.01 h</a:t>
                </a:r>
                <a:endParaRPr lang="ko-KR" altLang="en-US" sz="14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30C4D62-7780-4C05-9967-C27C83E26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9645" y="5067729"/>
                <a:ext cx="2320844" cy="317203"/>
              </a:xfrm>
              <a:prstGeom prst="rect">
                <a:avLst/>
              </a:prstGeom>
              <a:blipFill>
                <a:blip r:embed="rId9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93685BC-BFB8-4124-B296-1775DF748157}"/>
                  </a:ext>
                </a:extLst>
              </p:cNvPr>
              <p:cNvSpPr txBox="1"/>
              <p:nvPr/>
            </p:nvSpPr>
            <p:spPr>
              <a:xfrm>
                <a:off x="12720120" y="5367913"/>
                <a:ext cx="2541301" cy="324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40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𝑡𝑜𝑢𝑠𝑐h𝑒𝑘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,   10% 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𝑝𝑒𝑟𝑐𝑒𝑛𝑡𝑖𝑙𝑒</m:t>
                        </m:r>
                      </m:sub>
                    </m:sSub>
                  </m:oMath>
                </a14:m>
                <a:r>
                  <a:rPr lang="ko-KR" altLang="en-US" sz="1400"/>
                  <a:t> </a:t>
                </a:r>
                <a:r>
                  <a:rPr lang="en-US" altLang="ko-KR" sz="1400"/>
                  <a:t>= 2.48 h</a:t>
                </a:r>
                <a:endParaRPr lang="ko-KR" altLang="en-US" sz="140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93685BC-BFB8-4124-B296-1775DF748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0120" y="5367913"/>
                <a:ext cx="2541301" cy="324384"/>
              </a:xfrm>
              <a:prstGeom prst="rect">
                <a:avLst/>
              </a:prstGeom>
              <a:blipFill>
                <a:blip r:embed="rId10"/>
                <a:stretch>
                  <a:fillRect t="-1887" b="-150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5F2009-15C0-4504-8440-D253EBFC2EE8}"/>
                  </a:ext>
                </a:extLst>
              </p:cNvPr>
              <p:cNvSpPr txBox="1"/>
              <p:nvPr/>
            </p:nvSpPr>
            <p:spPr>
              <a:xfrm>
                <a:off x="12719101" y="5681886"/>
                <a:ext cx="2532795" cy="324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40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𝑡𝑜𝑢𝑠𝑐h𝑒𝑘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,   50% 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𝑝𝑒𝑟𝑐𝑒𝑛𝑡𝑖𝑙𝑒</m:t>
                        </m:r>
                      </m:sub>
                    </m:sSub>
                  </m:oMath>
                </a14:m>
                <a:r>
                  <a:rPr lang="ko-KR" altLang="en-US" sz="1400"/>
                  <a:t> </a:t>
                </a:r>
                <a:r>
                  <a:rPr lang="en-US" altLang="ko-KR" sz="1400"/>
                  <a:t>= 3.12 h</a:t>
                </a:r>
                <a:endParaRPr lang="ko-KR" altLang="en-US" sz="140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5F2009-15C0-4504-8440-D253EBFC2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9101" y="5681886"/>
                <a:ext cx="2532795" cy="324384"/>
              </a:xfrm>
              <a:prstGeom prst="rect">
                <a:avLst/>
              </a:prstGeom>
              <a:blipFill>
                <a:blip r:embed="rId11"/>
                <a:stretch>
                  <a:fillRect t="-1887" b="-169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직사각형 1">
            <a:extLst>
              <a:ext uri="{FF2B5EF4-FFF2-40B4-BE49-F238E27FC236}">
                <a16:creationId xmlns:a16="http://schemas.microsoft.com/office/drawing/2014/main" id="{8DF913F3-2E9C-40F7-9689-D40E3D672167}"/>
              </a:ext>
            </a:extLst>
          </p:cNvPr>
          <p:cNvSpPr/>
          <p:nvPr/>
        </p:nvSpPr>
        <p:spPr>
          <a:xfrm>
            <a:off x="6084936" y="6333369"/>
            <a:ext cx="3066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/>
              <a:t>- 100% injection efficiency obtained with the worst case error seed</a:t>
            </a:r>
            <a:endParaRPr lang="ko-KR" altLang="en-US" sz="1400"/>
          </a:p>
        </p:txBody>
      </p:sp>
    </p:spTree>
    <p:extLst>
      <p:ext uri="{BB962C8B-B14F-4D97-AF65-F5344CB8AC3E}">
        <p14:creationId xmlns:p14="http://schemas.microsoft.com/office/powerpoint/2010/main" val="1982631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>
            <a:extLst>
              <a:ext uri="{FF2B5EF4-FFF2-40B4-BE49-F238E27FC236}">
                <a16:creationId xmlns:a16="http://schemas.microsoft.com/office/drawing/2014/main" id="{3365FD73-2ECD-45FA-AFAB-30BD52B88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E65C00"/>
          </a:solidFill>
          <a:ln>
            <a:solidFill>
              <a:srgbClr val="E65C00"/>
            </a:solidFill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4FA309C-303C-44EA-A9B1-257E7E420A46}"/>
              </a:ext>
            </a:extLst>
          </p:cNvPr>
          <p:cNvSpPr/>
          <p:nvPr/>
        </p:nvSpPr>
        <p:spPr>
          <a:xfrm>
            <a:off x="626972" y="710688"/>
            <a:ext cx="6751413" cy="3997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2</a:t>
            </a:r>
            <a:r>
              <a:rPr lang="en-US" altLang="ko-KR" sz="2000" b="1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.</a:t>
            </a:r>
            <a:r>
              <a:rPr lang="en-US" altLang="ko-KR" sz="2000" b="1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Booster ring (BR)</a:t>
            </a:r>
            <a:endParaRPr lang="ko-KR" altLang="en-US" sz="20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3CBC174-067E-4741-8F74-E608E9D29F27}"/>
              </a:ext>
            </a:extLst>
          </p:cNvPr>
          <p:cNvSpPr txBox="1"/>
          <p:nvPr/>
        </p:nvSpPr>
        <p:spPr>
          <a:xfrm>
            <a:off x="1706473" y="8757"/>
            <a:ext cx="6751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>
                <a:solidFill>
                  <a:srgbClr val="E65C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Ebrima" panose="02000000000000000000" pitchFamily="2" charset="0"/>
              </a:rPr>
              <a:t>I. Beam Dynamics Overview</a:t>
            </a:r>
            <a:endParaRPr lang="ko-KR" altLang="en-US" sz="2400" b="1" dirty="0">
              <a:solidFill>
                <a:srgbClr val="E65C0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Ebrima" panose="02000000000000000000" pitchFamily="2" charset="0"/>
            </a:endParaRPr>
          </a:p>
        </p:txBody>
      </p:sp>
      <p:sp>
        <p:nvSpPr>
          <p:cNvPr id="36" name="슬라이드 번호 개체 틀 1">
            <a:extLst>
              <a:ext uri="{FF2B5EF4-FFF2-40B4-BE49-F238E27FC236}">
                <a16:creationId xmlns:a16="http://schemas.microsoft.com/office/drawing/2014/main" id="{27D9A9CA-9D37-4139-9BAB-A50F75E681F3}"/>
              </a:ext>
            </a:extLst>
          </p:cNvPr>
          <p:cNvSpPr txBox="1">
            <a:spLocks/>
          </p:cNvSpPr>
          <p:nvPr/>
        </p:nvSpPr>
        <p:spPr>
          <a:xfrm>
            <a:off x="5521350" y="7958481"/>
            <a:ext cx="3428286" cy="45632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5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09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363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5817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7271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8726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18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7163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F63A3B-78C7-47BE-AE5E-E10140E04643}" type="slidenum">
              <a:rPr lang="en-US" sz="2400" smtClean="0">
                <a:solidFill>
                  <a:srgbClr val="898989"/>
                </a:solidFill>
              </a:rPr>
              <a:pPr algn="ctr"/>
              <a:t>6</a:t>
            </a:fld>
            <a:endParaRPr lang="en-US" sz="2400" dirty="0">
              <a:solidFill>
                <a:srgbClr val="898989"/>
              </a:solidFill>
            </a:endParaRP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C2CA8301-D6C0-40CE-9DBB-1E923E69C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8F3B2398-6D48-4B23-A108-352D812A1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2" y="7965099"/>
            <a:ext cx="3424555" cy="346358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A85BA3A5-DE0B-4DDD-8C4B-69114A20C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285" y="7820209"/>
            <a:ext cx="2757761" cy="529993"/>
          </a:xfrm>
          <a:prstGeom prst="rect">
            <a:avLst/>
          </a:prstGeom>
        </p:spPr>
      </p:pic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D7B62162-E490-4CBE-8D51-22AAB0E8BD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656496"/>
              </p:ext>
            </p:extLst>
          </p:nvPr>
        </p:nvGraphicFramePr>
        <p:xfrm>
          <a:off x="685475" y="4973225"/>
          <a:ext cx="6247194" cy="2868436"/>
        </p:xfrm>
        <a:graphic>
          <a:graphicData uri="http://schemas.openxmlformats.org/drawingml/2006/table">
            <a:tbl>
              <a:tblPr/>
              <a:tblGrid>
                <a:gridCol w="1219910">
                  <a:extLst>
                    <a:ext uri="{9D8B030D-6E8A-4147-A177-3AD203B41FA5}">
                      <a16:colId xmlns:a16="http://schemas.microsoft.com/office/drawing/2014/main" val="2097273113"/>
                    </a:ext>
                  </a:extLst>
                </a:gridCol>
                <a:gridCol w="2642214">
                  <a:extLst>
                    <a:ext uri="{9D8B030D-6E8A-4147-A177-3AD203B41FA5}">
                      <a16:colId xmlns:a16="http://schemas.microsoft.com/office/drawing/2014/main" val="602565477"/>
                    </a:ext>
                  </a:extLst>
                </a:gridCol>
                <a:gridCol w="1381826">
                  <a:extLst>
                    <a:ext uri="{9D8B030D-6E8A-4147-A177-3AD203B41FA5}">
                      <a16:colId xmlns:a16="http://schemas.microsoft.com/office/drawing/2014/main" val="2656767320"/>
                    </a:ext>
                  </a:extLst>
                </a:gridCol>
                <a:gridCol w="1003244">
                  <a:extLst>
                    <a:ext uri="{9D8B030D-6E8A-4147-A177-3AD203B41FA5}">
                      <a16:colId xmlns:a16="http://schemas.microsoft.com/office/drawing/2014/main" val="3817325070"/>
                    </a:ext>
                  </a:extLst>
                </a:gridCol>
              </a:tblGrid>
              <a:tr h="46161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Booster Parameters</a:t>
                      </a:r>
                    </a:p>
                  </a:txBody>
                  <a:tcPr marL="5081" marR="5081" marT="5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B6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Value</a:t>
                      </a:r>
                    </a:p>
                  </a:txBody>
                  <a:tcPr marL="5081" marR="5081" marT="5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B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Unit</a:t>
                      </a:r>
                    </a:p>
                  </a:txBody>
                  <a:tcPr marL="5081" marR="5081" marT="5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B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680530"/>
                  </a:ext>
                </a:extLst>
              </a:tr>
              <a:tr h="271974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Design </a:t>
                      </a:r>
                    </a:p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Parameters</a:t>
                      </a:r>
                    </a:p>
                  </a:txBody>
                  <a:tcPr marL="5081" marR="5081" marT="5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 Number of Cells</a:t>
                      </a:r>
                    </a:p>
                  </a:txBody>
                  <a:tcPr marL="5081" marR="5081" marT="5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30</a:t>
                      </a:r>
                    </a:p>
                  </a:txBody>
                  <a:tcPr marL="5081" marR="5081" marT="5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5081" marR="5081" marT="5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0512413"/>
                  </a:ext>
                </a:extLst>
              </a:tr>
              <a:tr h="27197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 Circumference</a:t>
                      </a:r>
                    </a:p>
                  </a:txBody>
                  <a:tcPr marL="5081" marR="5081" marT="5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772.9</a:t>
                      </a:r>
                    </a:p>
                  </a:txBody>
                  <a:tcPr marL="5081" marR="5081" marT="5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[m]</a:t>
                      </a:r>
                    </a:p>
                  </a:txBody>
                  <a:tcPr marL="5081" marR="5081" marT="5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864693"/>
                  </a:ext>
                </a:extLst>
              </a:tr>
              <a:tr h="27197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 Beam Energy</a:t>
                      </a:r>
                    </a:p>
                  </a:txBody>
                  <a:tcPr marL="5081" marR="5081" marT="5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0.2 - 4</a:t>
                      </a:r>
                    </a:p>
                  </a:txBody>
                  <a:tcPr marL="5081" marR="5081" marT="5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[GeV]</a:t>
                      </a:r>
                    </a:p>
                  </a:txBody>
                  <a:tcPr marL="5081" marR="5081" marT="5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946410"/>
                  </a:ext>
                </a:extLst>
              </a:tr>
              <a:tr h="2573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 Natural Emittance (4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Gev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5081" marR="5081" marT="5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10.9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81" marR="5081" marT="5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[nm rad]</a:t>
                      </a:r>
                    </a:p>
                  </a:txBody>
                  <a:tcPr marL="5081" marR="5081" marT="5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973104"/>
                  </a:ext>
                </a:extLst>
              </a:tr>
              <a:tr h="2573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 Max. Beam Current</a:t>
                      </a:r>
                    </a:p>
                  </a:txBody>
                  <a:tcPr marL="5081" marR="5081" marT="5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5081" marR="5081" marT="5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mA</a:t>
                      </a:r>
                    </a:p>
                  </a:txBody>
                  <a:tcPr marL="5081" marR="5081" marT="5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5842399"/>
                  </a:ext>
                </a:extLst>
              </a:tr>
              <a:tr h="257370"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81" marR="5081" marT="5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 Repetition rate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81" marR="5081" marT="5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81" marR="5081" marT="5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Hz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81" marR="5081" marT="5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2579512"/>
                  </a:ext>
                </a:extLst>
              </a:tr>
              <a:tr h="2719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Tune and </a:t>
                      </a:r>
                    </a:p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Chromaticiy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5081" marR="5081" marT="5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 Tune (H/V)</a:t>
                      </a:r>
                    </a:p>
                  </a:txBody>
                  <a:tcPr marL="5081" marR="5081" marT="5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42726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0" spc="0" dirty="0">
                          <a:effectLst/>
                        </a:rPr>
                        <a:t>17.77</a:t>
                      </a:r>
                      <a:r>
                        <a:rPr lang="en-US" altLang="ko-KR" sz="1800" b="0" i="0" u="none" strike="noStrike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/ </a:t>
                      </a:r>
                      <a:r>
                        <a:rPr lang="en-US" altLang="ko-KR" sz="1800" kern="0" spc="0" dirty="0">
                          <a:effectLst/>
                        </a:rPr>
                        <a:t>10.70</a:t>
                      </a:r>
                      <a:endParaRPr lang="en-US" altLang="ko-KR" sz="18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81" marR="5081" marT="5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5081" marR="5081" marT="5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541776"/>
                  </a:ext>
                </a:extLst>
              </a:tr>
              <a:tr h="4510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 Natural Chromaticity (H/V)</a:t>
                      </a:r>
                    </a:p>
                  </a:txBody>
                  <a:tcPr marL="5081" marR="5081" marT="508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-22.3 / -15.1</a:t>
                      </a:r>
                    </a:p>
                  </a:txBody>
                  <a:tcPr marL="5081" marR="5081" marT="5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5081" marR="5081" marT="5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919007"/>
                  </a:ext>
                </a:extLst>
              </a:tr>
            </a:tbl>
          </a:graphicData>
        </a:graphic>
      </p:graphicFrame>
      <p:pic>
        <p:nvPicPr>
          <p:cNvPr id="10" name="그림 212">
            <a:extLst>
              <a:ext uri="{FF2B5EF4-FFF2-40B4-BE49-F238E27FC236}">
                <a16:creationId xmlns:a16="http://schemas.microsoft.com/office/drawing/2014/main" id="{5FABE0DE-5412-4DFA-9845-81699C4003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32" y="1292525"/>
            <a:ext cx="7088679" cy="36337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87A581-BF0F-494A-BA09-69B4877364BB}"/>
              </a:ext>
            </a:extLst>
          </p:cNvPr>
          <p:cNvSpPr txBox="1"/>
          <p:nvPr/>
        </p:nvSpPr>
        <p:spPr>
          <a:xfrm>
            <a:off x="2096794" y="1320057"/>
            <a:ext cx="3424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/>
              <a:t>BR lattice function (half-ring)</a:t>
            </a:r>
          </a:p>
          <a:p>
            <a:r>
              <a:rPr lang="en-US" altLang="ko-KR" sz="1800" b="1"/>
              <a:t> </a:t>
            </a:r>
            <a:r>
              <a:rPr lang="en-US" altLang="ko-KR" sz="1800"/>
              <a:t>- FODO optics, race-track shape</a:t>
            </a:r>
          </a:p>
          <a:p>
            <a:r>
              <a:rPr lang="en-US" altLang="ko-KR" sz="1800"/>
              <a:t> - Two dispersion free sections</a:t>
            </a:r>
            <a:endParaRPr lang="ko-KR" altLang="en-US" sz="180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EA678F2-799B-4464-8B8A-9EA716F091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957" y="1122096"/>
            <a:ext cx="6916255" cy="296164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6EA659D-01BB-4143-96A4-E3CC16B2AB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2387" y="5444779"/>
            <a:ext cx="7393659" cy="23575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931EF78-4244-4F48-941F-AFAEE63BB5E5}"/>
              </a:ext>
            </a:extLst>
          </p:cNvPr>
          <p:cNvSpPr txBox="1"/>
          <p:nvPr/>
        </p:nvSpPr>
        <p:spPr>
          <a:xfrm>
            <a:off x="10473317" y="5068875"/>
            <a:ext cx="2174284" cy="439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DA with errors</a:t>
            </a:r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6065A0-950D-4970-A305-70B1158E0C73}"/>
              </a:ext>
            </a:extLst>
          </p:cNvPr>
          <p:cNvSpPr txBox="1"/>
          <p:nvPr/>
        </p:nvSpPr>
        <p:spPr>
          <a:xfrm>
            <a:off x="8108581" y="4021324"/>
            <a:ext cx="6560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/>
              <a:t>- ADTS and MDTS are suppressed after extensive optimization work</a:t>
            </a:r>
          </a:p>
          <a:p>
            <a:r>
              <a:rPr lang="en-US" altLang="ko-KR" sz="1800"/>
              <a:t>- 100% injection efficiency obtained with the worst case error seed</a:t>
            </a:r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4097691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>
            <a:extLst>
              <a:ext uri="{FF2B5EF4-FFF2-40B4-BE49-F238E27FC236}">
                <a16:creationId xmlns:a16="http://schemas.microsoft.com/office/drawing/2014/main" id="{3365FD73-2ECD-45FA-AFAB-30BD52B88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E65C00"/>
          </a:solidFill>
          <a:ln>
            <a:solidFill>
              <a:srgbClr val="E65C00"/>
            </a:solidFill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4FA309C-303C-44EA-A9B1-257E7E420A46}"/>
              </a:ext>
            </a:extLst>
          </p:cNvPr>
          <p:cNvSpPr/>
          <p:nvPr/>
        </p:nvSpPr>
        <p:spPr>
          <a:xfrm>
            <a:off x="626972" y="710688"/>
            <a:ext cx="6751413" cy="3997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2</a:t>
            </a:r>
            <a:r>
              <a:rPr lang="en-US" altLang="ko-KR" sz="2000" b="1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.</a:t>
            </a:r>
            <a:r>
              <a:rPr lang="en-US" altLang="ko-KR" sz="2000" b="1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Booster ring (BR) </a:t>
            </a:r>
            <a:endParaRPr lang="ko-KR" altLang="en-US" sz="20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3CBC174-067E-4741-8F74-E608E9D29F27}"/>
              </a:ext>
            </a:extLst>
          </p:cNvPr>
          <p:cNvSpPr txBox="1"/>
          <p:nvPr/>
        </p:nvSpPr>
        <p:spPr>
          <a:xfrm>
            <a:off x="1706473" y="8757"/>
            <a:ext cx="6751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>
                <a:solidFill>
                  <a:srgbClr val="E65C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Ebrima" panose="02000000000000000000" pitchFamily="2" charset="0"/>
              </a:rPr>
              <a:t>I. Beam Dynamics Overview</a:t>
            </a:r>
            <a:endParaRPr lang="ko-KR" altLang="en-US" sz="2400" b="1" dirty="0">
              <a:solidFill>
                <a:srgbClr val="E65C0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Ebrima" panose="02000000000000000000" pitchFamily="2" charset="0"/>
            </a:endParaRPr>
          </a:p>
        </p:txBody>
      </p:sp>
      <p:sp>
        <p:nvSpPr>
          <p:cNvPr id="36" name="슬라이드 번호 개체 틀 1">
            <a:extLst>
              <a:ext uri="{FF2B5EF4-FFF2-40B4-BE49-F238E27FC236}">
                <a16:creationId xmlns:a16="http://schemas.microsoft.com/office/drawing/2014/main" id="{27D9A9CA-9D37-4139-9BAB-A50F75E681F3}"/>
              </a:ext>
            </a:extLst>
          </p:cNvPr>
          <p:cNvSpPr txBox="1">
            <a:spLocks/>
          </p:cNvSpPr>
          <p:nvPr/>
        </p:nvSpPr>
        <p:spPr>
          <a:xfrm>
            <a:off x="5521350" y="7958481"/>
            <a:ext cx="3428286" cy="45632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5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09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363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5817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7271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8726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18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7163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F63A3B-78C7-47BE-AE5E-E10140E04643}" type="slidenum">
              <a:rPr lang="en-US" sz="2400" smtClean="0">
                <a:solidFill>
                  <a:srgbClr val="898989"/>
                </a:solidFill>
              </a:rPr>
              <a:pPr algn="ctr"/>
              <a:t>7</a:t>
            </a:fld>
            <a:endParaRPr lang="en-US" sz="2400" dirty="0">
              <a:solidFill>
                <a:srgbClr val="898989"/>
              </a:solidFill>
            </a:endParaRP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C2CA8301-D6C0-40CE-9DBB-1E923E69C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8F3B2398-6D48-4B23-A108-352D812A1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2" y="7965099"/>
            <a:ext cx="3424555" cy="34635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D9C058C-7E92-4ABC-8378-68595F4CB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832" y="4666262"/>
            <a:ext cx="6024228" cy="25089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608937-B591-45AE-97E8-49BF8E2BD650}"/>
              </a:ext>
            </a:extLst>
          </p:cNvPr>
          <p:cNvSpPr txBox="1"/>
          <p:nvPr/>
        </p:nvSpPr>
        <p:spPr>
          <a:xfrm>
            <a:off x="1929638" y="4134179"/>
            <a:ext cx="3373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/>
              <a:t>Energy ramping profile of BR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3B6A59-BD9F-450F-8150-DE51EEFB4D6A}"/>
              </a:ext>
            </a:extLst>
          </p:cNvPr>
          <p:cNvSpPr txBox="1"/>
          <p:nvPr/>
        </p:nvSpPr>
        <p:spPr>
          <a:xfrm>
            <a:off x="933610" y="7105536"/>
            <a:ext cx="5064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/>
              <a:t>Evolution of emittance and energy spread </a:t>
            </a:r>
          </a:p>
          <a:p>
            <a:r>
              <a:rPr lang="en-US" altLang="ko-KR" sz="2000" b="1"/>
              <a:t>during energy ramping</a:t>
            </a:r>
            <a:endParaRPr lang="ko-KR" altLang="en-US" sz="2000" b="1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D3E9A01-EFD2-4202-85FC-BBC3BC142C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4348" y="125675"/>
            <a:ext cx="4656593" cy="297788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7C33999-3BCC-4460-A361-8F989A18C9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85494" y="4487606"/>
            <a:ext cx="3733138" cy="31181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64A684C-9D13-43E2-AF87-C2A04528D79D}"/>
              </a:ext>
            </a:extLst>
          </p:cNvPr>
          <p:cNvSpPr txBox="1"/>
          <p:nvPr/>
        </p:nvSpPr>
        <p:spPr>
          <a:xfrm>
            <a:off x="8204625" y="7615923"/>
            <a:ext cx="6957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/>
              <a:t>DA degradation due to Eddy current (left) and</a:t>
            </a:r>
          </a:p>
          <a:p>
            <a:r>
              <a:rPr lang="en-US" altLang="ko-KR" sz="1800" b="1"/>
              <a:t>DA restoration after chromaticity correction using SF&amp;SD (right)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C07EBE-8965-4049-A77E-A90D34BBDDBC}"/>
              </a:ext>
            </a:extLst>
          </p:cNvPr>
          <p:cNvSpPr txBox="1"/>
          <p:nvPr/>
        </p:nvSpPr>
        <p:spPr>
          <a:xfrm>
            <a:off x="8050730" y="3103066"/>
            <a:ext cx="677863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/>
              <a:t>Chromaticity variation during energy ramping </a:t>
            </a:r>
          </a:p>
          <a:p>
            <a:r>
              <a:rPr lang="en-US" altLang="ko-KR" sz="1800"/>
              <a:t>- Chromaticity variation due to Eddy current induced from </a:t>
            </a:r>
          </a:p>
          <a:p>
            <a:r>
              <a:rPr lang="en-US" altLang="ko-KR" sz="1800"/>
              <a:t> the bending magnet vacuum chamber</a:t>
            </a:r>
          </a:p>
          <a:p>
            <a:r>
              <a:rPr lang="en-US" altLang="ko-KR" sz="1800"/>
              <a:t>- Adaptive correction using SF &amp; SD suppresses chromaticity variation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99146DCE-520D-403F-8AF4-EE4B02FFF7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6627" y="4534289"/>
            <a:ext cx="4226018" cy="3122512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8E197A5D-6BAE-4F84-AA57-AE82CB67E02C}"/>
              </a:ext>
            </a:extLst>
          </p:cNvPr>
          <p:cNvSpPr/>
          <p:nvPr/>
        </p:nvSpPr>
        <p:spPr>
          <a:xfrm>
            <a:off x="6216060" y="125675"/>
            <a:ext cx="21221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/>
              <a:t>Figures Courtesy of </a:t>
            </a:r>
          </a:p>
          <a:p>
            <a:r>
              <a:rPr lang="en-US" altLang="ko-KR" sz="1600"/>
              <a:t>Y. Lee (Korea Univ.) and</a:t>
            </a:r>
          </a:p>
          <a:p>
            <a:r>
              <a:rPr lang="en-US" altLang="ko-KR" sz="1600"/>
              <a:t> J. Hwang(GWNU))</a:t>
            </a:r>
            <a:endParaRPr lang="ko-KR" altLang="en-US" sz="1600"/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269CD197-04D9-42BC-A5E3-B679378F17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1045" y="1390044"/>
            <a:ext cx="3819365" cy="266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59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>
            <a:extLst>
              <a:ext uri="{FF2B5EF4-FFF2-40B4-BE49-F238E27FC236}">
                <a16:creationId xmlns:a16="http://schemas.microsoft.com/office/drawing/2014/main" id="{3365FD73-2ECD-45FA-AFAB-30BD52B88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E65C00"/>
          </a:solidFill>
          <a:ln>
            <a:solidFill>
              <a:srgbClr val="E65C00"/>
            </a:solidFill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4FA309C-303C-44EA-A9B1-257E7E420A46}"/>
              </a:ext>
            </a:extLst>
          </p:cNvPr>
          <p:cNvSpPr/>
          <p:nvPr/>
        </p:nvSpPr>
        <p:spPr>
          <a:xfrm>
            <a:off x="626972" y="710688"/>
            <a:ext cx="6751413" cy="3997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3</a:t>
            </a:r>
            <a:r>
              <a:rPr lang="en-US" altLang="ko-KR" sz="2000" b="1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.</a:t>
            </a:r>
            <a:r>
              <a:rPr lang="en-US" altLang="ko-KR" sz="2000" b="1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Injection to SR</a:t>
            </a:r>
            <a:endParaRPr lang="ko-KR" altLang="en-US" sz="20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3CBC174-067E-4741-8F74-E608E9D29F27}"/>
              </a:ext>
            </a:extLst>
          </p:cNvPr>
          <p:cNvSpPr txBox="1"/>
          <p:nvPr/>
        </p:nvSpPr>
        <p:spPr>
          <a:xfrm>
            <a:off x="1706473" y="8757"/>
            <a:ext cx="6751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>
                <a:solidFill>
                  <a:srgbClr val="E65C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Ebrima" panose="02000000000000000000" pitchFamily="2" charset="0"/>
              </a:rPr>
              <a:t>I. Beam Dynamics Overview</a:t>
            </a:r>
            <a:endParaRPr lang="ko-KR" altLang="en-US" sz="2400" b="1" dirty="0">
              <a:solidFill>
                <a:srgbClr val="E65C0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Ebrima" panose="02000000000000000000" pitchFamily="2" charset="0"/>
            </a:endParaRPr>
          </a:p>
        </p:txBody>
      </p:sp>
      <p:sp>
        <p:nvSpPr>
          <p:cNvPr id="36" name="슬라이드 번호 개체 틀 1">
            <a:extLst>
              <a:ext uri="{FF2B5EF4-FFF2-40B4-BE49-F238E27FC236}">
                <a16:creationId xmlns:a16="http://schemas.microsoft.com/office/drawing/2014/main" id="{27D9A9CA-9D37-4139-9BAB-A50F75E681F3}"/>
              </a:ext>
            </a:extLst>
          </p:cNvPr>
          <p:cNvSpPr txBox="1">
            <a:spLocks/>
          </p:cNvSpPr>
          <p:nvPr/>
        </p:nvSpPr>
        <p:spPr>
          <a:xfrm>
            <a:off x="5521350" y="7958481"/>
            <a:ext cx="3428286" cy="45632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5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09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363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5817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7271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8726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18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7163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F63A3B-78C7-47BE-AE5E-E10140E04643}" type="slidenum">
              <a:rPr lang="en-US" sz="2400" smtClean="0">
                <a:solidFill>
                  <a:srgbClr val="898989"/>
                </a:solidFill>
              </a:rPr>
              <a:pPr algn="ctr"/>
              <a:t>8</a:t>
            </a:fld>
            <a:endParaRPr lang="en-US" sz="2400" dirty="0">
              <a:solidFill>
                <a:srgbClr val="898989"/>
              </a:solidFill>
            </a:endParaRP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C2CA8301-D6C0-40CE-9DBB-1E923E69C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8F3B2398-6D48-4B23-A108-352D812A1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2" y="7965099"/>
            <a:ext cx="3424555" cy="346358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A85BA3A5-DE0B-4DDD-8C4B-69114A20C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285" y="7820209"/>
            <a:ext cx="2757761" cy="529993"/>
          </a:xfrm>
          <a:prstGeom prst="rect">
            <a:avLst/>
          </a:prstGeom>
        </p:spPr>
      </p:pic>
      <p:pic>
        <p:nvPicPr>
          <p:cNvPr id="9" name="그림 8" descr="텍스트, 라인, 스크린샷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6937346-74FF-419C-B3C6-744BE2F14101}"/>
              </a:ext>
            </a:extLst>
          </p:cNvPr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488" y="1251999"/>
            <a:ext cx="9772077" cy="26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23E8554-0097-49EC-AC95-2A0702B3E0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1938" y="4217526"/>
            <a:ext cx="5293102" cy="3120145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6333EFFA-A48A-452A-B4C8-9CCB094666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035" y="5261152"/>
            <a:ext cx="2716019" cy="20266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BAEEBC-6A55-4CE1-9A06-2BDEDFD59BA8}"/>
              </a:ext>
            </a:extLst>
          </p:cNvPr>
          <p:cNvSpPr txBox="1"/>
          <p:nvPr/>
        </p:nvSpPr>
        <p:spPr>
          <a:xfrm>
            <a:off x="2031066" y="7223586"/>
            <a:ext cx="51354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/>
              <a:t>Off-axis injection using 4-kicker bump</a:t>
            </a:r>
          </a:p>
          <a:p>
            <a:r>
              <a:rPr lang="en-US" altLang="ko-KR" b="1"/>
              <a:t>for top-up operation</a:t>
            </a:r>
            <a:endParaRPr lang="ko-KR" altLang="en-US" b="1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858445-D499-442B-92BA-413FF696A4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7886" y="4585563"/>
            <a:ext cx="6145768" cy="20647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6A472E-8760-4B8C-9A47-5A95B8AA29FD}"/>
              </a:ext>
            </a:extLst>
          </p:cNvPr>
          <p:cNvSpPr txBox="1"/>
          <p:nvPr/>
        </p:nvSpPr>
        <p:spPr>
          <a:xfrm>
            <a:off x="9428933" y="6728918"/>
            <a:ext cx="39852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/>
              <a:t>On-axis injection for </a:t>
            </a:r>
          </a:p>
          <a:p>
            <a:r>
              <a:rPr lang="en-US" altLang="ko-KR" b="1"/>
              <a:t>initial SR commissioning</a:t>
            </a: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DBBEEF73-DE6F-4CB7-B958-3C7F0B909F86}"/>
              </a:ext>
            </a:extLst>
          </p:cNvPr>
          <p:cNvCxnSpPr>
            <a:cxnSpLocks/>
          </p:cNvCxnSpPr>
          <p:nvPr/>
        </p:nvCxnSpPr>
        <p:spPr>
          <a:xfrm flipH="1" flipV="1">
            <a:off x="13563695" y="5346357"/>
            <a:ext cx="839934" cy="13575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59DD148-B99F-40F6-9EF6-6D56895A3C52}"/>
              </a:ext>
            </a:extLst>
          </p:cNvPr>
          <p:cNvSpPr txBox="1"/>
          <p:nvPr/>
        </p:nvSpPr>
        <p:spPr>
          <a:xfrm>
            <a:off x="13563695" y="6698176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/>
              <a:t>On-axis injection achieved here</a:t>
            </a:r>
            <a:endParaRPr lang="ko-KR" altLang="en-US" sz="160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9F65AE8-9689-4DB3-B3E7-E9B37942F329}"/>
              </a:ext>
            </a:extLst>
          </p:cNvPr>
          <p:cNvSpPr/>
          <p:nvPr/>
        </p:nvSpPr>
        <p:spPr>
          <a:xfrm>
            <a:off x="9428933" y="7510495"/>
            <a:ext cx="56757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/>
              <a:t>Making local bumps using 18 correctors near the injection septum</a:t>
            </a:r>
            <a:endParaRPr lang="ko-KR" altLang="en-US" sz="1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2C98B2-22D4-4CAF-B01A-C67C850E137A}"/>
              </a:ext>
            </a:extLst>
          </p:cNvPr>
          <p:cNvSpPr txBox="1"/>
          <p:nvPr/>
        </p:nvSpPr>
        <p:spPr>
          <a:xfrm>
            <a:off x="10256779" y="1528136"/>
            <a:ext cx="31574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/>
              <a:t>Layout of </a:t>
            </a:r>
          </a:p>
          <a:p>
            <a:r>
              <a:rPr lang="en-US" altLang="ko-KR" b="1"/>
              <a:t>injection and extraction</a:t>
            </a: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21DBABC5-C427-4F40-B358-FC4B2A71EDF7}"/>
              </a:ext>
            </a:extLst>
          </p:cNvPr>
          <p:cNvCxnSpPr/>
          <p:nvPr/>
        </p:nvCxnSpPr>
        <p:spPr>
          <a:xfrm flipH="1" flipV="1">
            <a:off x="7585271" y="1599683"/>
            <a:ext cx="1019537" cy="798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20BA644-DB57-4136-85B7-942F1AA06646}"/>
              </a:ext>
            </a:extLst>
          </p:cNvPr>
          <p:cNvSpPr txBox="1"/>
          <p:nvPr/>
        </p:nvSpPr>
        <p:spPr>
          <a:xfrm>
            <a:off x="7623043" y="1200852"/>
            <a:ext cx="1288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/>
              <a:t>Beam path</a:t>
            </a:r>
            <a:endParaRPr lang="ko-KR" altLang="en-US" sz="1600"/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6D4DC799-D686-4AF9-AF29-0392356A668C}"/>
              </a:ext>
            </a:extLst>
          </p:cNvPr>
          <p:cNvCxnSpPr>
            <a:cxnSpLocks/>
          </p:cNvCxnSpPr>
          <p:nvPr/>
        </p:nvCxnSpPr>
        <p:spPr>
          <a:xfrm flipV="1">
            <a:off x="5639546" y="6683479"/>
            <a:ext cx="734621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FD5D3F8-00EB-427D-828E-E70F1E4809AB}"/>
              </a:ext>
            </a:extLst>
          </p:cNvPr>
          <p:cNvSpPr txBox="1"/>
          <p:nvPr/>
        </p:nvSpPr>
        <p:spPr>
          <a:xfrm>
            <a:off x="5521350" y="6691577"/>
            <a:ext cx="1288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/>
              <a:t>Beam path</a:t>
            </a:r>
            <a:endParaRPr lang="ko-KR" altLang="en-US" sz="1600"/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BE91A20A-A872-4EF1-8903-E4AC20961BC1}"/>
              </a:ext>
            </a:extLst>
          </p:cNvPr>
          <p:cNvCxnSpPr>
            <a:cxnSpLocks/>
          </p:cNvCxnSpPr>
          <p:nvPr/>
        </p:nvCxnSpPr>
        <p:spPr>
          <a:xfrm flipV="1">
            <a:off x="12266825" y="5690659"/>
            <a:ext cx="734621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5A4CFD7-D874-404E-9325-F7EC53999DA9}"/>
              </a:ext>
            </a:extLst>
          </p:cNvPr>
          <p:cNvSpPr txBox="1"/>
          <p:nvPr/>
        </p:nvSpPr>
        <p:spPr>
          <a:xfrm>
            <a:off x="12168285" y="5742367"/>
            <a:ext cx="1288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/>
              <a:t>Beam path</a:t>
            </a:r>
            <a:endParaRPr lang="ko-KR" altLang="en-US" sz="1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0C9B70-CC7E-439B-9445-27463C8DE60F}"/>
              </a:ext>
            </a:extLst>
          </p:cNvPr>
          <p:cNvSpPr txBox="1"/>
          <p:nvPr/>
        </p:nvSpPr>
        <p:spPr>
          <a:xfrm>
            <a:off x="110035" y="1465183"/>
            <a:ext cx="24457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/>
              <a:t>Top-up interval for </a:t>
            </a:r>
          </a:p>
          <a:p>
            <a:r>
              <a:rPr lang="en-US" altLang="ko-KR" sz="1400" b="1"/>
              <a:t>the 400 mA brightness mode</a:t>
            </a:r>
          </a:p>
          <a:p>
            <a:r>
              <a:rPr lang="en-US" altLang="ko-KR" sz="1400"/>
              <a:t>(1% current stability)</a:t>
            </a:r>
          </a:p>
          <a:p>
            <a:r>
              <a:rPr lang="en-US" altLang="ko-KR" sz="1400"/>
              <a:t>- 2 min without 3HC</a:t>
            </a:r>
          </a:p>
          <a:p>
            <a:r>
              <a:rPr lang="en-US" altLang="ko-KR" sz="1400"/>
              <a:t>- 6 min with 3HC</a:t>
            </a:r>
            <a:endParaRPr lang="ko-KR" altLang="en-US" sz="1400"/>
          </a:p>
        </p:txBody>
      </p:sp>
    </p:spTree>
    <p:extLst>
      <p:ext uri="{BB962C8B-B14F-4D97-AF65-F5344CB8AC3E}">
        <p14:creationId xmlns:p14="http://schemas.microsoft.com/office/powerpoint/2010/main" val="1611041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>
            <a:extLst>
              <a:ext uri="{FF2B5EF4-FFF2-40B4-BE49-F238E27FC236}">
                <a16:creationId xmlns:a16="http://schemas.microsoft.com/office/drawing/2014/main" id="{3365FD73-2ECD-45FA-AFAB-30BD52B88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E65C00"/>
          </a:solidFill>
          <a:ln>
            <a:solidFill>
              <a:srgbClr val="E65C00"/>
            </a:solidFill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4FA309C-303C-44EA-A9B1-257E7E420A46}"/>
              </a:ext>
            </a:extLst>
          </p:cNvPr>
          <p:cNvSpPr/>
          <p:nvPr/>
        </p:nvSpPr>
        <p:spPr>
          <a:xfrm>
            <a:off x="626972" y="710688"/>
            <a:ext cx="6751413" cy="3997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1. Storage ring impedance </a:t>
            </a:r>
            <a:r>
              <a:rPr lang="en-US" altLang="ko-KR" sz="2000" b="1" dirty="0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m</a:t>
            </a:r>
            <a:r>
              <a:rPr lang="en-US" altLang="ko-KR" sz="2000" b="1">
                <a:solidFill>
                  <a:schemeClr val="tx2"/>
                </a:solidFill>
                <a:ea typeface="HY헤드라인M" panose="02030600000101010101" pitchFamily="18" charset="-127"/>
                <a:cs typeface="Verdana" panose="020B0604030504040204" pitchFamily="34" charset="0"/>
              </a:rPr>
              <a:t>odeling</a:t>
            </a:r>
            <a:endParaRPr lang="ko-KR" altLang="en-US" sz="20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3CBC174-067E-4741-8F74-E608E9D29F27}"/>
              </a:ext>
            </a:extLst>
          </p:cNvPr>
          <p:cNvSpPr txBox="1"/>
          <p:nvPr/>
        </p:nvSpPr>
        <p:spPr>
          <a:xfrm>
            <a:off x="1706473" y="8757"/>
            <a:ext cx="6751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E65C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Ebrima" panose="02000000000000000000" pitchFamily="2" charset="0"/>
              </a:rPr>
              <a:t>II. Impedance and Beam Instability</a:t>
            </a:r>
            <a:endParaRPr lang="ko-KR" altLang="en-US" sz="2400" b="1" dirty="0">
              <a:solidFill>
                <a:srgbClr val="E65C0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Ebrima" panose="02000000000000000000" pitchFamily="2" charset="0"/>
            </a:endParaRPr>
          </a:p>
        </p:txBody>
      </p:sp>
      <p:sp>
        <p:nvSpPr>
          <p:cNvPr id="36" name="슬라이드 번호 개체 틀 1">
            <a:extLst>
              <a:ext uri="{FF2B5EF4-FFF2-40B4-BE49-F238E27FC236}">
                <a16:creationId xmlns:a16="http://schemas.microsoft.com/office/drawing/2014/main" id="{27D9A9CA-9D37-4139-9BAB-A50F75E681F3}"/>
              </a:ext>
            </a:extLst>
          </p:cNvPr>
          <p:cNvSpPr txBox="1">
            <a:spLocks/>
          </p:cNvSpPr>
          <p:nvPr/>
        </p:nvSpPr>
        <p:spPr>
          <a:xfrm>
            <a:off x="5521350" y="7958481"/>
            <a:ext cx="3428286" cy="45632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5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09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363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5817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7271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8726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18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7163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F63A3B-78C7-47BE-AE5E-E10140E04643}" type="slidenum">
              <a:rPr lang="en-US" sz="2400" smtClean="0">
                <a:solidFill>
                  <a:srgbClr val="898989"/>
                </a:solidFill>
              </a:rPr>
              <a:pPr algn="ctr"/>
              <a:t>9</a:t>
            </a:fld>
            <a:endParaRPr lang="en-US" sz="2400" dirty="0">
              <a:solidFill>
                <a:srgbClr val="898989"/>
              </a:solidFill>
            </a:endParaRP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C2CA8301-D6C0-40CE-9DBB-1E923E69C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8F3B2398-6D48-4B23-A108-352D812A1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2" y="7965099"/>
            <a:ext cx="3424555" cy="346358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A85BA3A5-DE0B-4DDD-8C4B-69114A20C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285" y="7820209"/>
            <a:ext cx="2757761" cy="5299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D27E23-CC56-4C66-A714-5EC1A55BC487}"/>
              </a:ext>
            </a:extLst>
          </p:cNvPr>
          <p:cNvSpPr txBox="1"/>
          <p:nvPr/>
        </p:nvSpPr>
        <p:spPr>
          <a:xfrm>
            <a:off x="384674" y="1482698"/>
            <a:ext cx="470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1800" b="1" dirty="0"/>
              <a:t>Resistive wall impedance modeling</a:t>
            </a:r>
            <a:endParaRPr lang="ko-KR" altLang="en-US" sz="1800" b="1" dirty="0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4B1C20A4-9954-49C8-B9AD-6E509EC8CF4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606045" y="2172130"/>
          <a:ext cx="6319331" cy="170307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589339">
                  <a:extLst>
                    <a:ext uri="{9D8B030D-6E8A-4147-A177-3AD203B41FA5}">
                      <a16:colId xmlns:a16="http://schemas.microsoft.com/office/drawing/2014/main" val="1904042568"/>
                    </a:ext>
                  </a:extLst>
                </a:gridCol>
                <a:gridCol w="1034479">
                  <a:extLst>
                    <a:ext uri="{9D8B030D-6E8A-4147-A177-3AD203B41FA5}">
                      <a16:colId xmlns:a16="http://schemas.microsoft.com/office/drawing/2014/main" val="3044230178"/>
                    </a:ext>
                  </a:extLst>
                </a:gridCol>
                <a:gridCol w="2695513">
                  <a:extLst>
                    <a:ext uri="{9D8B030D-6E8A-4147-A177-3AD203B41FA5}">
                      <a16:colId xmlns:a16="http://schemas.microsoft.com/office/drawing/2014/main" val="959491011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50" dirty="0">
                          <a:effectLst/>
                        </a:rPr>
                        <a:t>Chamber type</a:t>
                      </a:r>
                      <a:endParaRPr lang="ko-KR" sz="1200" kern="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50">
                          <a:effectLst/>
                        </a:rPr>
                        <a:t>Shape</a:t>
                      </a:r>
                      <a:endParaRPr lang="ko-KR" sz="1200" kern="5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50" dirty="0">
                          <a:effectLst/>
                        </a:rPr>
                        <a:t>Values</a:t>
                      </a:r>
                      <a:endParaRPr lang="ko-KR" sz="1200" kern="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extLst>
                  <a:ext uri="{0D108BD9-81ED-4DB2-BD59-A6C34878D82A}">
                    <a16:rowId xmlns:a16="http://schemas.microsoft.com/office/drawing/2014/main" val="978891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Vacuum chamber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Ellipse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Major axis 10 mm, minor axis 9 mm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extLst>
                  <a:ext uri="{0D108BD9-81ED-4DB2-BD59-A6C34878D82A}">
                    <a16:rowId xmlns:a16="http://schemas.microsoft.com/office/drawing/2014/main" val="538387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Center bend chamber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Ellipse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Major axis 10 mm, minor axis 4.87 mm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extLst>
                  <a:ext uri="{0D108BD9-81ED-4DB2-BD59-A6C34878D82A}">
                    <a16:rowId xmlns:a16="http://schemas.microsoft.com/office/drawing/2014/main" val="1433787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In-vacuum undulator chamber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Parallel plates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Width 15 mm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extLst>
                  <a:ext uri="{0D108BD9-81ED-4DB2-BD59-A6C34878D82A}">
                    <a16:rowId xmlns:a16="http://schemas.microsoft.com/office/drawing/2014/main" val="1300811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Elliptical polarized undulator chamber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Ellipse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Major axis 10 mm, minor axis 7.5 mm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extLst>
                  <a:ext uri="{0D108BD9-81ED-4DB2-BD59-A6C34878D82A}">
                    <a16:rowId xmlns:a16="http://schemas.microsoft.com/office/drawing/2014/main" val="3741503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Injection kicker chamber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Parallel plates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Width 5 mm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extLst>
                  <a:ext uri="{0D108BD9-81ED-4DB2-BD59-A6C34878D82A}">
                    <a16:rowId xmlns:a16="http://schemas.microsoft.com/office/drawing/2014/main" val="2325503655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24EEEF59-0761-4859-8404-8C27670E8EE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93252" y="2180888"/>
          <a:ext cx="5667375" cy="170307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924277">
                  <a:extLst>
                    <a:ext uri="{9D8B030D-6E8A-4147-A177-3AD203B41FA5}">
                      <a16:colId xmlns:a16="http://schemas.microsoft.com/office/drawing/2014/main" val="4139288181"/>
                    </a:ext>
                  </a:extLst>
                </a:gridCol>
                <a:gridCol w="1367133">
                  <a:extLst>
                    <a:ext uri="{9D8B030D-6E8A-4147-A177-3AD203B41FA5}">
                      <a16:colId xmlns:a16="http://schemas.microsoft.com/office/drawing/2014/main" val="3660672029"/>
                    </a:ext>
                  </a:extLst>
                </a:gridCol>
                <a:gridCol w="2375965">
                  <a:extLst>
                    <a:ext uri="{9D8B030D-6E8A-4147-A177-3AD203B41FA5}">
                      <a16:colId xmlns:a16="http://schemas.microsoft.com/office/drawing/2014/main" val="1604669570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50">
                          <a:effectLst/>
                        </a:rPr>
                        <a:t>Material</a:t>
                      </a:r>
                      <a:endParaRPr lang="ko-KR" sz="1800" kern="5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50">
                          <a:effectLst/>
                        </a:rPr>
                        <a:t>Length (m)</a:t>
                      </a:r>
                      <a:endParaRPr lang="ko-KR" sz="1800" kern="5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50">
                          <a:effectLst/>
                        </a:rPr>
                        <a:t>Conductivity</a:t>
                      </a:r>
                      <a:endParaRPr lang="ko-KR" sz="1800" kern="5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extLst>
                  <a:ext uri="{0D108BD9-81ED-4DB2-BD59-A6C34878D82A}">
                    <a16:rowId xmlns:a16="http://schemas.microsoft.com/office/drawing/2014/main" val="471102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Aluminum</a:t>
                      </a:r>
                      <a:endParaRPr lang="ko-KR" sz="1800" kern="10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648.21</a:t>
                      </a:r>
                      <a:endParaRPr lang="ko-KR" sz="1800" kern="10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2.46E7</a:t>
                      </a:r>
                      <a:endParaRPr lang="ko-KR" sz="1800" kern="10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extLst>
                  <a:ext uri="{0D108BD9-81ED-4DB2-BD59-A6C34878D82A}">
                    <a16:rowId xmlns:a16="http://schemas.microsoft.com/office/drawing/2014/main" val="791951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Stainless steel</a:t>
                      </a:r>
                      <a:endParaRPr lang="ko-KR" sz="1800" kern="10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82.52</a:t>
                      </a:r>
                      <a:endParaRPr lang="ko-KR" sz="1800" kern="10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1.35E6</a:t>
                      </a:r>
                      <a:endParaRPr lang="ko-KR" sz="1800" kern="10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extLst>
                  <a:ext uri="{0D108BD9-81ED-4DB2-BD59-A6C34878D82A}">
                    <a16:rowId xmlns:a16="http://schemas.microsoft.com/office/drawing/2014/main" val="21381502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Copper</a:t>
                      </a:r>
                      <a:endParaRPr lang="ko-KR" sz="1800" kern="10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66.05</a:t>
                      </a:r>
                      <a:endParaRPr lang="ko-KR" sz="1800" kern="10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5.8E7</a:t>
                      </a:r>
                      <a:endParaRPr lang="ko-KR" sz="1800" kern="10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extLst>
                  <a:ext uri="{0D108BD9-81ED-4DB2-BD59-A6C34878D82A}">
                    <a16:rowId xmlns:a16="http://schemas.microsoft.com/office/drawing/2014/main" val="2655026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Titanium coated alumina</a:t>
                      </a:r>
                      <a:endParaRPr lang="ko-KR" sz="1800" kern="10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2.52</a:t>
                      </a:r>
                      <a:endParaRPr lang="ko-KR" sz="1800" kern="10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3.33E5, 1E-12</a:t>
                      </a:r>
                      <a:endParaRPr lang="ko-KR" sz="1800" kern="10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extLst>
                  <a:ext uri="{0D108BD9-81ED-4DB2-BD59-A6C34878D82A}">
                    <a16:rowId xmlns:a16="http://schemas.microsoft.com/office/drawing/2014/main" val="402440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Total</a:t>
                      </a:r>
                      <a:endParaRPr lang="ko-KR" sz="1800" kern="10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799.30</a:t>
                      </a:r>
                      <a:endParaRPr lang="ko-KR" sz="1800" kern="10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ko-KR" sz="1800" kern="10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extLst>
                  <a:ext uri="{0D108BD9-81ED-4DB2-BD59-A6C34878D82A}">
                    <a16:rowId xmlns:a16="http://schemas.microsoft.com/office/drawing/2014/main" val="259421409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F0BCF4F-80C8-455E-8219-9DCE9B2FDAB6}"/>
              </a:ext>
            </a:extLst>
          </p:cNvPr>
          <p:cNvSpPr txBox="1"/>
          <p:nvPr/>
        </p:nvSpPr>
        <p:spPr>
          <a:xfrm>
            <a:off x="375709" y="4805464"/>
            <a:ext cx="470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1800" b="1" dirty="0"/>
              <a:t>Geometric impedance modeling</a:t>
            </a:r>
            <a:endParaRPr lang="ko-KR" altLang="en-US" sz="1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FA446-426F-408E-B5E3-4659E65B50BE}"/>
              </a:ext>
            </a:extLst>
          </p:cNvPr>
          <p:cNvSpPr txBox="1"/>
          <p:nvPr/>
        </p:nvSpPr>
        <p:spPr>
          <a:xfrm>
            <a:off x="2280979" y="4049505"/>
            <a:ext cx="995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/>
              <a:t>Based on above tables, we</a:t>
            </a:r>
            <a:r>
              <a:rPr lang="ko-KR" altLang="en-US" sz="1800" dirty="0"/>
              <a:t> </a:t>
            </a:r>
            <a:r>
              <a:rPr lang="en-US" altLang="ko-KR" sz="1800" dirty="0"/>
              <a:t>used</a:t>
            </a:r>
            <a:r>
              <a:rPr lang="ko-KR" altLang="en-US" sz="1800" dirty="0"/>
              <a:t> </a:t>
            </a:r>
            <a:r>
              <a:rPr lang="en-US" altLang="ko-KR" sz="1800" dirty="0"/>
              <a:t>ImpedanceWake2D code to calculate the resistive wall (RW) impedance </a:t>
            </a:r>
            <a:endParaRPr lang="ko-KR" altLang="en-US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0EB394-548D-4A83-8950-4285E6EC72C7}"/>
              </a:ext>
            </a:extLst>
          </p:cNvPr>
          <p:cNvSpPr txBox="1"/>
          <p:nvPr/>
        </p:nvSpPr>
        <p:spPr>
          <a:xfrm>
            <a:off x="1366452" y="1816481"/>
            <a:ext cx="2249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/>
              <a:t>Chamber materials</a:t>
            </a:r>
            <a:endParaRPr lang="ko-KR" altLang="en-US" sz="16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12FBCB-F760-4A3E-BF1F-83D9BAB326B0}"/>
              </a:ext>
            </a:extLst>
          </p:cNvPr>
          <p:cNvSpPr txBox="1"/>
          <p:nvPr/>
        </p:nvSpPr>
        <p:spPr>
          <a:xfrm>
            <a:off x="7466109" y="1738028"/>
            <a:ext cx="2249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/>
              <a:t>Chamber geometry</a:t>
            </a:r>
            <a:endParaRPr lang="ko-KR" altLang="en-US" sz="1600" b="1" dirty="0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9BD49891-3D47-4804-A92C-046EF49682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095" y="5114242"/>
            <a:ext cx="2519073" cy="2307031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F57325A-09B6-4BB0-B6B2-B2FED36931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32" y="5323318"/>
            <a:ext cx="1988101" cy="1854935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DF24A8EA-532A-4608-A76D-73B53DE814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045" y="5298378"/>
            <a:ext cx="1792728" cy="1879875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2582CCC5-BCAF-43D4-8923-1D63EE8EA6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48285" y="5159928"/>
            <a:ext cx="1963577" cy="221565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ABD87CD-AD7C-4663-93B1-A729B3027AD1}"/>
              </a:ext>
            </a:extLst>
          </p:cNvPr>
          <p:cNvSpPr txBox="1"/>
          <p:nvPr/>
        </p:nvSpPr>
        <p:spPr>
          <a:xfrm>
            <a:off x="3813631" y="7398002"/>
            <a:ext cx="7609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 err="1"/>
              <a:t>GdfidL</a:t>
            </a:r>
            <a:r>
              <a:rPr lang="en-US" altLang="ko-KR" sz="1800" dirty="0"/>
              <a:t> was used to calculate geometric impedances based on 3D modeling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31704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29028</TotalTime>
  <Words>8088</Words>
  <Application>Microsoft Office PowerPoint</Application>
  <PresentationFormat>사용자 지정</PresentationFormat>
  <Paragraphs>1139</Paragraphs>
  <Slides>31</Slides>
  <Notes>31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46" baseType="lpstr">
      <vt:lpstr>HY헤드라인M</vt:lpstr>
      <vt:lpstr>KoPub돋움체 Bold</vt:lpstr>
      <vt:lpstr>굴림</vt:lpstr>
      <vt:lpstr>맑은 고딕</vt:lpstr>
      <vt:lpstr>산돌고딕 L</vt:lpstr>
      <vt:lpstr>함초롬바탕</vt:lpstr>
      <vt:lpstr>Arial</vt:lpstr>
      <vt:lpstr>Calibri</vt:lpstr>
      <vt:lpstr>Calibri Light</vt:lpstr>
      <vt:lpstr>Cambria Math</vt:lpstr>
      <vt:lpstr>Ebrima</vt:lpstr>
      <vt:lpstr>Times New Roman</vt:lpstr>
      <vt:lpstr>Verdana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Nayoung Kim</dc:creator>
  <cp:lastModifiedBy>김재현 Jaehyun Kim</cp:lastModifiedBy>
  <cp:revision>1096</cp:revision>
  <cp:lastPrinted>2023-11-09T04:56:33Z</cp:lastPrinted>
  <dcterms:created xsi:type="dcterms:W3CDTF">2017-04-18T01:35:36Z</dcterms:created>
  <dcterms:modified xsi:type="dcterms:W3CDTF">2025-10-28T04:37:12Z</dcterms:modified>
</cp:coreProperties>
</file>