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30"/>
  </p:notesMasterIdLst>
  <p:sldIdLst>
    <p:sldId id="257" r:id="rId2"/>
    <p:sldId id="496" r:id="rId3"/>
    <p:sldId id="278" r:id="rId4"/>
    <p:sldId id="497" r:id="rId5"/>
    <p:sldId id="498" r:id="rId6"/>
    <p:sldId id="505" r:id="rId7"/>
    <p:sldId id="499" r:id="rId8"/>
    <p:sldId id="500" r:id="rId9"/>
    <p:sldId id="501" r:id="rId10"/>
    <p:sldId id="506" r:id="rId11"/>
    <p:sldId id="507" r:id="rId12"/>
    <p:sldId id="508" r:id="rId13"/>
    <p:sldId id="509" r:id="rId14"/>
    <p:sldId id="510" r:id="rId15"/>
    <p:sldId id="511" r:id="rId16"/>
    <p:sldId id="512" r:id="rId17"/>
    <p:sldId id="513" r:id="rId18"/>
    <p:sldId id="514" r:id="rId19"/>
    <p:sldId id="515" r:id="rId20"/>
    <p:sldId id="516" r:id="rId21"/>
    <p:sldId id="517" r:id="rId22"/>
    <p:sldId id="518" r:id="rId23"/>
    <p:sldId id="519" r:id="rId24"/>
    <p:sldId id="520" r:id="rId25"/>
    <p:sldId id="521" r:id="rId26"/>
    <p:sldId id="522" r:id="rId27"/>
    <p:sldId id="523" r:id="rId28"/>
    <p:sldId id="262" r:id="rId29"/>
  </p:sldIdLst>
  <p:sldSz cx="15236825" cy="8570913"/>
  <p:notesSz cx="6797675" cy="9926638"/>
  <p:defaultTextStyle>
    <a:defPPr>
      <a:defRPr lang="ko-KR"/>
    </a:defPPr>
    <a:lvl1pPr marL="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1pPr>
    <a:lvl2pPr marL="57145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2pPr>
    <a:lvl3pPr marL="1142909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3pPr>
    <a:lvl4pPr marL="1714363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4pPr>
    <a:lvl5pPr marL="2285817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5pPr>
    <a:lvl6pPr marL="2857271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1" hangingPunct="1">
      <a:defRPr sz="22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3E4B7CD-D69B-4747-9997-E7DC1D4C476A}">
          <p14:sldIdLst>
            <p14:sldId id="257"/>
            <p14:sldId id="496"/>
            <p14:sldId id="278"/>
            <p14:sldId id="497"/>
            <p14:sldId id="498"/>
            <p14:sldId id="505"/>
            <p14:sldId id="499"/>
            <p14:sldId id="500"/>
            <p14:sldId id="501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A178E"/>
    <a:srgbClr val="120890"/>
    <a:srgbClr val="FFC000"/>
    <a:srgbClr val="CC0066"/>
    <a:srgbClr val="E65C00"/>
    <a:srgbClr val="969696"/>
    <a:srgbClr val="808000"/>
    <a:srgbClr val="666633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2" autoAdjust="0"/>
    <p:restoredTop sz="96296" autoAdjust="0"/>
  </p:normalViewPr>
  <p:slideViewPr>
    <p:cSldViewPr snapToGrid="0">
      <p:cViewPr varScale="1">
        <p:scale>
          <a:sx n="89" d="100"/>
          <a:sy n="89" d="100"/>
        </p:scale>
        <p:origin x="108" y="5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9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Impedance_tab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Loss factor </a:t>
            </a:r>
            <a:endParaRPr lang="ko-K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D6D-4905-B770-E160AA190111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D6D-4905-B770-E160AA190111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D6D-4905-B770-E160AA190111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9D6D-4905-B770-E160AA190111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9D6D-4905-B770-E160AA190111}"/>
              </c:ext>
            </c:extLst>
          </c:dPt>
          <c:dPt>
            <c:idx val="5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9D6D-4905-B770-E160AA190111}"/>
              </c:ext>
            </c:extLst>
          </c:dPt>
          <c:dPt>
            <c:idx val="6"/>
            <c:bubble3D val="0"/>
            <c:spPr>
              <a:pattFill prst="ltUpDiag">
                <a:fgClr>
                  <a:schemeClr val="accent1">
                    <a:lumMod val="60000"/>
                  </a:schemeClr>
                </a:fgClr>
                <a:bgClr>
                  <a:schemeClr val="accent1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9D6D-4905-B770-E160AA190111}"/>
              </c:ext>
            </c:extLst>
          </c:dPt>
          <c:dPt>
            <c:idx val="7"/>
            <c:bubble3D val="0"/>
            <c:spPr>
              <a:pattFill prst="ltUpDiag">
                <a:fgClr>
                  <a:schemeClr val="accent2">
                    <a:lumMod val="60000"/>
                  </a:schemeClr>
                </a:fgClr>
                <a:bgClr>
                  <a:schemeClr val="accent2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F-9D6D-4905-B770-E160AA190111}"/>
              </c:ext>
            </c:extLst>
          </c:dPt>
          <c:dPt>
            <c:idx val="8"/>
            <c:bubble3D val="0"/>
            <c:spPr>
              <a:pattFill prst="ltUpDiag">
                <a:fgClr>
                  <a:schemeClr val="accent3">
                    <a:lumMod val="60000"/>
                  </a:schemeClr>
                </a:fgClr>
                <a:bgClr>
                  <a:schemeClr val="accent3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11-9D6D-4905-B770-E160AA190111}"/>
              </c:ext>
            </c:extLst>
          </c:dPt>
          <c:dLbls>
            <c:dLbl>
              <c:idx val="0"/>
              <c:layout>
                <c:manualLayout>
                  <c:x val="-0.12122818823531029"/>
                  <c:y val="7.09375894170065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6D-4905-B770-E160AA190111}"/>
                </c:ext>
              </c:extLst>
            </c:dLbl>
            <c:dLbl>
              <c:idx val="1"/>
              <c:layout>
                <c:manualLayout>
                  <c:x val="-6.2999188279623489E-2"/>
                  <c:y val="-4.621380278331362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6D-4905-B770-E160AA190111}"/>
                </c:ext>
              </c:extLst>
            </c:dLbl>
            <c:dLbl>
              <c:idx val="2"/>
              <c:layout>
                <c:manualLayout>
                  <c:x val="0.14319066909736208"/>
                  <c:y val="-7.4512179275673537E-2"/>
                </c:manualLayout>
              </c:layout>
              <c:tx>
                <c:rich>
                  <a:bodyPr/>
                  <a:lstStyle/>
                  <a:p>
                    <a:fld id="{0EED0CA6-15D8-4626-AE44-0EAA42720E1C}" type="CATEGORYNAME">
                      <a:rPr lang="en-US" altLang="ko-KR" smtClean="0"/>
                      <a:pPr/>
                      <a:t>[범주 이름]</a:t>
                    </a:fld>
                    <a:r>
                      <a:rPr lang="en-US" altLang="ko-KR" dirty="0"/>
                      <a:t>- Bellows</a:t>
                    </a:r>
                    <a:r>
                      <a:rPr lang="en-US" altLang="ko-KR" baseline="0" dirty="0"/>
                      <a:t>
</a:t>
                    </a:r>
                    <a:fld id="{45DF37D2-6319-4CC8-871B-B533E2326361}" type="PERCENTAGE">
                      <a:rPr lang="en-US" altLang="ko-KR" baseline="0"/>
                      <a:pPr/>
                      <a:t>[백분율]</a:t>
                    </a:fld>
                    <a:endParaRPr lang="en-US" altLang="ko-KR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D6D-4905-B770-E160AA190111}"/>
                </c:ext>
              </c:extLst>
            </c:dLbl>
            <c:dLbl>
              <c:idx val="6"/>
              <c:layout>
                <c:manualLayout>
                  <c:x val="7.9407241452632532E-2"/>
                  <c:y val="0.207668870732295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D6D-4905-B770-E160AA190111}"/>
                </c:ext>
              </c:extLst>
            </c:dLbl>
            <c:dLbl>
              <c:idx val="7"/>
              <c:layout>
                <c:manualLayout>
                  <c:x val="2.8183494835802674E-2"/>
                  <c:y val="0.112749169817183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D6D-4905-B770-E160AA190111}"/>
                </c:ext>
              </c:extLst>
            </c:dLbl>
            <c:dLbl>
              <c:idx val="8"/>
              <c:layout>
                <c:manualLayout>
                  <c:x val="5.5013378099900957E-2"/>
                  <c:y val="0.272079217259307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D6D-4905-B770-E160AA1901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Sheet1!$A$30:$A$38</c:f>
              <c:strCache>
                <c:ptCount val="9"/>
                <c:pt idx="0">
                  <c:v>RW</c:v>
                </c:pt>
                <c:pt idx="1">
                  <c:v>Main RF</c:v>
                </c:pt>
                <c:pt idx="2">
                  <c:v>BPM </c:v>
                </c:pt>
                <c:pt idx="3">
                  <c:v>GateValve</c:v>
                </c:pt>
                <c:pt idx="4">
                  <c:v>Others</c:v>
                </c:pt>
                <c:pt idx="5">
                  <c:v>Diagnostics</c:v>
                </c:pt>
                <c:pt idx="6">
                  <c:v>Bellows</c:v>
                </c:pt>
                <c:pt idx="7">
                  <c:v>Transitions</c:v>
                </c:pt>
                <c:pt idx="8">
                  <c:v>Flange</c:v>
                </c:pt>
              </c:strCache>
            </c:strRef>
          </c:cat>
          <c:val>
            <c:numRef>
              <c:f>Sheet1!$B$30:$B$38</c:f>
              <c:numCache>
                <c:formatCode>General</c:formatCode>
                <c:ptCount val="9"/>
                <c:pt idx="0">
                  <c:v>14.78</c:v>
                </c:pt>
                <c:pt idx="1">
                  <c:v>11.65</c:v>
                </c:pt>
                <c:pt idx="2">
                  <c:v>6.9723679999999995</c:v>
                </c:pt>
                <c:pt idx="3">
                  <c:v>3.7900800000000001</c:v>
                </c:pt>
                <c:pt idx="4">
                  <c:v>2.32592</c:v>
                </c:pt>
                <c:pt idx="5">
                  <c:v>1.9460000000000002</c:v>
                </c:pt>
                <c:pt idx="6">
                  <c:v>1.58704</c:v>
                </c:pt>
                <c:pt idx="7">
                  <c:v>0.68168000000000006</c:v>
                </c:pt>
                <c:pt idx="8">
                  <c:v>2.52E-2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D6D-4905-B770-E160AA19011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D958E-6CEE-4449-89D4-CAB6BC16A5C3}" type="datetimeFigureOut">
              <a:rPr lang="ko-KR" altLang="en-US" smtClean="0"/>
              <a:t>2025-10-29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32CC8-D241-4736-9A5D-F7D1015409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083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3494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39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6722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8360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0211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1767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402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0423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8782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502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603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1933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8849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0153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356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2260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075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423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7432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6137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이것으로 기반시설 구축과 관련된 발표를 마치겠습니다</a:t>
            </a:r>
            <a:r>
              <a:rPr lang="en-US" altLang="ko-KR" dirty="0"/>
              <a:t>.</a:t>
            </a:r>
            <a:r>
              <a:rPr lang="ko-KR" altLang="en-US" dirty="0"/>
              <a:t> 감사합니다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발표내용과 관련하여</a:t>
            </a:r>
            <a:r>
              <a:rPr lang="en-US" altLang="ko-KR" dirty="0"/>
              <a:t>, </a:t>
            </a:r>
            <a:r>
              <a:rPr lang="ko-KR" altLang="en-US" dirty="0"/>
              <a:t>질의사항이나 추가 코멘트가 있을 시 말씀해주시면 감사하겠습니다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655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9796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42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97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3034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6735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8453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32CC8-D241-4736-9A5D-F7D1015409B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560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603" y="1402694"/>
            <a:ext cx="11427619" cy="2983947"/>
          </a:xfrm>
        </p:spPr>
        <p:txBody>
          <a:bodyPr anchor="b"/>
          <a:lstStyle>
            <a:lvl1pPr algn="ctr">
              <a:defRPr sz="749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603" y="4501714"/>
            <a:ext cx="11427619" cy="2069319"/>
          </a:xfrm>
        </p:spPr>
        <p:txBody>
          <a:bodyPr/>
          <a:lstStyle>
            <a:lvl1pPr marL="0" indent="0" algn="ctr">
              <a:buNone/>
              <a:defRPr sz="2999"/>
            </a:lvl1pPr>
            <a:lvl2pPr marL="571363" indent="0" algn="ctr">
              <a:buNone/>
              <a:defRPr sz="2499"/>
            </a:lvl2pPr>
            <a:lvl3pPr marL="1142726" indent="0" algn="ctr">
              <a:buNone/>
              <a:defRPr sz="2249"/>
            </a:lvl3pPr>
            <a:lvl4pPr marL="1714089" indent="0" algn="ctr">
              <a:buNone/>
              <a:defRPr sz="2000"/>
            </a:lvl4pPr>
            <a:lvl5pPr marL="2285451" indent="0" algn="ctr">
              <a:buNone/>
              <a:defRPr sz="2000"/>
            </a:lvl5pPr>
            <a:lvl6pPr marL="2856814" indent="0" algn="ctr">
              <a:buNone/>
              <a:defRPr sz="2000"/>
            </a:lvl6pPr>
            <a:lvl7pPr marL="3428177" indent="0" algn="ctr">
              <a:buNone/>
              <a:defRPr sz="2000"/>
            </a:lvl7pPr>
            <a:lvl8pPr marL="3999540" indent="0" algn="ctr">
              <a:buNone/>
              <a:defRPr sz="2000"/>
            </a:lvl8pPr>
            <a:lvl9pPr marL="4570903" indent="0" algn="ctr">
              <a:buNone/>
              <a:defRPr sz="20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solidFill>
                  <a:srgbClr val="FF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13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3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03853" y="456322"/>
            <a:ext cx="3285440" cy="726345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32" y="456322"/>
            <a:ext cx="9665861" cy="726345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09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21350" y="7958481"/>
            <a:ext cx="3428286" cy="456322"/>
          </a:xfrm>
        </p:spPr>
        <p:txBody>
          <a:bodyPr/>
          <a:lstStyle>
            <a:lvl1pPr algn="ctr">
              <a:defRPr sz="2400"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92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34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4 과업의 개요 및 주요 시설별 면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9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7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596" y="2136778"/>
            <a:ext cx="13141762" cy="3565261"/>
          </a:xfrm>
        </p:spPr>
        <p:txBody>
          <a:bodyPr anchor="b"/>
          <a:lstStyle>
            <a:lvl1pPr>
              <a:defRPr sz="749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596" y="5735767"/>
            <a:ext cx="13141762" cy="1874887"/>
          </a:xfrm>
        </p:spPr>
        <p:txBody>
          <a:bodyPr/>
          <a:lstStyle>
            <a:lvl1pPr marL="0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1pPr>
            <a:lvl2pPr marL="571363" indent="0">
              <a:buNone/>
              <a:defRPr sz="2499">
                <a:solidFill>
                  <a:schemeClr val="tx1">
                    <a:tint val="75000"/>
                  </a:schemeClr>
                </a:solidFill>
              </a:defRPr>
            </a:lvl2pPr>
            <a:lvl3pPr marL="1142726" indent="0">
              <a:buNone/>
              <a:defRPr sz="2249">
                <a:solidFill>
                  <a:schemeClr val="tx1">
                    <a:tint val="75000"/>
                  </a:schemeClr>
                </a:solidFill>
              </a:defRPr>
            </a:lvl3pPr>
            <a:lvl4pPr marL="17140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54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8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3999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709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9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32" y="2281609"/>
            <a:ext cx="6475651" cy="54381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3642" y="2281609"/>
            <a:ext cx="6475651" cy="54381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1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6" y="456322"/>
            <a:ext cx="13141762" cy="165664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9517" y="2101065"/>
            <a:ext cx="6445891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9517" y="3130764"/>
            <a:ext cx="6445891" cy="46048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3643" y="2101065"/>
            <a:ext cx="6477635" cy="1029699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1363" indent="0">
              <a:buNone/>
              <a:defRPr sz="2499" b="1"/>
            </a:lvl2pPr>
            <a:lvl3pPr marL="1142726" indent="0">
              <a:buNone/>
              <a:defRPr sz="2249" b="1"/>
            </a:lvl3pPr>
            <a:lvl4pPr marL="1714089" indent="0">
              <a:buNone/>
              <a:defRPr sz="2000" b="1"/>
            </a:lvl4pPr>
            <a:lvl5pPr marL="2285451" indent="0">
              <a:buNone/>
              <a:defRPr sz="2000" b="1"/>
            </a:lvl5pPr>
            <a:lvl6pPr marL="2856814" indent="0">
              <a:buNone/>
              <a:defRPr sz="2000" b="1"/>
            </a:lvl6pPr>
            <a:lvl7pPr marL="3428177" indent="0">
              <a:buNone/>
              <a:defRPr sz="2000" b="1"/>
            </a:lvl7pPr>
            <a:lvl8pPr marL="3999540" indent="0">
              <a:buNone/>
              <a:defRPr sz="2000" b="1"/>
            </a:lvl8pPr>
            <a:lvl9pPr marL="4570903" indent="0">
              <a:buNone/>
              <a:defRPr sz="20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3643" y="3130764"/>
            <a:ext cx="6477635" cy="460488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0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6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635" y="1234054"/>
            <a:ext cx="7713643" cy="6090903"/>
          </a:xfrm>
        </p:spPr>
        <p:txBody>
          <a:bodyPr/>
          <a:lstStyle>
            <a:lvl1pPr>
              <a:defRPr sz="3999"/>
            </a:lvl1pPr>
            <a:lvl2pPr>
              <a:defRPr sz="3499"/>
            </a:lvl2pPr>
            <a:lvl3pPr>
              <a:defRPr sz="2999"/>
            </a:lvl3pPr>
            <a:lvl4pPr>
              <a:defRPr sz="2499"/>
            </a:lvl4pPr>
            <a:lvl5pPr>
              <a:defRPr sz="2499"/>
            </a:lvl5pPr>
            <a:lvl6pPr>
              <a:defRPr sz="2499"/>
            </a:lvl6pPr>
            <a:lvl7pPr>
              <a:defRPr sz="2499"/>
            </a:lvl7pPr>
            <a:lvl8pPr>
              <a:defRPr sz="2499"/>
            </a:lvl8pPr>
            <a:lvl9pPr>
              <a:defRPr sz="2499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6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517" y="571394"/>
            <a:ext cx="4914272" cy="1999880"/>
          </a:xfrm>
        </p:spPr>
        <p:txBody>
          <a:bodyPr anchor="b"/>
          <a:lstStyle>
            <a:lvl1pPr>
              <a:defRPr sz="399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77635" y="1234054"/>
            <a:ext cx="7713643" cy="6090903"/>
          </a:xfrm>
        </p:spPr>
        <p:txBody>
          <a:bodyPr anchor="t"/>
          <a:lstStyle>
            <a:lvl1pPr marL="0" indent="0">
              <a:buNone/>
              <a:defRPr sz="3999"/>
            </a:lvl1pPr>
            <a:lvl2pPr marL="571363" indent="0">
              <a:buNone/>
              <a:defRPr sz="3499"/>
            </a:lvl2pPr>
            <a:lvl3pPr marL="1142726" indent="0">
              <a:buNone/>
              <a:defRPr sz="2999"/>
            </a:lvl3pPr>
            <a:lvl4pPr marL="1714089" indent="0">
              <a:buNone/>
              <a:defRPr sz="2499"/>
            </a:lvl4pPr>
            <a:lvl5pPr marL="2285451" indent="0">
              <a:buNone/>
              <a:defRPr sz="2499"/>
            </a:lvl5pPr>
            <a:lvl6pPr marL="2856814" indent="0">
              <a:buNone/>
              <a:defRPr sz="2499"/>
            </a:lvl6pPr>
            <a:lvl7pPr marL="3428177" indent="0">
              <a:buNone/>
              <a:defRPr sz="2499"/>
            </a:lvl7pPr>
            <a:lvl8pPr marL="3999540" indent="0">
              <a:buNone/>
              <a:defRPr sz="2499"/>
            </a:lvl8pPr>
            <a:lvl9pPr marL="4570903" indent="0">
              <a:buNone/>
              <a:defRPr sz="2499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9517" y="2571274"/>
            <a:ext cx="4914272" cy="4763603"/>
          </a:xfrm>
        </p:spPr>
        <p:txBody>
          <a:bodyPr/>
          <a:lstStyle>
            <a:lvl1pPr marL="0" indent="0">
              <a:buNone/>
              <a:defRPr sz="2000"/>
            </a:lvl1pPr>
            <a:lvl2pPr marL="571363" indent="0">
              <a:buNone/>
              <a:defRPr sz="1750"/>
            </a:lvl2pPr>
            <a:lvl3pPr marL="1142726" indent="0">
              <a:buNone/>
              <a:defRPr sz="1500"/>
            </a:lvl3pPr>
            <a:lvl4pPr marL="1714089" indent="0">
              <a:buNone/>
              <a:defRPr sz="1250"/>
            </a:lvl4pPr>
            <a:lvl5pPr marL="2285451" indent="0">
              <a:buNone/>
              <a:defRPr sz="1250"/>
            </a:lvl5pPr>
            <a:lvl6pPr marL="2856814" indent="0">
              <a:buNone/>
              <a:defRPr sz="1250"/>
            </a:lvl6pPr>
            <a:lvl7pPr marL="3428177" indent="0">
              <a:buNone/>
              <a:defRPr sz="1250"/>
            </a:lvl7pPr>
            <a:lvl8pPr marL="3999540" indent="0">
              <a:buNone/>
              <a:defRPr sz="1250"/>
            </a:lvl8pPr>
            <a:lvl9pPr marL="4570903" indent="0">
              <a:buNone/>
              <a:defRPr sz="12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5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532" y="456322"/>
            <a:ext cx="13141762" cy="1656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32" y="2281609"/>
            <a:ext cx="13141762" cy="543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532" y="7943967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7199" y="7943967"/>
            <a:ext cx="5142428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1007" y="7943967"/>
            <a:ext cx="3428286" cy="456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4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hdr="0" ftr="0" dt="0"/>
  <p:txStyles>
    <p:titleStyle>
      <a:lvl1pPr algn="l" defTabSz="1142726" rtl="0" eaLnBrk="1" latinLnBrk="1" hangingPunct="1">
        <a:lnSpc>
          <a:spcPct val="90000"/>
        </a:lnSpc>
        <a:spcBef>
          <a:spcPct val="0"/>
        </a:spcBef>
        <a:buNone/>
        <a:defRPr sz="5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681" indent="-285681" algn="l" defTabSz="1142726" rtl="0" eaLnBrk="1" latinLnBrk="1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3499" kern="1200">
          <a:solidFill>
            <a:schemeClr val="tx1"/>
          </a:solidFill>
          <a:latin typeface="+mn-lt"/>
          <a:ea typeface="+mn-ea"/>
          <a:cs typeface="+mn-cs"/>
        </a:defRPr>
      </a:lvl1pPr>
      <a:lvl2pPr marL="85704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2pPr>
      <a:lvl3pPr marL="1428407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3pPr>
      <a:lvl4pPr marL="1999770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571133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3142496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713858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4285221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856584" indent="-285681" algn="l" defTabSz="1142726" rtl="0" eaLnBrk="1" latinLnBrk="1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1pPr>
      <a:lvl2pPr marL="57136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3pPr>
      <a:lvl4pPr marL="1714089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4pPr>
      <a:lvl5pPr marL="2285451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5pPr>
      <a:lvl6pPr marL="2856814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6pPr>
      <a:lvl7pPr marL="3428177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7pPr>
      <a:lvl8pPr marL="3999540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8pPr>
      <a:lvl9pPr marL="4570903" algn="l" defTabSz="1142726" rtl="0" eaLnBrk="1" latinLnBrk="1" hangingPunct="1">
        <a:defRPr sz="22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3.jpeg"/><Relationship Id="rId5" Type="http://schemas.openxmlformats.org/officeDocument/2006/relationships/image" Target="../media/image39.png"/><Relationship Id="rId10" Type="http://schemas.openxmlformats.org/officeDocument/2006/relationships/image" Target="../media/image42.jpe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12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11" Type="http://schemas.openxmlformats.org/officeDocument/2006/relationships/image" Target="../media/image59.jp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4.png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6.png"/><Relationship Id="rId9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3" y="2813119"/>
            <a:ext cx="385265" cy="39682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01" y="2822736"/>
            <a:ext cx="350592" cy="377560"/>
          </a:xfrm>
          <a:prstGeom prst="rect">
            <a:avLst/>
          </a:prstGeom>
        </p:spPr>
      </p:pic>
      <p:sp>
        <p:nvSpPr>
          <p:cNvPr id="54" name="Rectangle 35"/>
          <p:cNvSpPr>
            <a:spLocks noChangeArrowheads="1"/>
          </p:cNvSpPr>
          <p:nvPr/>
        </p:nvSpPr>
        <p:spPr bwMode="auto">
          <a:xfrm>
            <a:off x="10277475" y="1"/>
            <a:ext cx="4959350" cy="8363163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598622" y="1460714"/>
            <a:ext cx="14133377" cy="4740117"/>
            <a:chOff x="598622" y="1460714"/>
            <a:chExt cx="10696469" cy="4740117"/>
          </a:xfrm>
        </p:grpSpPr>
        <p:sp>
          <p:nvSpPr>
            <p:cNvPr id="62" name="TextBox 61"/>
            <p:cNvSpPr txBox="1"/>
            <p:nvPr/>
          </p:nvSpPr>
          <p:spPr>
            <a:xfrm>
              <a:off x="598622" y="1460714"/>
              <a:ext cx="105330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800" b="1" dirty="0">
                  <a:solidFill>
                    <a:srgbClr val="00206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Vacuum System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6973" y="4569615"/>
              <a:ext cx="1066811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500" b="1" dirty="0" err="1">
                  <a:cs typeface="Verdana" panose="020B0604030504040204" pitchFamily="34" charset="0"/>
                </a:rPr>
                <a:t>Taekyun</a:t>
              </a:r>
              <a:r>
                <a:rPr lang="en-US" altLang="ko-KR" sz="2500" b="1" dirty="0">
                  <a:cs typeface="Verdana" panose="020B0604030504040204" pitchFamily="34" charset="0"/>
                </a:rPr>
                <a:t> Ha</a:t>
              </a:r>
            </a:p>
            <a:p>
              <a:r>
                <a:rPr lang="en-US" altLang="ko-KR" sz="2500" b="1" dirty="0">
                  <a:cs typeface="Verdana" panose="020B0604030504040204" pitchFamily="34" charset="0"/>
                </a:rPr>
                <a:t>On be half of Vacuum Group</a:t>
              </a:r>
            </a:p>
            <a:p>
              <a:endParaRPr lang="en-US" altLang="ko-KR" sz="2500" b="1" dirty="0">
                <a:cs typeface="Verdana" panose="020B0604030504040204" pitchFamily="34" charset="0"/>
              </a:endParaRPr>
            </a:p>
            <a:p>
              <a:endParaRPr lang="en-US" altLang="ko-KR" sz="2500" b="1" dirty="0">
                <a:cs typeface="Verdana" panose="020B060403050404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6973" y="7258489"/>
            <a:ext cx="50546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100" b="1" dirty="0">
                <a:solidFill>
                  <a:schemeClr val="tx2"/>
                </a:solidFill>
              </a:rPr>
              <a:t>Nov. 05, 2025</a:t>
            </a:r>
            <a:endParaRPr lang="ko-KR" altLang="en-US" sz="2100" b="1" dirty="0">
              <a:solidFill>
                <a:schemeClr val="tx2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706473" y="57127"/>
            <a:ext cx="799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4</a:t>
            </a:r>
            <a:r>
              <a:rPr lang="en-US" altLang="ko-KR" sz="200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r>
              <a:rPr lang="en-US" altLang="ko-KR" sz="200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Korea-4GSR International Advisory Committee Meeting (Nov. 5-6, 2025)</a:t>
            </a:r>
            <a:endParaRPr lang="ko-KR" altLang="en-US" sz="200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pic>
        <p:nvPicPr>
          <p:cNvPr id="1026" name="Picture 2" descr="다목적방사광가속기 기반설계 당선작 조감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6" y="4090436"/>
            <a:ext cx="4959350" cy="350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79873E2-4D67-4C98-882B-710FFA5D0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126C671-AFF6-458B-9897-F1CFDB628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05" b="89831" l="4995" r="93920">
                        <a14:foregroundMark x1="47958" y1="39600" x2="48146" y2="39466"/>
                        <a14:foregroundMark x1="46179" y1="40865" x2="47559" y2="39884"/>
                        <a14:foregroundMark x1="27369" y1="54237" x2="28133" y2="53694"/>
                        <a14:foregroundMark x1="26575" y1="54802" x2="27369" y2="54237"/>
                        <a14:foregroundMark x1="24735" y1="56110" x2="26575" y2="54802"/>
                        <a14:foregroundMark x1="20399" y1="59192" x2="24174" y2="56508"/>
                        <a14:foregroundMark x1="12269" y1="64972" x2="20203" y2="59331"/>
                        <a14:foregroundMark x1="83714" y1="71343" x2="85816" y2="73373"/>
                        <a14:foregroundMark x1="76263" y1="64147" x2="76783" y2="64649"/>
                        <a14:foregroundMark x1="73782" y1="61751" x2="75972" y2="63866"/>
                        <a14:foregroundMark x1="70793" y1="58864" x2="72591" y2="60600"/>
                        <a14:foregroundMark x1="49620" y1="38418" x2="51783" y2="40507"/>
                        <a14:foregroundMark x1="69464" y1="70768" x2="68947" y2="70621"/>
                        <a14:foregroundMark x1="71121" y1="71239" x2="70250" y2="70991"/>
                        <a14:foregroundMark x1="85852" y1="75428" x2="80565" y2="73925"/>
                        <a14:foregroundMark x1="67739" y1="40549" x2="67647" y2="38255"/>
                        <a14:foregroundMark x1="68704" y1="64569" x2="68631" y2="62757"/>
                        <a14:foregroundMark x1="68947" y1="70621" x2="68875" y2="68836"/>
                        <a14:foregroundMark x1="51885" y1="31391" x2="55157" y2="31638"/>
                        <a14:foregroundMark x1="51113" y1="31333" x2="51746" y2="31381"/>
                        <a14:foregroundMark x1="46908" y1="31016" x2="47889" y2="31090"/>
                        <a14:foregroundMark x1="43012" y1="30722" x2="46470" y2="30983"/>
                        <a14:foregroundMark x1="39068" y1="30425" x2="42950" y2="30718"/>
                        <a14:foregroundMark x1="32682" y1="29944" x2="34093" y2="30050"/>
                        <a14:foregroundMark x1="69730" y1="29854" x2="73400" y2="29405"/>
                        <a14:foregroundMark x1="67036" y1="30184" x2="67840" y2="30086"/>
                        <a14:foregroundMark x1="64930" y1="30441" x2="65571" y2="30363"/>
                        <a14:foregroundMark x1="60823" y1="30944" x2="61237" y2="30893"/>
                        <a14:foregroundMark x1="55157" y1="31638" x2="59779" y2="31072"/>
                        <a14:foregroundMark x1="55353" y1="72629" x2="56895" y2="72881"/>
                        <a14:foregroundMark x1="53375" y1="72306" x2="53585" y2="72340"/>
                        <a14:foregroundMark x1="51227" y1="71955" x2="52420" y2="72150"/>
                        <a14:foregroundMark x1="47900" y1="71412" x2="51122" y2="71938"/>
                        <a14:foregroundMark x1="39797" y1="70089" x2="44305" y2="70825"/>
                        <a14:foregroundMark x1="33588" y1="69075" x2="37337" y2="69687"/>
                        <a14:foregroundMark x1="92152" y1="69104" x2="93811" y2="68927"/>
                        <a14:foregroundMark x1="83714" y1="70008" x2="85753" y2="69790"/>
                        <a14:foregroundMark x1="70290" y1="71446" x2="71105" y2="71359"/>
                        <a14:foregroundMark x1="67501" y1="71745" x2="69543" y2="71526"/>
                        <a14:foregroundMark x1="63116" y1="72215" x2="67066" y2="71792"/>
                        <a14:foregroundMark x1="58434" y1="72716" x2="58835" y2="72673"/>
                        <a14:foregroundMark x1="56895" y1="72881" x2="57898" y2="72773"/>
                        <a14:foregroundMark x1="93811" y1="68927" x2="94028" y2="68927"/>
                        <a14:foregroundMark x1="19041" y1="28331" x2="10424" y2="25480"/>
                        <a14:foregroundMark x1="21336" y1="29090" x2="19885" y2="28610"/>
                        <a14:foregroundMark x1="25624" y1="30508" x2="21451" y2="29128"/>
                        <a14:foregroundMark x1="22997" y1="36672" x2="24539" y2="37853"/>
                        <a14:foregroundMark x1="21284" y1="35360" x2="22499" y2="36291"/>
                        <a14:foregroundMark x1="20115" y1="34463" x2="20350" y2="34643"/>
                        <a14:foregroundMark x1="10528" y1="27119" x2="18783" y2="33443"/>
                        <a14:foregroundMark x1="9053" y1="25989" x2="10528" y2="27119"/>
                        <a14:foregroundMark x1="8536" y1="65977" x2="8143" y2="66667"/>
                        <a14:foregroundMark x1="20341" y1="45230" x2="8723" y2="65648"/>
                        <a14:foregroundMark x1="21746" y1="42761" x2="20460" y2="45021"/>
                        <a14:foregroundMark x1="22745" y1="41006" x2="22606" y2="41251"/>
                        <a14:foregroundMark x1="24539" y1="37853" x2="23052" y2="40466"/>
                        <a14:foregroundMark x1="8143" y1="66667" x2="4995" y2="67232"/>
                        <a14:foregroundMark x1="33550" y1="66102" x2="33550" y2="66102"/>
                        <a14:foregroundMark x1="87948" y1="57062" x2="89142" y2="55367"/>
                        <a14:foregroundMark x1="77742" y1="64407" x2="77742" y2="64407"/>
                        <a14:foregroundMark x1="64169" y1="37288" x2="64278" y2="37288"/>
                        <a14:foregroundMark x1="69815" y1="62712" x2="69815" y2="62712"/>
                        <a14:foregroundMark x1="67970" y1="60452" x2="67970" y2="60452"/>
                        <a14:backgroundMark x1="4126" y1="9040" x2="27470" y2="11864"/>
                        <a14:backgroundMark x1="27470" y1="11864" x2="66124" y2="3390"/>
                        <a14:backgroundMark x1="66124" y1="3390" x2="94463" y2="9605"/>
                        <a14:backgroundMark x1="29533" y1="54802" x2="29750" y2="64407"/>
                        <a14:backgroundMark x1="8903" y1="27119" x2="8903" y2="27119"/>
                        <a14:backgroundMark x1="9012" y1="23729" x2="9012" y2="23729"/>
                        <a14:backgroundMark x1="8903" y1="24859" x2="8903" y2="24859"/>
                        <a14:backgroundMark x1="8360" y1="25989" x2="8360" y2="25989"/>
                        <a14:backgroundMark x1="9229" y1="25424" x2="9229" y2="25424"/>
                        <a14:backgroundMark x1="9121" y1="24294" x2="9121" y2="24294"/>
                        <a14:backgroundMark x1="8578" y1="24294" x2="8578" y2="26554"/>
                        <a14:backgroundMark x1="8578" y1="66667" x2="8578" y2="63277"/>
                        <a14:backgroundMark x1="8360" y1="70621" x2="8252" y2="64407"/>
                        <a14:backgroundMark x1="24539" y1="53672" x2="23127" y2="45763"/>
                        <a14:backgroundMark x1="23018" y1="45198" x2="21824" y2="43503"/>
                        <a14:backgroundMark x1="21824" y1="42938" x2="22476" y2="41808"/>
                        <a14:backgroundMark x1="20847" y1="38983" x2="20955" y2="35028"/>
                        <a14:backgroundMark x1="20630" y1="31638" x2="20630" y2="34463"/>
                        <a14:backgroundMark x1="20630" y1="32203" x2="20195" y2="33898"/>
                        <a14:backgroundMark x1="20955" y1="66667" x2="20413" y2="62147"/>
                        <a14:backgroundMark x1="33768" y1="49718" x2="51466" y2="48588"/>
                        <a14:backgroundMark x1="51466" y1="48588" x2="62432" y2="49153"/>
                        <a14:backgroundMark x1="70358" y1="48023" x2="61889" y2="50847"/>
                        <a14:backgroundMark x1="29859" y1="48588" x2="30185" y2="60452"/>
                        <a14:backgroundMark x1="28882" y1="53107" x2="28664" y2="54237"/>
                        <a14:backgroundMark x1="28339" y1="54802" x2="28339" y2="54802"/>
                        <a14:backgroundMark x1="28230" y1="53672" x2="28230" y2="53672"/>
                        <a14:backgroundMark x1="28230" y1="54237" x2="28230" y2="54237"/>
                        <a14:backgroundMark x1="28122" y1="54237" x2="28122" y2="54237"/>
                        <a14:backgroundMark x1="31705" y1="50847" x2="33659" y2="50847"/>
                        <a14:backgroundMark x1="35722" y1="34463" x2="35831" y2="36158"/>
                        <a14:backgroundMark x1="35179" y1="31638" x2="35179" y2="31638"/>
                        <a14:backgroundMark x1="35505" y1="28249" x2="35505" y2="28249"/>
                        <a14:backgroundMark x1="34962" y1="29379" x2="34962" y2="29379"/>
                        <a14:backgroundMark x1="38328" y1="32768" x2="38328" y2="34463"/>
                        <a14:backgroundMark x1="38979" y1="29944" x2="38979" y2="29944"/>
                        <a14:backgroundMark x1="38871" y1="28814" x2="38545" y2="28814"/>
                        <a14:backgroundMark x1="43105" y1="28814" x2="43214" y2="28249"/>
                        <a14:backgroundMark x1="35613" y1="28814" x2="35722" y2="33898"/>
                        <a14:backgroundMark x1="36048" y1="27119" x2="35831" y2="34463"/>
                        <a14:backgroundMark x1="38328" y1="29944" x2="38219" y2="33333"/>
                        <a14:backgroundMark x1="38979" y1="67232" x2="38979" y2="67232"/>
                        <a14:backgroundMark x1="38545" y1="64972" x2="38219" y2="66667"/>
                        <a14:backgroundMark x1="39197" y1="67797" x2="38545" y2="68927"/>
                        <a14:backgroundMark x1="38654" y1="69492" x2="38219" y2="69492"/>
                        <a14:backgroundMark x1="38111" y1="68927" x2="37785" y2="71186"/>
                        <a14:backgroundMark x1="33985" y1="72316" x2="33550" y2="72316"/>
                        <a14:backgroundMark x1="33008" y1="69492" x2="33008" y2="69492"/>
                        <a14:backgroundMark x1="32790" y1="68362" x2="33442" y2="68927"/>
                        <a14:backgroundMark x1="48317" y1="37853" x2="48751" y2="37288"/>
                        <a14:backgroundMark x1="48317" y1="38418" x2="49511" y2="39548"/>
                        <a14:backgroundMark x1="49946" y1="29379" x2="49511" y2="36158"/>
                        <a14:backgroundMark x1="47883" y1="38983" x2="47448" y2="38983"/>
                        <a14:backgroundMark x1="73724" y1="32768" x2="75353" y2="32768"/>
                        <a14:backgroundMark x1="73616" y1="28249" x2="74701" y2="31638"/>
                        <a14:backgroundMark x1="54940" y1="68927" x2="53529" y2="67797"/>
                        <a14:backgroundMark x1="81868" y1="65537" x2="81868" y2="72881"/>
                        <a14:backgroundMark x1="78719" y1="68927" x2="78719" y2="75141"/>
                        <a14:backgroundMark x1="76547" y1="66667" x2="76547" y2="71186"/>
                        <a14:backgroundMark x1="76221" y1="64972" x2="76439" y2="75141"/>
                        <a14:backgroundMark x1="73290" y1="66102" x2="73398" y2="74011"/>
                        <a14:backgroundMark x1="65147" y1="31073" x2="65364" y2="34463"/>
                        <a14:backgroundMark x1="67210" y1="38418" x2="67535" y2="38983"/>
                        <a14:backgroundMark x1="67861" y1="29944" x2="69381" y2="32203"/>
                        <a14:backgroundMark x1="87514" y1="64407" x2="87731" y2="76836"/>
                        <a14:backgroundMark x1="90119" y1="66102" x2="90554" y2="75706"/>
                        <a14:backgroundMark x1="70033" y1="70056" x2="69273" y2="68927"/>
                        <a14:backgroundMark x1="68947" y1="60452" x2="68947" y2="61582"/>
                        <a14:backgroundMark x1="68947" y1="58192" x2="68947" y2="60452"/>
                        <a14:backgroundMark x1="68947" y1="51977" x2="68947" y2="58192"/>
                        <a14:backgroundMark x1="71987" y1="64972" x2="73181" y2="66102"/>
                        <a14:backgroundMark x1="76113" y1="62712" x2="76439" y2="62712"/>
                        <a14:backgroundMark x1="79153" y1="64407" x2="79370" y2="72316"/>
                        <a14:backgroundMark x1="58740" y1="28249" x2="58740" y2="28249"/>
                        <a14:backgroundMark x1="61238" y1="31638" x2="61129" y2="33333"/>
                        <a14:backgroundMark x1="44951" y1="35593" x2="45277" y2="38418"/>
                        <a14:backgroundMark x1="45494" y1="73446" x2="46145" y2="73446"/>
                        <a14:backgroundMark x1="44951" y1="73446" x2="45277" y2="73446"/>
                        <a14:backgroundMark x1="45168" y1="73446" x2="44625" y2="73446"/>
                        <a14:backgroundMark x1="46580" y1="70056" x2="46471" y2="72881"/>
                        <a14:backgroundMark x1="53312" y1="74576" x2="53963" y2="74576"/>
                        <a14:backgroundMark x1="52877" y1="70621" x2="53203" y2="72881"/>
                        <a14:backgroundMark x1="51249" y1="74011" x2="51249" y2="72316"/>
                        <a14:backgroundMark x1="51900" y1="33898" x2="51900" y2="31638"/>
                        <a14:backgroundMark x1="63192" y1="33898" x2="63192" y2="32768"/>
                        <a14:backgroundMark x1="63084" y1="29379" x2="63084" y2="32203"/>
                        <a14:backgroundMark x1="58740" y1="73446" x2="60478" y2="73446"/>
                        <a14:backgroundMark x1="61238" y1="70621" x2="61346" y2="77401"/>
                        <a14:backgroundMark x1="58523" y1="73446" x2="57980" y2="73446"/>
                        <a14:backgroundMark x1="70467" y1="73446" x2="69381" y2="69492"/>
                        <a14:backgroundMark x1="69055" y1="66667" x2="68947" y2="68927"/>
                        <a14:backgroundMark x1="68512" y1="64972" x2="68838" y2="68927"/>
                        <a14:backgroundMark x1="71010" y1="72881" x2="71444" y2="74011"/>
                        <a14:backgroundMark x1="71010" y1="63842" x2="71010" y2="627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9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Improvement of Dynamic Pressure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10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556363DE-37B7-4185-AC63-E4EBD40CD168}"/>
              </a:ext>
            </a:extLst>
          </p:cNvPr>
          <p:cNvGrpSpPr/>
          <p:nvPr/>
        </p:nvGrpSpPr>
        <p:grpSpPr>
          <a:xfrm>
            <a:off x="6845809" y="235417"/>
            <a:ext cx="8330988" cy="4750094"/>
            <a:chOff x="6424038" y="718387"/>
            <a:chExt cx="8752760" cy="5043964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39F56D8A-3FD9-4788-8A88-13FA3D914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4038" y="718387"/>
              <a:ext cx="8752760" cy="5043964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9407C2-6085-454E-B3C6-DDEC6FA45196}"/>
                </a:ext>
              </a:extLst>
            </p:cNvPr>
            <p:cNvSpPr txBox="1"/>
            <p:nvPr/>
          </p:nvSpPr>
          <p:spPr>
            <a:xfrm>
              <a:off x="13456709" y="3564073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ID beam</a:t>
              </a:r>
              <a:endParaRPr lang="ko-KR" altLang="en-US" sz="1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05B7E9-53B2-4CB0-A130-04A3F78B6D3A}"/>
                </a:ext>
              </a:extLst>
            </p:cNvPr>
            <p:cNvSpPr txBox="1"/>
            <p:nvPr/>
          </p:nvSpPr>
          <p:spPr>
            <a:xfrm>
              <a:off x="8793906" y="1032378"/>
              <a:ext cx="1480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/>
                <a:t>Bending</a:t>
              </a:r>
            </a:p>
            <a:p>
              <a:pPr algn="ctr"/>
              <a:r>
                <a:rPr lang="en-US" altLang="ko-KR" sz="1400" dirty="0"/>
                <a:t>beam</a:t>
              </a:r>
              <a:endParaRPr lang="ko-KR" altLang="en-US" sz="1400" dirty="0"/>
            </a:p>
          </p:txBody>
        </p: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1CF00CF6-D3C7-44A8-B8F4-15B1553AB7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00522" y="1662995"/>
              <a:ext cx="196786" cy="1497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77C44134-F89E-4A42-A5BD-2524313A12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70430" y="3982678"/>
              <a:ext cx="129184" cy="19187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7B262A1-9964-4816-A975-84BE1CABF366}"/>
              </a:ext>
            </a:extLst>
          </p:cNvPr>
          <p:cNvGrpSpPr/>
          <p:nvPr/>
        </p:nvGrpSpPr>
        <p:grpSpPr>
          <a:xfrm>
            <a:off x="283106" y="1457837"/>
            <a:ext cx="4202332" cy="1392389"/>
            <a:chOff x="10340637" y="6524924"/>
            <a:chExt cx="3638482" cy="1205566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5BADC8D0-F113-4954-AC78-DEBE56B4B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40637" y="6607457"/>
              <a:ext cx="3638482" cy="1099541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cxnSp>
          <p:nvCxnSpPr>
            <p:cNvPr id="17" name="직선 화살표 연결선 16">
              <a:extLst>
                <a:ext uri="{FF2B5EF4-FFF2-40B4-BE49-F238E27FC236}">
                  <a16:creationId xmlns:a16="http://schemas.microsoft.com/office/drawing/2014/main" id="{580CBE55-06F4-47DE-91A1-7BB9900B8FEE}"/>
                </a:ext>
              </a:extLst>
            </p:cNvPr>
            <p:cNvCxnSpPr/>
            <p:nvPr/>
          </p:nvCxnSpPr>
          <p:spPr>
            <a:xfrm flipH="1" flipV="1">
              <a:off x="11876584" y="7063034"/>
              <a:ext cx="213260" cy="109688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9613A6FB-6005-46F7-A22B-E80E67440003}"/>
                </a:ext>
              </a:extLst>
            </p:cNvPr>
            <p:cNvSpPr/>
            <p:nvPr/>
          </p:nvSpPr>
          <p:spPr>
            <a:xfrm>
              <a:off x="10806113" y="6986589"/>
              <a:ext cx="266699" cy="8977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F583227C-A6EC-4989-8D80-9D54C8079D8E}"/>
                </a:ext>
              </a:extLst>
            </p:cNvPr>
            <p:cNvSpPr/>
            <p:nvPr/>
          </p:nvSpPr>
          <p:spPr>
            <a:xfrm>
              <a:off x="10801350" y="7253512"/>
              <a:ext cx="266699" cy="8977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6DBFB02-42AD-40FE-ADE8-5E2EFD988508}"/>
                </a:ext>
              </a:extLst>
            </p:cNvPr>
            <p:cNvSpPr/>
            <p:nvPr/>
          </p:nvSpPr>
          <p:spPr>
            <a:xfrm rot="20636190">
              <a:off x="13351912" y="7234219"/>
              <a:ext cx="266699" cy="8977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48D719-A538-4A18-A4C9-DB3562437C4A}"/>
                </a:ext>
              </a:extLst>
            </p:cNvPr>
            <p:cNvSpPr txBox="1"/>
            <p:nvPr/>
          </p:nvSpPr>
          <p:spPr>
            <a:xfrm>
              <a:off x="10990839" y="7464009"/>
              <a:ext cx="668811" cy="26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Pill-NEG</a:t>
              </a:r>
              <a:endParaRPr lang="ko-KR" altLang="en-US" sz="1400" dirty="0"/>
            </a:p>
          </p:txBody>
        </p:sp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66ACC161-E8F9-48D3-A8D0-F7F0E8EB01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68050" y="7309673"/>
              <a:ext cx="266696" cy="19166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CD8928C8-B180-48AE-836B-AE7387528202}"/>
                </a:ext>
              </a:extLst>
            </p:cNvPr>
            <p:cNvCxnSpPr>
              <a:cxnSpLocks/>
              <a:endCxn id="18" idx="3"/>
            </p:cNvCxnSpPr>
            <p:nvPr/>
          </p:nvCxnSpPr>
          <p:spPr>
            <a:xfrm flipH="1" flipV="1">
              <a:off x="11072812" y="7031475"/>
              <a:ext cx="261936" cy="46986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>
              <a:extLst>
                <a:ext uri="{FF2B5EF4-FFF2-40B4-BE49-F238E27FC236}">
                  <a16:creationId xmlns:a16="http://schemas.microsoft.com/office/drawing/2014/main" id="{549A8A34-6CD9-47EF-941C-BFAA70068C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4748" y="7309674"/>
              <a:ext cx="2009948" cy="19497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id="{D4A43A3A-D927-4C09-B6B9-37BAE115EA93}"/>
                </a:ext>
              </a:extLst>
            </p:cNvPr>
            <p:cNvCxnSpPr>
              <a:cxnSpLocks/>
            </p:cNvCxnSpPr>
            <p:nvPr/>
          </p:nvCxnSpPr>
          <p:spPr>
            <a:xfrm>
              <a:off x="12100460" y="7157227"/>
              <a:ext cx="972445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94BC54-E41D-4DF6-9CA8-76C44F89061A}"/>
                </a:ext>
              </a:extLst>
            </p:cNvPr>
            <p:cNvSpPr txBox="1"/>
            <p:nvPr/>
          </p:nvSpPr>
          <p:spPr>
            <a:xfrm>
              <a:off x="12586682" y="6548483"/>
              <a:ext cx="1035000" cy="266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Cooling water</a:t>
              </a:r>
              <a:endParaRPr lang="ko-KR" altLang="en-US" sz="1400" dirty="0"/>
            </a:p>
          </p:txBody>
        </p:sp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0C5CE9BE-9ABA-405E-A129-0021D6A0EB42}"/>
                </a:ext>
              </a:extLst>
            </p:cNvPr>
            <p:cNvCxnSpPr>
              <a:cxnSpLocks/>
            </p:cNvCxnSpPr>
            <p:nvPr/>
          </p:nvCxnSpPr>
          <p:spPr>
            <a:xfrm>
              <a:off x="13277221" y="6788069"/>
              <a:ext cx="312696" cy="11113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913212-C3E5-46BC-86E6-DC91430471F8}"/>
                </a:ext>
              </a:extLst>
            </p:cNvPr>
            <p:cNvSpPr txBox="1"/>
            <p:nvPr/>
          </p:nvSpPr>
          <p:spPr>
            <a:xfrm>
              <a:off x="11493456" y="6524924"/>
              <a:ext cx="1114777" cy="453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/>
                <a:t>Beam chamber</a:t>
              </a:r>
            </a:p>
            <a:p>
              <a:pPr algn="ctr"/>
              <a:r>
                <a:rPr lang="en-US" altLang="ko-KR" sz="1400" dirty="0"/>
                <a:t>24(H)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×</a:t>
              </a:r>
              <a:r>
                <a:rPr lang="en-US" altLang="ko-KR" sz="1400" dirty="0"/>
                <a:t>18(V)</a:t>
              </a:r>
              <a:endParaRPr lang="ko-KR" altLang="en-US" sz="1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B8179F-9B95-44C3-9621-D9C2C29E7D7C}"/>
                </a:ext>
              </a:extLst>
            </p:cNvPr>
            <p:cNvSpPr txBox="1"/>
            <p:nvPr/>
          </p:nvSpPr>
          <p:spPr>
            <a:xfrm>
              <a:off x="12677814" y="6948601"/>
              <a:ext cx="315335" cy="266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SR</a:t>
              </a:r>
              <a:endParaRPr lang="ko-KR" altLang="en-US" sz="14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B35DF5C-2D98-413D-8945-BC5E51F2127A}"/>
                </a:ext>
              </a:extLst>
            </p:cNvPr>
            <p:cNvSpPr txBox="1"/>
            <p:nvPr/>
          </p:nvSpPr>
          <p:spPr>
            <a:xfrm>
              <a:off x="11904523" y="6889655"/>
              <a:ext cx="269535" cy="266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e</a:t>
              </a:r>
              <a:r>
                <a:rPr lang="en-US" altLang="ko-KR" sz="1400" baseline="30000" dirty="0"/>
                <a:t>-</a:t>
              </a:r>
              <a:endParaRPr lang="ko-KR" altLang="en-US" sz="1400" baseline="30000" dirty="0"/>
            </a:p>
          </p:txBody>
        </p:sp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4BFDD223-8219-4D6F-BC02-450442D70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91" y="3187273"/>
            <a:ext cx="4328716" cy="36177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F881513-E487-4A5B-895D-DE3BAC1EF0F8}"/>
              </a:ext>
            </a:extLst>
          </p:cNvPr>
          <p:cNvSpPr txBox="1"/>
          <p:nvPr/>
        </p:nvSpPr>
        <p:spPr>
          <a:xfrm>
            <a:off x="-41582" y="4042131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ID beam</a:t>
            </a:r>
            <a:endParaRPr lang="ko-KR" altLang="en-US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2B5F32-F595-4124-ACEA-A89C8A59A70C}"/>
              </a:ext>
            </a:extLst>
          </p:cNvPr>
          <p:cNvSpPr txBox="1"/>
          <p:nvPr/>
        </p:nvSpPr>
        <p:spPr>
          <a:xfrm>
            <a:off x="566291" y="5508991"/>
            <a:ext cx="118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Bending beam</a:t>
            </a:r>
            <a:endParaRPr lang="ko-KR" altLang="en-US" sz="1400" dirty="0"/>
          </a:p>
        </p:txBody>
      </p: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572D4053-4669-4655-864F-90D7F58B8CB3}"/>
              </a:ext>
            </a:extLst>
          </p:cNvPr>
          <p:cNvCxnSpPr/>
          <p:nvPr/>
        </p:nvCxnSpPr>
        <p:spPr>
          <a:xfrm flipH="1">
            <a:off x="145527" y="4501901"/>
            <a:ext cx="192599" cy="156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DA5BA1A2-BF18-4CCB-9ABD-5D27E4B3146B}"/>
              </a:ext>
            </a:extLst>
          </p:cNvPr>
          <p:cNvCxnSpPr/>
          <p:nvPr/>
        </p:nvCxnSpPr>
        <p:spPr>
          <a:xfrm>
            <a:off x="1085752" y="5354548"/>
            <a:ext cx="162019" cy="1855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ED220F1-4722-4B60-96C3-7D9E54CC4A23}"/>
              </a:ext>
            </a:extLst>
          </p:cNvPr>
          <p:cNvSpPr txBox="1"/>
          <p:nvPr/>
        </p:nvSpPr>
        <p:spPr>
          <a:xfrm>
            <a:off x="250399" y="7707330"/>
            <a:ext cx="388295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Conceptual Design (Ver. 1)</a:t>
            </a:r>
            <a:endParaRPr lang="ko-KR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82D04FBF-A029-4572-B13C-1EB9E53650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80" y="3230323"/>
            <a:ext cx="4219934" cy="1450149"/>
          </a:xfrm>
          <a:prstGeom prst="rect">
            <a:avLst/>
          </a:prstGeom>
        </p:spPr>
      </p:pic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589FDE3A-EE13-483E-BF25-89C7419BEF85}"/>
              </a:ext>
            </a:extLst>
          </p:cNvPr>
          <p:cNvCxnSpPr>
            <a:cxnSpLocks/>
            <a:stCxn id="45" idx="6"/>
          </p:cNvCxnSpPr>
          <p:nvPr/>
        </p:nvCxnSpPr>
        <p:spPr>
          <a:xfrm flipV="1">
            <a:off x="7140718" y="3948428"/>
            <a:ext cx="850713" cy="12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타원 44">
            <a:extLst>
              <a:ext uri="{FF2B5EF4-FFF2-40B4-BE49-F238E27FC236}">
                <a16:creationId xmlns:a16="http://schemas.microsoft.com/office/drawing/2014/main" id="{551EEF1A-9F63-449D-8115-3EF3A057151A}"/>
              </a:ext>
            </a:extLst>
          </p:cNvPr>
          <p:cNvSpPr/>
          <p:nvPr/>
        </p:nvSpPr>
        <p:spPr>
          <a:xfrm>
            <a:off x="7094999" y="393758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396C10-0468-4011-A966-3760F27A03D2}"/>
              </a:ext>
            </a:extLst>
          </p:cNvPr>
          <p:cNvSpPr txBox="1"/>
          <p:nvPr/>
        </p:nvSpPr>
        <p:spPr>
          <a:xfrm>
            <a:off x="7110426" y="3692173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SR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259860A4-43CA-4206-B6E4-15A1321278C3}"/>
              </a:ext>
            </a:extLst>
          </p:cNvPr>
          <p:cNvCxnSpPr>
            <a:cxnSpLocks/>
          </p:cNvCxnSpPr>
          <p:nvPr/>
        </p:nvCxnSpPr>
        <p:spPr>
          <a:xfrm flipH="1" flipV="1">
            <a:off x="6883927" y="3805922"/>
            <a:ext cx="222140" cy="1425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E8DCBEF-13A5-457D-AFFC-FE2E578D5BBC}"/>
              </a:ext>
            </a:extLst>
          </p:cNvPr>
          <p:cNvSpPr txBox="1"/>
          <p:nvPr/>
        </p:nvSpPr>
        <p:spPr>
          <a:xfrm>
            <a:off x="6915793" y="3625595"/>
            <a:ext cx="31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e</a:t>
            </a:r>
            <a:r>
              <a:rPr lang="en-US" altLang="ko-KR" sz="1400" baseline="30000" dirty="0">
                <a:solidFill>
                  <a:srgbClr val="0000FF"/>
                </a:solidFill>
              </a:rPr>
              <a:t>-</a:t>
            </a:r>
            <a:endParaRPr lang="ko-KR" altLang="en-US" sz="1400" baseline="30000" dirty="0">
              <a:solidFill>
                <a:srgbClr val="0000FF"/>
              </a:solidFill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19A48897-D8EC-4FAD-AD4A-3B26BFBE92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459" y="1568833"/>
            <a:ext cx="4847396" cy="1615798"/>
          </a:xfrm>
          <a:prstGeom prst="rect">
            <a:avLst/>
          </a:prstGeom>
        </p:spPr>
      </p:pic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D6D776EE-F016-42C1-AE81-7623B6AA43D8}"/>
              </a:ext>
            </a:extLst>
          </p:cNvPr>
          <p:cNvCxnSpPr>
            <a:cxnSpLocks/>
            <a:stCxn id="51" idx="6"/>
          </p:cNvCxnSpPr>
          <p:nvPr/>
        </p:nvCxnSpPr>
        <p:spPr>
          <a:xfrm>
            <a:off x="7117164" y="2423881"/>
            <a:ext cx="54304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타원 50">
            <a:extLst>
              <a:ext uri="{FF2B5EF4-FFF2-40B4-BE49-F238E27FC236}">
                <a16:creationId xmlns:a16="http://schemas.microsoft.com/office/drawing/2014/main" id="{95F66A30-2B78-41A9-B97B-ED98DCF9860A}"/>
              </a:ext>
            </a:extLst>
          </p:cNvPr>
          <p:cNvSpPr/>
          <p:nvPr/>
        </p:nvSpPr>
        <p:spPr>
          <a:xfrm>
            <a:off x="7071445" y="240102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2C3DC6A-7441-45BA-A9A2-96EDD5EE8CBD}"/>
              </a:ext>
            </a:extLst>
          </p:cNvPr>
          <p:cNvSpPr txBox="1"/>
          <p:nvPr/>
        </p:nvSpPr>
        <p:spPr>
          <a:xfrm>
            <a:off x="7078695" y="2169503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SR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26231BC8-59DA-4F3D-8E48-FA836C6BD06A}"/>
              </a:ext>
            </a:extLst>
          </p:cNvPr>
          <p:cNvCxnSpPr>
            <a:cxnSpLocks/>
          </p:cNvCxnSpPr>
          <p:nvPr/>
        </p:nvCxnSpPr>
        <p:spPr>
          <a:xfrm flipH="1" flipV="1">
            <a:off x="6860373" y="2269363"/>
            <a:ext cx="222140" cy="1425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F9F7BCE-BF56-4CC0-B15B-6E04D540C1F5}"/>
              </a:ext>
            </a:extLst>
          </p:cNvPr>
          <p:cNvSpPr txBox="1"/>
          <p:nvPr/>
        </p:nvSpPr>
        <p:spPr>
          <a:xfrm>
            <a:off x="6798358" y="2054081"/>
            <a:ext cx="31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e</a:t>
            </a:r>
            <a:r>
              <a:rPr lang="en-US" altLang="ko-KR" sz="1400" baseline="30000" dirty="0">
                <a:solidFill>
                  <a:srgbClr val="0000FF"/>
                </a:solidFill>
              </a:rPr>
              <a:t>-</a:t>
            </a:r>
            <a:endParaRPr lang="ko-KR" altLang="en-US" sz="1400" baseline="30000" dirty="0">
              <a:solidFill>
                <a:srgbClr val="0000FF"/>
              </a:solidFill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BCC5C9AC-0B71-4D3F-9FC5-92F51687E69F}"/>
              </a:ext>
            </a:extLst>
          </p:cNvPr>
          <p:cNvSpPr/>
          <p:nvPr/>
        </p:nvSpPr>
        <p:spPr>
          <a:xfrm>
            <a:off x="5376157" y="2188415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2F6C7C0A-7117-413F-9AEB-3B17DAF3DA8D}"/>
              </a:ext>
            </a:extLst>
          </p:cNvPr>
          <p:cNvSpPr/>
          <p:nvPr/>
        </p:nvSpPr>
        <p:spPr>
          <a:xfrm>
            <a:off x="6059624" y="3679136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9C5A0423-2BFB-46AC-B6E4-73769EC6110C}"/>
              </a:ext>
            </a:extLst>
          </p:cNvPr>
          <p:cNvSpPr/>
          <p:nvPr/>
        </p:nvSpPr>
        <p:spPr>
          <a:xfrm>
            <a:off x="5379152" y="2538647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DF29B569-9B4A-4FCE-BE45-E21F1BD7E871}"/>
              </a:ext>
            </a:extLst>
          </p:cNvPr>
          <p:cNvSpPr/>
          <p:nvPr/>
        </p:nvSpPr>
        <p:spPr>
          <a:xfrm>
            <a:off x="6055532" y="4114190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33BF4264-5B17-46E5-A94D-A082D422A177}"/>
              </a:ext>
            </a:extLst>
          </p:cNvPr>
          <p:cNvSpPr/>
          <p:nvPr/>
        </p:nvSpPr>
        <p:spPr>
          <a:xfrm>
            <a:off x="7732795" y="4109754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48C0FCB3-83B7-4BC7-865D-6FD31D2C86E0}"/>
              </a:ext>
            </a:extLst>
          </p:cNvPr>
          <p:cNvSpPr/>
          <p:nvPr/>
        </p:nvSpPr>
        <p:spPr>
          <a:xfrm>
            <a:off x="7748910" y="3649320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D8541D-F92A-4899-989B-FA4285B2594C}"/>
              </a:ext>
            </a:extLst>
          </p:cNvPr>
          <p:cNvSpPr txBox="1"/>
          <p:nvPr/>
        </p:nvSpPr>
        <p:spPr>
          <a:xfrm>
            <a:off x="7660103" y="2863084"/>
            <a:ext cx="1195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Cooling water</a:t>
            </a:r>
            <a:endParaRPr lang="ko-KR" altLang="en-US" sz="1400" dirty="0"/>
          </a:p>
        </p:txBody>
      </p: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4499B698-39F9-404D-A6A6-5D0DD15C013C}"/>
              </a:ext>
            </a:extLst>
          </p:cNvPr>
          <p:cNvCxnSpPr/>
          <p:nvPr/>
        </p:nvCxnSpPr>
        <p:spPr>
          <a:xfrm flipV="1">
            <a:off x="8260503" y="2411869"/>
            <a:ext cx="607273" cy="438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9E20C722-464D-4BAD-A127-8BB9E5CA258B}"/>
              </a:ext>
            </a:extLst>
          </p:cNvPr>
          <p:cNvCxnSpPr>
            <a:stCxn id="62" idx="2"/>
          </p:cNvCxnSpPr>
          <p:nvPr/>
        </p:nvCxnSpPr>
        <p:spPr>
          <a:xfrm>
            <a:off x="8257799" y="3170861"/>
            <a:ext cx="351712" cy="62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타원 64">
            <a:extLst>
              <a:ext uri="{FF2B5EF4-FFF2-40B4-BE49-F238E27FC236}">
                <a16:creationId xmlns:a16="http://schemas.microsoft.com/office/drawing/2014/main" id="{FE8B70A2-9EEB-4895-992E-C7E9DF13F7BF}"/>
              </a:ext>
            </a:extLst>
          </p:cNvPr>
          <p:cNvSpPr/>
          <p:nvPr/>
        </p:nvSpPr>
        <p:spPr>
          <a:xfrm>
            <a:off x="4960442" y="2368567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59744442-3FBA-48EB-94A7-5C2EA2F2ABB7}"/>
              </a:ext>
            </a:extLst>
          </p:cNvPr>
          <p:cNvSpPr/>
          <p:nvPr/>
        </p:nvSpPr>
        <p:spPr>
          <a:xfrm>
            <a:off x="9215795" y="2368567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CDAD9D08-7C04-4C4E-8810-61168AE668A3}"/>
              </a:ext>
            </a:extLst>
          </p:cNvPr>
          <p:cNvSpPr/>
          <p:nvPr/>
        </p:nvSpPr>
        <p:spPr>
          <a:xfrm>
            <a:off x="8880839" y="3985858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F7E1FB4E-E047-45E4-9A86-BF9659A2A125}"/>
              </a:ext>
            </a:extLst>
          </p:cNvPr>
          <p:cNvSpPr/>
          <p:nvPr/>
        </p:nvSpPr>
        <p:spPr>
          <a:xfrm>
            <a:off x="5100135" y="4004274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3EF79817-9F17-471A-89C2-7D0E533183F4}"/>
              </a:ext>
            </a:extLst>
          </p:cNvPr>
          <p:cNvSpPr/>
          <p:nvPr/>
        </p:nvSpPr>
        <p:spPr>
          <a:xfrm>
            <a:off x="4297470" y="2150226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88DB226C-250E-410A-A25C-208D616E9648}"/>
              </a:ext>
            </a:extLst>
          </p:cNvPr>
          <p:cNvSpPr/>
          <p:nvPr/>
        </p:nvSpPr>
        <p:spPr>
          <a:xfrm>
            <a:off x="394124" y="2136806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DD35AD7-21C0-435A-9F8D-B6AF37C37AA3}"/>
              </a:ext>
            </a:extLst>
          </p:cNvPr>
          <p:cNvSpPr txBox="1"/>
          <p:nvPr/>
        </p:nvSpPr>
        <p:spPr>
          <a:xfrm>
            <a:off x="2951969" y="2530576"/>
            <a:ext cx="1211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/>
              <a:t>Sheath heater</a:t>
            </a:r>
            <a:endParaRPr lang="ko-KR" altLang="en-US" sz="1400" dirty="0"/>
          </a:p>
        </p:txBody>
      </p: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C5CCC8D0-EE2C-4B3C-BB5E-F83571651C47}"/>
              </a:ext>
            </a:extLst>
          </p:cNvPr>
          <p:cNvCxnSpPr>
            <a:cxnSpLocks/>
            <a:stCxn id="71" idx="0"/>
          </p:cNvCxnSpPr>
          <p:nvPr/>
        </p:nvCxnSpPr>
        <p:spPr>
          <a:xfrm flipV="1">
            <a:off x="3557840" y="2320988"/>
            <a:ext cx="739630" cy="20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18AAA4E6-EFB9-4F1A-BF07-95BF846E149F}"/>
              </a:ext>
            </a:extLst>
          </p:cNvPr>
          <p:cNvCxnSpPr>
            <a:stCxn id="71" idx="0"/>
            <a:endCxn id="70" idx="6"/>
          </p:cNvCxnSpPr>
          <p:nvPr/>
        </p:nvCxnSpPr>
        <p:spPr>
          <a:xfrm flipH="1" flipV="1">
            <a:off x="580077" y="2221846"/>
            <a:ext cx="2977763" cy="30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F529C3C0-A06B-47F9-BFA8-182FA868EA33}"/>
              </a:ext>
            </a:extLst>
          </p:cNvPr>
          <p:cNvSpPr txBox="1"/>
          <p:nvPr/>
        </p:nvSpPr>
        <p:spPr>
          <a:xfrm>
            <a:off x="9242214" y="3096385"/>
            <a:ext cx="1211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Sheath heater</a:t>
            </a:r>
            <a:endParaRPr lang="ko-KR" altLang="en-US" sz="1400" dirty="0"/>
          </a:p>
        </p:txBody>
      </p: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633457B6-3FA0-41C0-9048-6E460650248A}"/>
              </a:ext>
            </a:extLst>
          </p:cNvPr>
          <p:cNvCxnSpPr>
            <a:cxnSpLocks/>
            <a:stCxn id="74" idx="0"/>
          </p:cNvCxnSpPr>
          <p:nvPr/>
        </p:nvCxnSpPr>
        <p:spPr>
          <a:xfrm flipH="1" flipV="1">
            <a:off x="9388637" y="2555081"/>
            <a:ext cx="459448" cy="541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id="{69C4045B-9C9A-4829-A074-DC310FF25362}"/>
              </a:ext>
            </a:extLst>
          </p:cNvPr>
          <p:cNvCxnSpPr>
            <a:stCxn id="74" idx="2"/>
          </p:cNvCxnSpPr>
          <p:nvPr/>
        </p:nvCxnSpPr>
        <p:spPr>
          <a:xfrm flipH="1">
            <a:off x="9066792" y="3404162"/>
            <a:ext cx="781293" cy="579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F4D44AA-7A7C-48F5-BCDA-90779E9389D7}"/>
              </a:ext>
            </a:extLst>
          </p:cNvPr>
          <p:cNvSpPr txBox="1"/>
          <p:nvPr/>
        </p:nvSpPr>
        <p:spPr>
          <a:xfrm>
            <a:off x="5646196" y="2864852"/>
            <a:ext cx="772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Pill-NEG</a:t>
            </a:r>
            <a:endParaRPr lang="ko-KR" altLang="en-US" sz="1400" dirty="0"/>
          </a:p>
        </p:txBody>
      </p: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D161A6E4-E2E4-4003-8CC1-DF2B6A5110C0}"/>
              </a:ext>
            </a:extLst>
          </p:cNvPr>
          <p:cNvCxnSpPr>
            <a:stCxn id="77" idx="0"/>
          </p:cNvCxnSpPr>
          <p:nvPr/>
        </p:nvCxnSpPr>
        <p:spPr>
          <a:xfrm flipH="1" flipV="1">
            <a:off x="5693424" y="2690470"/>
            <a:ext cx="339000" cy="174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41D4310C-4176-4BFF-BE46-37A5EE5106E7}"/>
              </a:ext>
            </a:extLst>
          </p:cNvPr>
          <p:cNvCxnSpPr>
            <a:stCxn id="77" idx="2"/>
          </p:cNvCxnSpPr>
          <p:nvPr/>
        </p:nvCxnSpPr>
        <p:spPr>
          <a:xfrm>
            <a:off x="6032424" y="3172629"/>
            <a:ext cx="203318" cy="418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0955B3D3-5085-449A-9053-D4602F7D6E16}"/>
              </a:ext>
            </a:extLst>
          </p:cNvPr>
          <p:cNvCxnSpPr>
            <a:stCxn id="77" idx="2"/>
          </p:cNvCxnSpPr>
          <p:nvPr/>
        </p:nvCxnSpPr>
        <p:spPr>
          <a:xfrm>
            <a:off x="6032424" y="3172629"/>
            <a:ext cx="1959007" cy="452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5525ACF6-F286-4BDB-83E3-4A04241819B7}"/>
              </a:ext>
            </a:extLst>
          </p:cNvPr>
          <p:cNvSpPr txBox="1"/>
          <p:nvPr/>
        </p:nvSpPr>
        <p:spPr>
          <a:xfrm>
            <a:off x="10701753" y="7669670"/>
            <a:ext cx="404397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Current Design (Ver. 3)</a:t>
            </a:r>
            <a:endParaRPr lang="ko-KR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B75E37F-FE15-4905-A336-4CF808A838AE}"/>
              </a:ext>
            </a:extLst>
          </p:cNvPr>
          <p:cNvSpPr txBox="1"/>
          <p:nvPr/>
        </p:nvSpPr>
        <p:spPr>
          <a:xfrm>
            <a:off x="5750931" y="7707330"/>
            <a:ext cx="388295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Modified Design (Ver. 2)</a:t>
            </a:r>
            <a:endParaRPr lang="ko-KR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3" name="그림 82">
            <a:extLst>
              <a:ext uri="{FF2B5EF4-FFF2-40B4-BE49-F238E27FC236}">
                <a16:creationId xmlns:a16="http://schemas.microsoft.com/office/drawing/2014/main" id="{27310981-8FF9-4545-8E41-18829B5CC0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8417" y="5279512"/>
            <a:ext cx="1803802" cy="2195578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062FFE02-FD1D-4315-BBD3-72BC455BDD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48670" y="5181921"/>
            <a:ext cx="1614701" cy="2390760"/>
          </a:xfrm>
          <a:prstGeom prst="rect">
            <a:avLst/>
          </a:prstGeom>
        </p:spPr>
      </p:pic>
      <p:sp>
        <p:nvSpPr>
          <p:cNvPr id="85" name="화살표: 오른쪽 84">
            <a:extLst>
              <a:ext uri="{FF2B5EF4-FFF2-40B4-BE49-F238E27FC236}">
                <a16:creationId xmlns:a16="http://schemas.microsoft.com/office/drawing/2014/main" id="{D9C3E677-06F3-4EDC-81C0-41FA6ADF06A0}"/>
              </a:ext>
            </a:extLst>
          </p:cNvPr>
          <p:cNvSpPr/>
          <p:nvPr/>
        </p:nvSpPr>
        <p:spPr>
          <a:xfrm>
            <a:off x="3816151" y="3688957"/>
            <a:ext cx="657204" cy="76048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6" name="그림 85">
            <a:extLst>
              <a:ext uri="{FF2B5EF4-FFF2-40B4-BE49-F238E27FC236}">
                <a16:creationId xmlns:a16="http://schemas.microsoft.com/office/drawing/2014/main" id="{20199DF5-0B77-4C04-B7FC-CC0A25CEBA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47831" y="5841948"/>
            <a:ext cx="1790367" cy="1597970"/>
          </a:xfrm>
          <a:prstGeom prst="rect">
            <a:avLst/>
          </a:prstGeom>
        </p:spPr>
      </p:pic>
      <p:pic>
        <p:nvPicPr>
          <p:cNvPr id="87" name="그림 86">
            <a:extLst>
              <a:ext uri="{FF2B5EF4-FFF2-40B4-BE49-F238E27FC236}">
                <a16:creationId xmlns:a16="http://schemas.microsoft.com/office/drawing/2014/main" id="{70BEA32F-407B-4B35-9AE0-64B669AFE8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42883" y="3551635"/>
            <a:ext cx="3018447" cy="1433876"/>
          </a:xfrm>
          <a:prstGeom prst="rect">
            <a:avLst/>
          </a:prstGeom>
        </p:spPr>
      </p:pic>
      <p:pic>
        <p:nvPicPr>
          <p:cNvPr id="88" name="그림 87">
            <a:extLst>
              <a:ext uri="{FF2B5EF4-FFF2-40B4-BE49-F238E27FC236}">
                <a16:creationId xmlns:a16="http://schemas.microsoft.com/office/drawing/2014/main" id="{F2317FA0-4E47-48CE-8355-54B5E644D2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6624" y="5700852"/>
            <a:ext cx="1911937" cy="1862100"/>
          </a:xfrm>
          <a:prstGeom prst="rect">
            <a:avLst/>
          </a:prstGeom>
        </p:spPr>
      </p:pic>
      <p:sp>
        <p:nvSpPr>
          <p:cNvPr id="89" name="화살표: 오른쪽 88">
            <a:extLst>
              <a:ext uri="{FF2B5EF4-FFF2-40B4-BE49-F238E27FC236}">
                <a16:creationId xmlns:a16="http://schemas.microsoft.com/office/drawing/2014/main" id="{ED3BB539-F4B5-42F8-8BEB-55EC096AD5AA}"/>
              </a:ext>
            </a:extLst>
          </p:cNvPr>
          <p:cNvSpPr/>
          <p:nvPr/>
        </p:nvSpPr>
        <p:spPr>
          <a:xfrm rot="2290822">
            <a:off x="9213626" y="4643605"/>
            <a:ext cx="657204" cy="83988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0" name="그림 89">
            <a:extLst>
              <a:ext uri="{FF2B5EF4-FFF2-40B4-BE49-F238E27FC236}">
                <a16:creationId xmlns:a16="http://schemas.microsoft.com/office/drawing/2014/main" id="{CBC4A9B7-63FF-4F6F-93A1-9A8273E485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8154" y="1196606"/>
            <a:ext cx="8486830" cy="661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45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C8E4434-ACEF-436E-A6CF-E4BD258A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79" y="3876615"/>
            <a:ext cx="13301662" cy="4591341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11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0608C36-9DB0-46F6-AF84-BBD91FC42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00" y="816541"/>
            <a:ext cx="15026652" cy="2208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D7CADD-3262-4FF1-B6F7-D19691C0EF30}"/>
              </a:ext>
            </a:extLst>
          </p:cNvPr>
          <p:cNvSpPr txBox="1"/>
          <p:nvPr/>
        </p:nvSpPr>
        <p:spPr>
          <a:xfrm>
            <a:off x="14493411" y="1414406"/>
            <a:ext cx="631904" cy="338554"/>
          </a:xfrm>
          <a:prstGeom prst="rect">
            <a:avLst/>
          </a:prstGeom>
          <a:solidFill>
            <a:srgbClr val="8DB5D5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CH01</a:t>
            </a:r>
            <a:endParaRPr lang="ko-KR" altLang="en-US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214AFF-9EE6-4377-A276-51A0BA494DBF}"/>
              </a:ext>
            </a:extLst>
          </p:cNvPr>
          <p:cNvSpPr txBox="1"/>
          <p:nvPr/>
        </p:nvSpPr>
        <p:spPr>
          <a:xfrm>
            <a:off x="13218428" y="1496021"/>
            <a:ext cx="63190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CH02</a:t>
            </a:r>
            <a:endParaRPr lang="ko-KR" alt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2192A-EC72-4561-8AC9-3F4B1D832C1C}"/>
              </a:ext>
            </a:extLst>
          </p:cNvPr>
          <p:cNvSpPr txBox="1"/>
          <p:nvPr/>
        </p:nvSpPr>
        <p:spPr>
          <a:xfrm>
            <a:off x="11988604" y="1549575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CH03</a:t>
            </a:r>
            <a:endParaRPr lang="ko-KR" altLang="en-US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05E12D-E39D-42A0-B50B-8EB3E6B58249}"/>
              </a:ext>
            </a:extLst>
          </p:cNvPr>
          <p:cNvSpPr txBox="1"/>
          <p:nvPr/>
        </p:nvSpPr>
        <p:spPr>
          <a:xfrm>
            <a:off x="10431956" y="1551171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CH04</a:t>
            </a:r>
            <a:endParaRPr lang="ko-KR" altLang="en-US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AA6E2-F0F9-458B-855F-43B8553BD1B9}"/>
              </a:ext>
            </a:extLst>
          </p:cNvPr>
          <p:cNvSpPr txBox="1"/>
          <p:nvPr/>
        </p:nvSpPr>
        <p:spPr>
          <a:xfrm>
            <a:off x="8255667" y="1888129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CH06</a:t>
            </a:r>
            <a:endParaRPr lang="ko-KR" altLang="en-US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EC3FF2-6867-4807-99C0-EA0A2C6E7F5B}"/>
              </a:ext>
            </a:extLst>
          </p:cNvPr>
          <p:cNvSpPr txBox="1"/>
          <p:nvPr/>
        </p:nvSpPr>
        <p:spPr>
          <a:xfrm>
            <a:off x="7280005" y="1925213"/>
            <a:ext cx="631904" cy="338554"/>
          </a:xfrm>
          <a:prstGeom prst="rect">
            <a:avLst/>
          </a:prstGeom>
          <a:solidFill>
            <a:srgbClr val="8AB1D3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CH07</a:t>
            </a:r>
            <a:endParaRPr lang="ko-KR" altLang="en-U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A14FCF-8637-4378-99C0-D222A337B511}"/>
              </a:ext>
            </a:extLst>
          </p:cNvPr>
          <p:cNvSpPr txBox="1"/>
          <p:nvPr/>
        </p:nvSpPr>
        <p:spPr>
          <a:xfrm>
            <a:off x="6307207" y="1958617"/>
            <a:ext cx="63190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CH08</a:t>
            </a:r>
            <a:endParaRPr lang="ko-KR" altLang="en-US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98A21A-12FB-4B49-8A7D-5E6BB3FF80FC}"/>
              </a:ext>
            </a:extLst>
          </p:cNvPr>
          <p:cNvSpPr txBox="1"/>
          <p:nvPr/>
        </p:nvSpPr>
        <p:spPr>
          <a:xfrm>
            <a:off x="4447318" y="2304597"/>
            <a:ext cx="63190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CH10</a:t>
            </a:r>
            <a:endParaRPr lang="ko-KR" altLang="en-US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DCB6FF-B98B-4C60-AC2E-7D4BF8DF8A0A}"/>
              </a:ext>
            </a:extLst>
          </p:cNvPr>
          <p:cNvSpPr txBox="1"/>
          <p:nvPr/>
        </p:nvSpPr>
        <p:spPr>
          <a:xfrm>
            <a:off x="2946891" y="2595602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CH11</a:t>
            </a:r>
            <a:endParaRPr lang="ko-KR" altLang="en-US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1F9D9A-EED1-4E4E-9E86-6BBDBB0F5D41}"/>
              </a:ext>
            </a:extLst>
          </p:cNvPr>
          <p:cNvSpPr txBox="1"/>
          <p:nvPr/>
        </p:nvSpPr>
        <p:spPr>
          <a:xfrm>
            <a:off x="1471882" y="2716833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CH12</a:t>
            </a:r>
            <a:endParaRPr lang="ko-KR" altLang="en-US" sz="1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8F69FA-4BBD-4407-8074-62DA6CCB819B}"/>
              </a:ext>
            </a:extLst>
          </p:cNvPr>
          <p:cNvSpPr txBox="1"/>
          <p:nvPr/>
        </p:nvSpPr>
        <p:spPr>
          <a:xfrm>
            <a:off x="198670" y="3123379"/>
            <a:ext cx="631904" cy="338554"/>
          </a:xfrm>
          <a:prstGeom prst="rect">
            <a:avLst/>
          </a:prstGeom>
          <a:solidFill>
            <a:srgbClr val="8AB1D3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CH13</a:t>
            </a:r>
            <a:endParaRPr lang="ko-KR" altLang="en-US" sz="1600" b="1" dirty="0"/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331327B0-98A1-4641-A420-A8B87A62625B}"/>
              </a:ext>
            </a:extLst>
          </p:cNvPr>
          <p:cNvCxnSpPr/>
          <p:nvPr/>
        </p:nvCxnSpPr>
        <p:spPr>
          <a:xfrm>
            <a:off x="7476787" y="2605306"/>
            <a:ext cx="493986" cy="0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B21E4F-A467-4F15-AC05-352EAF4DC81C}"/>
              </a:ext>
            </a:extLst>
          </p:cNvPr>
          <p:cNvSpPr txBox="1"/>
          <p:nvPr/>
        </p:nvSpPr>
        <p:spPr>
          <a:xfrm>
            <a:off x="7970903" y="2413052"/>
            <a:ext cx="2984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/>
              <a:t>BPM (10 ea, STS316)</a:t>
            </a:r>
          </a:p>
          <a:p>
            <a:r>
              <a:rPr lang="en-US" altLang="ko-KR" sz="1800" dirty="0"/>
              <a:t>RF-shielded Bellow (10 ea)</a:t>
            </a:r>
          </a:p>
          <a:p>
            <a:r>
              <a:rPr lang="en-US" altLang="ko-KR" sz="1800" dirty="0"/>
              <a:t>Photon</a:t>
            </a:r>
            <a:r>
              <a:rPr lang="ko-KR" altLang="en-US" sz="1800" dirty="0"/>
              <a:t> </a:t>
            </a:r>
            <a:r>
              <a:rPr lang="en-US" altLang="ko-KR" sz="1800" dirty="0"/>
              <a:t>absorber (4 ea, OFHC)</a:t>
            </a:r>
          </a:p>
          <a:p>
            <a:r>
              <a:rPr lang="en-US" altLang="ko-KR" sz="1800" dirty="0"/>
              <a:t>Photon mask (3 ea, OFHC)</a:t>
            </a:r>
            <a:endParaRPr lang="ko-KR" altLang="en-US" sz="1800" dirty="0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EA369081-C6E9-4C52-80C5-595F2BFEA1CB}"/>
              </a:ext>
            </a:extLst>
          </p:cNvPr>
          <p:cNvCxnSpPr>
            <a:cxnSpLocks/>
          </p:cNvCxnSpPr>
          <p:nvPr/>
        </p:nvCxnSpPr>
        <p:spPr>
          <a:xfrm>
            <a:off x="15041232" y="758987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863C9A40-DDC1-4AB4-9B6F-53D73964DE25}"/>
              </a:ext>
            </a:extLst>
          </p:cNvPr>
          <p:cNvCxnSpPr>
            <a:cxnSpLocks/>
          </p:cNvCxnSpPr>
          <p:nvPr/>
        </p:nvCxnSpPr>
        <p:spPr>
          <a:xfrm>
            <a:off x="12550903" y="799611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B7F6CE24-0074-4A98-9100-1302F6668ACD}"/>
              </a:ext>
            </a:extLst>
          </p:cNvPr>
          <p:cNvCxnSpPr>
            <a:cxnSpLocks/>
          </p:cNvCxnSpPr>
          <p:nvPr/>
        </p:nvCxnSpPr>
        <p:spPr>
          <a:xfrm>
            <a:off x="11547165" y="816541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C239C0C9-47B1-4D86-A3B9-22FA38F0EB06}"/>
              </a:ext>
            </a:extLst>
          </p:cNvPr>
          <p:cNvCxnSpPr>
            <a:cxnSpLocks/>
          </p:cNvCxnSpPr>
          <p:nvPr/>
        </p:nvCxnSpPr>
        <p:spPr>
          <a:xfrm>
            <a:off x="9702600" y="913966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7388B32D-0EA2-44E4-BAF2-41722F82270A}"/>
              </a:ext>
            </a:extLst>
          </p:cNvPr>
          <p:cNvCxnSpPr>
            <a:cxnSpLocks/>
          </p:cNvCxnSpPr>
          <p:nvPr/>
        </p:nvCxnSpPr>
        <p:spPr>
          <a:xfrm>
            <a:off x="7721400" y="1109568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7725EE3C-737F-4646-A7AB-E2C5DDA688AE}"/>
              </a:ext>
            </a:extLst>
          </p:cNvPr>
          <p:cNvCxnSpPr>
            <a:cxnSpLocks/>
          </p:cNvCxnSpPr>
          <p:nvPr/>
        </p:nvCxnSpPr>
        <p:spPr>
          <a:xfrm>
            <a:off x="7400834" y="1143671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A48E6950-4ABF-4632-95F8-397189404207}"/>
              </a:ext>
            </a:extLst>
          </p:cNvPr>
          <p:cNvCxnSpPr>
            <a:cxnSpLocks/>
          </p:cNvCxnSpPr>
          <p:nvPr/>
        </p:nvCxnSpPr>
        <p:spPr>
          <a:xfrm>
            <a:off x="5477769" y="1338184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6D4E8C13-0F06-4874-9FB6-8A51DC069973}"/>
              </a:ext>
            </a:extLst>
          </p:cNvPr>
          <p:cNvCxnSpPr>
            <a:cxnSpLocks/>
          </p:cNvCxnSpPr>
          <p:nvPr/>
        </p:nvCxnSpPr>
        <p:spPr>
          <a:xfrm>
            <a:off x="3616387" y="1718852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1D8B8BEF-EFB8-4BF1-A3EE-A0B6862334EA}"/>
              </a:ext>
            </a:extLst>
          </p:cNvPr>
          <p:cNvCxnSpPr>
            <a:cxnSpLocks/>
          </p:cNvCxnSpPr>
          <p:nvPr/>
        </p:nvCxnSpPr>
        <p:spPr>
          <a:xfrm>
            <a:off x="2706526" y="1866143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2B2F0ACD-F52C-4E4D-B649-012FB4CA9737}"/>
              </a:ext>
            </a:extLst>
          </p:cNvPr>
          <p:cNvCxnSpPr>
            <a:cxnSpLocks/>
          </p:cNvCxnSpPr>
          <p:nvPr/>
        </p:nvCxnSpPr>
        <p:spPr>
          <a:xfrm>
            <a:off x="191832" y="2415315"/>
            <a:ext cx="0" cy="309957"/>
          </a:xfrm>
          <a:prstGeom prst="straightConnector1">
            <a:avLst/>
          </a:prstGeom>
          <a:ln w="28575"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AD9AD678-9630-42BD-9BEE-B8B4A59DC6B9}"/>
              </a:ext>
            </a:extLst>
          </p:cNvPr>
          <p:cNvCxnSpPr/>
          <p:nvPr/>
        </p:nvCxnSpPr>
        <p:spPr>
          <a:xfrm>
            <a:off x="7476917" y="3170276"/>
            <a:ext cx="49398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D1155323-1C6B-4EF6-91EC-83FA08D825AB}"/>
              </a:ext>
            </a:extLst>
          </p:cNvPr>
          <p:cNvCxnSpPr>
            <a:cxnSpLocks/>
          </p:cNvCxnSpPr>
          <p:nvPr/>
        </p:nvCxnSpPr>
        <p:spPr>
          <a:xfrm>
            <a:off x="12945107" y="522082"/>
            <a:ext cx="0" cy="309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5A510847-13ED-4443-B345-B0E158D8D987}"/>
              </a:ext>
            </a:extLst>
          </p:cNvPr>
          <p:cNvCxnSpPr>
            <a:cxnSpLocks/>
          </p:cNvCxnSpPr>
          <p:nvPr/>
        </p:nvCxnSpPr>
        <p:spPr>
          <a:xfrm>
            <a:off x="11941369" y="758987"/>
            <a:ext cx="0" cy="309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E4F1C6F4-3911-4BA2-8133-855E8E5B59B5}"/>
              </a:ext>
            </a:extLst>
          </p:cNvPr>
          <p:cNvCxnSpPr>
            <a:cxnSpLocks/>
          </p:cNvCxnSpPr>
          <p:nvPr/>
        </p:nvCxnSpPr>
        <p:spPr>
          <a:xfrm>
            <a:off x="9244834" y="833714"/>
            <a:ext cx="0" cy="309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7C0DFE9E-68BE-4CE7-8C01-0000D70CD017}"/>
              </a:ext>
            </a:extLst>
          </p:cNvPr>
          <p:cNvCxnSpPr>
            <a:cxnSpLocks/>
          </p:cNvCxnSpPr>
          <p:nvPr/>
        </p:nvCxnSpPr>
        <p:spPr>
          <a:xfrm>
            <a:off x="4194614" y="1338185"/>
            <a:ext cx="0" cy="309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B60DA9FE-8531-4C08-8C13-57BFDF8A9D00}"/>
              </a:ext>
            </a:extLst>
          </p:cNvPr>
          <p:cNvCxnSpPr>
            <a:cxnSpLocks/>
          </p:cNvCxnSpPr>
          <p:nvPr/>
        </p:nvCxnSpPr>
        <p:spPr>
          <a:xfrm>
            <a:off x="3201415" y="1652604"/>
            <a:ext cx="0" cy="3099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220E3FFD-9EC0-4F68-B4AC-D9532EBAEC56}"/>
              </a:ext>
            </a:extLst>
          </p:cNvPr>
          <p:cNvCxnSpPr>
            <a:cxnSpLocks/>
          </p:cNvCxnSpPr>
          <p:nvPr/>
        </p:nvCxnSpPr>
        <p:spPr>
          <a:xfrm>
            <a:off x="325779" y="2344974"/>
            <a:ext cx="0" cy="309957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F9F38687-17DB-4B4F-9496-EC9B740BAAC5}"/>
              </a:ext>
            </a:extLst>
          </p:cNvPr>
          <p:cNvCxnSpPr>
            <a:cxnSpLocks/>
          </p:cNvCxnSpPr>
          <p:nvPr/>
        </p:nvCxnSpPr>
        <p:spPr>
          <a:xfrm>
            <a:off x="7323784" y="1143671"/>
            <a:ext cx="0" cy="309957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E91B4A19-28D0-4C1F-92E2-AA6E3A92DD0D}"/>
              </a:ext>
            </a:extLst>
          </p:cNvPr>
          <p:cNvCxnSpPr/>
          <p:nvPr/>
        </p:nvCxnSpPr>
        <p:spPr>
          <a:xfrm>
            <a:off x="7476917" y="3438290"/>
            <a:ext cx="493986" cy="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FB83B31-6696-4012-BA0F-7DD3DF93B804}"/>
              </a:ext>
            </a:extLst>
          </p:cNvPr>
          <p:cNvSpPr txBox="1"/>
          <p:nvPr/>
        </p:nvSpPr>
        <p:spPr>
          <a:xfrm>
            <a:off x="9162948" y="1919241"/>
            <a:ext cx="6319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CH05</a:t>
            </a:r>
            <a:endParaRPr lang="ko-KR" altLang="en-US" sz="16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DC5E40-8B00-4151-8116-6BD60C7E7890}"/>
              </a:ext>
            </a:extLst>
          </p:cNvPr>
          <p:cNvSpPr txBox="1"/>
          <p:nvPr/>
        </p:nvSpPr>
        <p:spPr>
          <a:xfrm>
            <a:off x="5439915" y="2165608"/>
            <a:ext cx="631904" cy="338554"/>
          </a:xfrm>
          <a:prstGeom prst="rect">
            <a:avLst/>
          </a:prstGeom>
          <a:solidFill>
            <a:srgbClr val="8AB1D3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CH09</a:t>
            </a:r>
            <a:endParaRPr lang="ko-KR" altLang="en-US" sz="16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933288-7325-42C3-9688-884F3BD2628B}"/>
              </a:ext>
            </a:extLst>
          </p:cNvPr>
          <p:cNvSpPr txBox="1"/>
          <p:nvPr/>
        </p:nvSpPr>
        <p:spPr>
          <a:xfrm>
            <a:off x="4157717" y="2719997"/>
            <a:ext cx="2784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/>
              <a:t>Stainless steel (4 ea)</a:t>
            </a:r>
          </a:p>
          <a:p>
            <a:r>
              <a:rPr lang="en-US" altLang="ko-KR" sz="1800" dirty="0"/>
              <a:t>Aluminum (6 ea, extruded)</a:t>
            </a:r>
          </a:p>
          <a:p>
            <a:r>
              <a:rPr lang="en-US" altLang="ko-KR" sz="1800" dirty="0"/>
              <a:t>Aluminum (3 ea, machined)</a:t>
            </a:r>
            <a:endParaRPr lang="ko-KR" altLang="en-US" sz="1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0FC3C5-37DF-4A00-A473-F547FA2824FA}"/>
              </a:ext>
            </a:extLst>
          </p:cNvPr>
          <p:cNvSpPr txBox="1"/>
          <p:nvPr/>
        </p:nvSpPr>
        <p:spPr>
          <a:xfrm>
            <a:off x="3746646" y="2805563"/>
            <a:ext cx="386644" cy="215444"/>
          </a:xfrm>
          <a:prstGeom prst="rect">
            <a:avLst/>
          </a:prstGeom>
          <a:solidFill>
            <a:srgbClr val="8AB1D3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800" b="1" dirty="0"/>
              <a:t>         </a:t>
            </a:r>
            <a:endParaRPr lang="ko-KR" altLang="en-US" sz="8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F84771-C207-4650-B04E-393C8314D4EF}"/>
              </a:ext>
            </a:extLst>
          </p:cNvPr>
          <p:cNvSpPr txBox="1"/>
          <p:nvPr/>
        </p:nvSpPr>
        <p:spPr>
          <a:xfrm>
            <a:off x="3746646" y="3062269"/>
            <a:ext cx="386644" cy="2154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800" b="1" dirty="0"/>
              <a:t>         </a:t>
            </a:r>
            <a:endParaRPr lang="ko-KR" altLang="en-US" sz="8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91A865-2499-48EF-87C3-403EC1D4D27C}"/>
              </a:ext>
            </a:extLst>
          </p:cNvPr>
          <p:cNvSpPr txBox="1"/>
          <p:nvPr/>
        </p:nvSpPr>
        <p:spPr>
          <a:xfrm>
            <a:off x="3746646" y="3338311"/>
            <a:ext cx="386644" cy="2154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800" b="1" dirty="0"/>
              <a:t>         </a:t>
            </a:r>
            <a:endParaRPr lang="ko-KR" altLang="en-US" sz="800" b="1" dirty="0"/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1BDDB11D-5F79-4E9D-9DF0-17167C2D78A4}"/>
              </a:ext>
            </a:extLst>
          </p:cNvPr>
          <p:cNvCxnSpPr>
            <a:cxnSpLocks/>
          </p:cNvCxnSpPr>
          <p:nvPr/>
        </p:nvCxnSpPr>
        <p:spPr>
          <a:xfrm>
            <a:off x="14900329" y="758987"/>
            <a:ext cx="0" cy="309957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372570F3-2DA5-41DD-8B0D-472E0402E318}"/>
              </a:ext>
            </a:extLst>
          </p:cNvPr>
          <p:cNvCxnSpPr/>
          <p:nvPr/>
        </p:nvCxnSpPr>
        <p:spPr>
          <a:xfrm>
            <a:off x="7476787" y="2881755"/>
            <a:ext cx="493986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463F3619-6355-4385-A5A5-12783E13F09E}"/>
              </a:ext>
            </a:extLst>
          </p:cNvPr>
          <p:cNvCxnSpPr>
            <a:cxnSpLocks/>
          </p:cNvCxnSpPr>
          <p:nvPr/>
        </p:nvCxnSpPr>
        <p:spPr>
          <a:xfrm>
            <a:off x="14684569" y="692043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CA06EBD4-F09E-4518-B149-FE29A20067DF}"/>
              </a:ext>
            </a:extLst>
          </p:cNvPr>
          <p:cNvCxnSpPr>
            <a:cxnSpLocks/>
          </p:cNvCxnSpPr>
          <p:nvPr/>
        </p:nvCxnSpPr>
        <p:spPr>
          <a:xfrm>
            <a:off x="11620804" y="695731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id="{0114E006-92BA-4D5C-A103-0AEE2AE30C53}"/>
              </a:ext>
            </a:extLst>
          </p:cNvPr>
          <p:cNvCxnSpPr>
            <a:cxnSpLocks/>
          </p:cNvCxnSpPr>
          <p:nvPr/>
        </p:nvCxnSpPr>
        <p:spPr>
          <a:xfrm>
            <a:off x="12456588" y="644484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C6E6B8E5-6DC4-4442-A044-AC4BB9E84499}"/>
              </a:ext>
            </a:extLst>
          </p:cNvPr>
          <p:cNvCxnSpPr>
            <a:cxnSpLocks/>
          </p:cNvCxnSpPr>
          <p:nvPr/>
        </p:nvCxnSpPr>
        <p:spPr>
          <a:xfrm>
            <a:off x="11457894" y="701998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C0C6B89A-10E4-4D12-8CD6-A37F93F4147F}"/>
              </a:ext>
            </a:extLst>
          </p:cNvPr>
          <p:cNvCxnSpPr>
            <a:cxnSpLocks/>
          </p:cNvCxnSpPr>
          <p:nvPr/>
        </p:nvCxnSpPr>
        <p:spPr>
          <a:xfrm>
            <a:off x="9162948" y="799462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359FC91A-AAEB-4F11-B6FA-5629B3179F31}"/>
              </a:ext>
            </a:extLst>
          </p:cNvPr>
          <p:cNvCxnSpPr>
            <a:cxnSpLocks/>
          </p:cNvCxnSpPr>
          <p:nvPr/>
        </p:nvCxnSpPr>
        <p:spPr>
          <a:xfrm>
            <a:off x="5904269" y="1170768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3D51D82C-CAEA-48CC-91BC-F48C765F8D2C}"/>
              </a:ext>
            </a:extLst>
          </p:cNvPr>
          <p:cNvCxnSpPr>
            <a:cxnSpLocks/>
          </p:cNvCxnSpPr>
          <p:nvPr/>
        </p:nvCxnSpPr>
        <p:spPr>
          <a:xfrm>
            <a:off x="3681227" y="1637203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123BD928-D024-4EA1-B2A2-3CB87387C8A7}"/>
              </a:ext>
            </a:extLst>
          </p:cNvPr>
          <p:cNvCxnSpPr>
            <a:cxnSpLocks/>
          </p:cNvCxnSpPr>
          <p:nvPr/>
        </p:nvCxnSpPr>
        <p:spPr>
          <a:xfrm>
            <a:off x="3539339" y="1652972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화살표 연결선 65">
            <a:extLst>
              <a:ext uri="{FF2B5EF4-FFF2-40B4-BE49-F238E27FC236}">
                <a16:creationId xmlns:a16="http://schemas.microsoft.com/office/drawing/2014/main" id="{677ABBD4-5D7A-4315-BC7A-892500444652}"/>
              </a:ext>
            </a:extLst>
          </p:cNvPr>
          <p:cNvCxnSpPr>
            <a:cxnSpLocks/>
          </p:cNvCxnSpPr>
          <p:nvPr/>
        </p:nvCxnSpPr>
        <p:spPr>
          <a:xfrm>
            <a:off x="2635559" y="1802691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CC619F33-E640-418C-A47B-35B2FB7F7B49}"/>
              </a:ext>
            </a:extLst>
          </p:cNvPr>
          <p:cNvCxnSpPr>
            <a:cxnSpLocks/>
          </p:cNvCxnSpPr>
          <p:nvPr/>
        </p:nvCxnSpPr>
        <p:spPr>
          <a:xfrm>
            <a:off x="549255" y="2281914"/>
            <a:ext cx="0" cy="30995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>
            <a:extLst>
              <a:ext uri="{FF2B5EF4-FFF2-40B4-BE49-F238E27FC236}">
                <a16:creationId xmlns:a16="http://schemas.microsoft.com/office/drawing/2014/main" id="{24A1F7B1-7EC0-4E16-BC46-B4894C9F7337}"/>
              </a:ext>
            </a:extLst>
          </p:cNvPr>
          <p:cNvCxnSpPr/>
          <p:nvPr/>
        </p:nvCxnSpPr>
        <p:spPr>
          <a:xfrm>
            <a:off x="11587801" y="2094210"/>
            <a:ext cx="493986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144C793-9E2E-413A-98BC-A5FD8511C802}"/>
              </a:ext>
            </a:extLst>
          </p:cNvPr>
          <p:cNvSpPr txBox="1"/>
          <p:nvPr/>
        </p:nvSpPr>
        <p:spPr>
          <a:xfrm>
            <a:off x="12072379" y="1898596"/>
            <a:ext cx="32089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/>
              <a:t>Sputter Ion Pump (11 ea, 60 L/s)</a:t>
            </a:r>
          </a:p>
          <a:p>
            <a:r>
              <a:rPr lang="en-US" altLang="ko-KR" sz="1800" dirty="0"/>
              <a:t>NEG Pump (10 ea, 400 L/s)</a:t>
            </a:r>
          </a:p>
          <a:p>
            <a:r>
              <a:rPr lang="en-US" altLang="ko-KR" sz="1800" dirty="0"/>
              <a:t>Ion Gauge (5 ea)</a:t>
            </a:r>
          </a:p>
          <a:p>
            <a:r>
              <a:rPr lang="en-US" altLang="ko-KR" sz="1800" dirty="0"/>
              <a:t>RGA (2ea)</a:t>
            </a:r>
          </a:p>
          <a:p>
            <a:r>
              <a:rPr lang="en-US" altLang="ko-KR" sz="1800" dirty="0"/>
              <a:t>All-metal Angle Valve (2 ea)</a:t>
            </a:r>
          </a:p>
          <a:p>
            <a:r>
              <a:rPr lang="en-US" altLang="ko-KR" sz="1800" dirty="0"/>
              <a:t>RF-shielded Gate Valve (2 ea)</a:t>
            </a:r>
            <a:endParaRPr lang="ko-KR" altLang="en-US" sz="1800" dirty="0"/>
          </a:p>
        </p:txBody>
      </p:sp>
      <p:cxnSp>
        <p:nvCxnSpPr>
          <p:cNvPr id="70" name="직선 화살표 연결선 69">
            <a:extLst>
              <a:ext uri="{FF2B5EF4-FFF2-40B4-BE49-F238E27FC236}">
                <a16:creationId xmlns:a16="http://schemas.microsoft.com/office/drawing/2014/main" id="{7884DEED-B3CF-41F9-B712-0B05526D2787}"/>
              </a:ext>
            </a:extLst>
          </p:cNvPr>
          <p:cNvCxnSpPr>
            <a:cxnSpLocks/>
          </p:cNvCxnSpPr>
          <p:nvPr/>
        </p:nvCxnSpPr>
        <p:spPr>
          <a:xfrm>
            <a:off x="14300941" y="1183205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>
            <a:extLst>
              <a:ext uri="{FF2B5EF4-FFF2-40B4-BE49-F238E27FC236}">
                <a16:creationId xmlns:a16="http://schemas.microsoft.com/office/drawing/2014/main" id="{A75804E3-8288-430F-80AB-F8853C80839B}"/>
              </a:ext>
            </a:extLst>
          </p:cNvPr>
          <p:cNvCxnSpPr>
            <a:cxnSpLocks/>
          </p:cNvCxnSpPr>
          <p:nvPr/>
        </p:nvCxnSpPr>
        <p:spPr>
          <a:xfrm>
            <a:off x="104795" y="2429613"/>
            <a:ext cx="0" cy="30995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B2061A57-02C5-49CA-BE36-A3F48B95FF7B}"/>
              </a:ext>
            </a:extLst>
          </p:cNvPr>
          <p:cNvCxnSpPr/>
          <p:nvPr/>
        </p:nvCxnSpPr>
        <p:spPr>
          <a:xfrm>
            <a:off x="11587801" y="3438290"/>
            <a:ext cx="493986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4D8E74A5-11BB-4905-9CDC-32917C37B9B3}"/>
              </a:ext>
            </a:extLst>
          </p:cNvPr>
          <p:cNvCxnSpPr>
            <a:cxnSpLocks/>
          </p:cNvCxnSpPr>
          <p:nvPr/>
        </p:nvCxnSpPr>
        <p:spPr>
          <a:xfrm>
            <a:off x="13086996" y="1223923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4FB134C1-9DAF-4042-862C-144B5A36A4F8}"/>
              </a:ext>
            </a:extLst>
          </p:cNvPr>
          <p:cNvCxnSpPr>
            <a:cxnSpLocks/>
          </p:cNvCxnSpPr>
          <p:nvPr/>
        </p:nvCxnSpPr>
        <p:spPr>
          <a:xfrm>
            <a:off x="11958751" y="1281044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892CB9E2-2C52-470F-B314-3BE84B8CEC31}"/>
              </a:ext>
            </a:extLst>
          </p:cNvPr>
          <p:cNvCxnSpPr>
            <a:cxnSpLocks/>
          </p:cNvCxnSpPr>
          <p:nvPr/>
        </p:nvCxnSpPr>
        <p:spPr>
          <a:xfrm>
            <a:off x="9301025" y="1577206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id="{76413A75-0366-45F6-BD58-3FC7EBE116D9}"/>
              </a:ext>
            </a:extLst>
          </p:cNvPr>
          <p:cNvCxnSpPr>
            <a:cxnSpLocks/>
          </p:cNvCxnSpPr>
          <p:nvPr/>
        </p:nvCxnSpPr>
        <p:spPr>
          <a:xfrm>
            <a:off x="7948393" y="1489857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5EE971E5-197F-4330-87FC-6F5E093E6DBF}"/>
              </a:ext>
            </a:extLst>
          </p:cNvPr>
          <p:cNvCxnSpPr>
            <a:cxnSpLocks/>
          </p:cNvCxnSpPr>
          <p:nvPr/>
        </p:nvCxnSpPr>
        <p:spPr>
          <a:xfrm>
            <a:off x="7165372" y="1591001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37F530C7-7A04-4DD0-BAE5-14C0C4588A37}"/>
              </a:ext>
            </a:extLst>
          </p:cNvPr>
          <p:cNvCxnSpPr>
            <a:cxnSpLocks/>
          </p:cNvCxnSpPr>
          <p:nvPr/>
        </p:nvCxnSpPr>
        <p:spPr>
          <a:xfrm>
            <a:off x="5331316" y="1875095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B2A4DAA2-DB14-4B91-BFCD-3F8923DB6ECE}"/>
              </a:ext>
            </a:extLst>
          </p:cNvPr>
          <p:cNvCxnSpPr>
            <a:cxnSpLocks/>
          </p:cNvCxnSpPr>
          <p:nvPr/>
        </p:nvCxnSpPr>
        <p:spPr>
          <a:xfrm>
            <a:off x="4327578" y="2010630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6BB4D060-15D6-4416-8CA4-C69470400731}"/>
              </a:ext>
            </a:extLst>
          </p:cNvPr>
          <p:cNvCxnSpPr>
            <a:cxnSpLocks/>
          </p:cNvCxnSpPr>
          <p:nvPr/>
        </p:nvCxnSpPr>
        <p:spPr>
          <a:xfrm>
            <a:off x="3224592" y="2236227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C481528E-1A31-4142-BAE4-900575B8C2E3}"/>
              </a:ext>
            </a:extLst>
          </p:cNvPr>
          <p:cNvCxnSpPr>
            <a:cxnSpLocks/>
          </p:cNvCxnSpPr>
          <p:nvPr/>
        </p:nvCxnSpPr>
        <p:spPr>
          <a:xfrm>
            <a:off x="468346" y="2750080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F1990310-2FC4-4206-A849-68C5C6300A55}"/>
              </a:ext>
            </a:extLst>
          </p:cNvPr>
          <p:cNvCxnSpPr/>
          <p:nvPr/>
        </p:nvCxnSpPr>
        <p:spPr>
          <a:xfrm>
            <a:off x="11587801" y="2363026"/>
            <a:ext cx="493986" cy="0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59D39585-2E5A-4F21-AC97-A5B194BDCFEE}"/>
              </a:ext>
            </a:extLst>
          </p:cNvPr>
          <p:cNvCxnSpPr>
            <a:cxnSpLocks/>
          </p:cNvCxnSpPr>
          <p:nvPr/>
        </p:nvCxnSpPr>
        <p:spPr>
          <a:xfrm>
            <a:off x="13996141" y="1118747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화살표 연결선 83">
            <a:extLst>
              <a:ext uri="{FF2B5EF4-FFF2-40B4-BE49-F238E27FC236}">
                <a16:creationId xmlns:a16="http://schemas.microsoft.com/office/drawing/2014/main" id="{F73754BB-52D8-4AD0-AD1B-ACAAEBACCA50}"/>
              </a:ext>
            </a:extLst>
          </p:cNvPr>
          <p:cNvCxnSpPr>
            <a:cxnSpLocks/>
          </p:cNvCxnSpPr>
          <p:nvPr/>
        </p:nvCxnSpPr>
        <p:spPr>
          <a:xfrm>
            <a:off x="13420877" y="1140699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화살표 연결선 84">
            <a:extLst>
              <a:ext uri="{FF2B5EF4-FFF2-40B4-BE49-F238E27FC236}">
                <a16:creationId xmlns:a16="http://schemas.microsoft.com/office/drawing/2014/main" id="{CC2AFE8C-BD67-43E8-B630-7C5A74BDC555}"/>
              </a:ext>
            </a:extLst>
          </p:cNvPr>
          <p:cNvCxnSpPr>
            <a:cxnSpLocks/>
          </p:cNvCxnSpPr>
          <p:nvPr/>
        </p:nvCxnSpPr>
        <p:spPr>
          <a:xfrm>
            <a:off x="11867797" y="1273726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화살표 연결선 85">
            <a:extLst>
              <a:ext uri="{FF2B5EF4-FFF2-40B4-BE49-F238E27FC236}">
                <a16:creationId xmlns:a16="http://schemas.microsoft.com/office/drawing/2014/main" id="{03F400C2-92FA-471B-A97D-5201A00A9FFB}"/>
              </a:ext>
            </a:extLst>
          </p:cNvPr>
          <p:cNvCxnSpPr>
            <a:cxnSpLocks/>
          </p:cNvCxnSpPr>
          <p:nvPr/>
        </p:nvCxnSpPr>
        <p:spPr>
          <a:xfrm>
            <a:off x="9213304" y="1542853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화살표 연결선 86">
            <a:extLst>
              <a:ext uri="{FF2B5EF4-FFF2-40B4-BE49-F238E27FC236}">
                <a16:creationId xmlns:a16="http://schemas.microsoft.com/office/drawing/2014/main" id="{37AC674F-520E-47EF-A644-B80842D11D2B}"/>
              </a:ext>
            </a:extLst>
          </p:cNvPr>
          <p:cNvCxnSpPr>
            <a:cxnSpLocks/>
          </p:cNvCxnSpPr>
          <p:nvPr/>
        </p:nvCxnSpPr>
        <p:spPr>
          <a:xfrm>
            <a:off x="7721400" y="1556186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화살표 연결선 87">
            <a:extLst>
              <a:ext uri="{FF2B5EF4-FFF2-40B4-BE49-F238E27FC236}">
                <a16:creationId xmlns:a16="http://schemas.microsoft.com/office/drawing/2014/main" id="{E44BC894-4F41-4C8C-8D83-197B8E4FAE34}"/>
              </a:ext>
            </a:extLst>
          </p:cNvPr>
          <p:cNvCxnSpPr>
            <a:cxnSpLocks/>
          </p:cNvCxnSpPr>
          <p:nvPr/>
        </p:nvCxnSpPr>
        <p:spPr>
          <a:xfrm>
            <a:off x="7433917" y="1583683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id="{F86A97C9-4DF8-48A5-9023-547A1EE397A7}"/>
              </a:ext>
            </a:extLst>
          </p:cNvPr>
          <p:cNvCxnSpPr>
            <a:cxnSpLocks/>
          </p:cNvCxnSpPr>
          <p:nvPr/>
        </p:nvCxnSpPr>
        <p:spPr>
          <a:xfrm>
            <a:off x="4969242" y="1873830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화살표 연결선 89">
            <a:extLst>
              <a:ext uri="{FF2B5EF4-FFF2-40B4-BE49-F238E27FC236}">
                <a16:creationId xmlns:a16="http://schemas.microsoft.com/office/drawing/2014/main" id="{088F5BAF-03DD-45CA-AE1C-C88BA99D9DC6}"/>
              </a:ext>
            </a:extLst>
          </p:cNvPr>
          <p:cNvCxnSpPr>
            <a:cxnSpLocks/>
          </p:cNvCxnSpPr>
          <p:nvPr/>
        </p:nvCxnSpPr>
        <p:spPr>
          <a:xfrm>
            <a:off x="4575104" y="1933539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화살표 연결선 90">
            <a:extLst>
              <a:ext uri="{FF2B5EF4-FFF2-40B4-BE49-F238E27FC236}">
                <a16:creationId xmlns:a16="http://schemas.microsoft.com/office/drawing/2014/main" id="{A8CB921D-87CC-4329-9239-C214F8E40235}"/>
              </a:ext>
            </a:extLst>
          </p:cNvPr>
          <p:cNvCxnSpPr>
            <a:cxnSpLocks/>
          </p:cNvCxnSpPr>
          <p:nvPr/>
        </p:nvCxnSpPr>
        <p:spPr>
          <a:xfrm>
            <a:off x="3364752" y="2274634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9EF44109-DB5A-4552-97A7-8A80CCCC924F}"/>
              </a:ext>
            </a:extLst>
          </p:cNvPr>
          <p:cNvCxnSpPr>
            <a:cxnSpLocks/>
          </p:cNvCxnSpPr>
          <p:nvPr/>
        </p:nvCxnSpPr>
        <p:spPr>
          <a:xfrm>
            <a:off x="2273405" y="2415315"/>
            <a:ext cx="0" cy="309957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화살표 연결선 92">
            <a:extLst>
              <a:ext uri="{FF2B5EF4-FFF2-40B4-BE49-F238E27FC236}">
                <a16:creationId xmlns:a16="http://schemas.microsoft.com/office/drawing/2014/main" id="{EEAFECF1-928E-4E08-A10C-AEFBF2D8C924}"/>
              </a:ext>
            </a:extLst>
          </p:cNvPr>
          <p:cNvCxnSpPr>
            <a:cxnSpLocks/>
          </p:cNvCxnSpPr>
          <p:nvPr/>
        </p:nvCxnSpPr>
        <p:spPr>
          <a:xfrm>
            <a:off x="549255" y="2779177"/>
            <a:ext cx="0" cy="309957"/>
          </a:xfrm>
          <a:prstGeom prst="straightConnector1">
            <a:avLst/>
          </a:prstGeom>
          <a:ln w="28575">
            <a:solidFill>
              <a:srgbClr val="00206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992DD0CD-D33A-473B-962D-480D32B8FD27}"/>
              </a:ext>
            </a:extLst>
          </p:cNvPr>
          <p:cNvCxnSpPr/>
          <p:nvPr/>
        </p:nvCxnSpPr>
        <p:spPr>
          <a:xfrm>
            <a:off x="11587801" y="2900658"/>
            <a:ext cx="493986" cy="0"/>
          </a:xfrm>
          <a:prstGeom prst="straightConnector1">
            <a:avLst/>
          </a:prstGeom>
          <a:ln w="28575">
            <a:solidFill>
              <a:srgbClr val="99336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9A66353E-2239-405B-84F9-612755466462}"/>
              </a:ext>
            </a:extLst>
          </p:cNvPr>
          <p:cNvCxnSpPr/>
          <p:nvPr/>
        </p:nvCxnSpPr>
        <p:spPr>
          <a:xfrm>
            <a:off x="11587801" y="2631842"/>
            <a:ext cx="493986" cy="0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화살표 연결선 95">
            <a:extLst>
              <a:ext uri="{FF2B5EF4-FFF2-40B4-BE49-F238E27FC236}">
                <a16:creationId xmlns:a16="http://schemas.microsoft.com/office/drawing/2014/main" id="{6A994204-6A97-4B7E-878D-68549C9EA78C}"/>
              </a:ext>
            </a:extLst>
          </p:cNvPr>
          <p:cNvCxnSpPr/>
          <p:nvPr/>
        </p:nvCxnSpPr>
        <p:spPr>
          <a:xfrm>
            <a:off x="11587801" y="3169474"/>
            <a:ext cx="493986" cy="0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화살표 연결선 96">
            <a:extLst>
              <a:ext uri="{FF2B5EF4-FFF2-40B4-BE49-F238E27FC236}">
                <a16:creationId xmlns:a16="http://schemas.microsoft.com/office/drawing/2014/main" id="{33DA156B-D0FE-4F58-8FCE-D744103CAFDE}"/>
              </a:ext>
            </a:extLst>
          </p:cNvPr>
          <p:cNvCxnSpPr>
            <a:cxnSpLocks/>
          </p:cNvCxnSpPr>
          <p:nvPr/>
        </p:nvCxnSpPr>
        <p:spPr>
          <a:xfrm>
            <a:off x="13165878" y="1277721"/>
            <a:ext cx="0" cy="309957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7C0138F1-1C55-4B6D-BDEC-2D02D0E6C8D7}"/>
              </a:ext>
            </a:extLst>
          </p:cNvPr>
          <p:cNvCxnSpPr>
            <a:cxnSpLocks/>
          </p:cNvCxnSpPr>
          <p:nvPr/>
        </p:nvCxnSpPr>
        <p:spPr>
          <a:xfrm>
            <a:off x="9384723" y="1533880"/>
            <a:ext cx="0" cy="309957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79B4F647-3379-4031-A633-3037DF214A2C}"/>
              </a:ext>
            </a:extLst>
          </p:cNvPr>
          <p:cNvCxnSpPr>
            <a:cxnSpLocks/>
          </p:cNvCxnSpPr>
          <p:nvPr/>
        </p:nvCxnSpPr>
        <p:spPr>
          <a:xfrm>
            <a:off x="7241523" y="1629718"/>
            <a:ext cx="0" cy="309957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id="{43990D3D-68C5-4CDD-9216-C53F0CCA7ECD}"/>
              </a:ext>
            </a:extLst>
          </p:cNvPr>
          <p:cNvCxnSpPr>
            <a:cxnSpLocks/>
          </p:cNvCxnSpPr>
          <p:nvPr/>
        </p:nvCxnSpPr>
        <p:spPr>
          <a:xfrm>
            <a:off x="5247236" y="1936343"/>
            <a:ext cx="0" cy="309957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화살표 연결선 100">
            <a:extLst>
              <a:ext uri="{FF2B5EF4-FFF2-40B4-BE49-F238E27FC236}">
                <a16:creationId xmlns:a16="http://schemas.microsoft.com/office/drawing/2014/main" id="{AC63BE57-AAA3-49A3-B5C6-AE9E88F61BF1}"/>
              </a:ext>
            </a:extLst>
          </p:cNvPr>
          <p:cNvCxnSpPr>
            <a:cxnSpLocks/>
          </p:cNvCxnSpPr>
          <p:nvPr/>
        </p:nvCxnSpPr>
        <p:spPr>
          <a:xfrm>
            <a:off x="2195696" y="2444412"/>
            <a:ext cx="0" cy="309957"/>
          </a:xfrm>
          <a:prstGeom prst="straightConnector1">
            <a:avLst/>
          </a:prstGeom>
          <a:ln w="28575">
            <a:solidFill>
              <a:srgbClr val="FF00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D1B21EA7-A415-4EC0-9819-3CEFCD548899}"/>
              </a:ext>
            </a:extLst>
          </p:cNvPr>
          <p:cNvCxnSpPr>
            <a:cxnSpLocks/>
          </p:cNvCxnSpPr>
          <p:nvPr/>
        </p:nvCxnSpPr>
        <p:spPr>
          <a:xfrm>
            <a:off x="13009838" y="1294327"/>
            <a:ext cx="0" cy="309957"/>
          </a:xfrm>
          <a:prstGeom prst="straightConnector1">
            <a:avLst/>
          </a:prstGeom>
          <a:ln w="28575">
            <a:solidFill>
              <a:srgbClr val="9933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화살표 연결선 102">
            <a:extLst>
              <a:ext uri="{FF2B5EF4-FFF2-40B4-BE49-F238E27FC236}">
                <a16:creationId xmlns:a16="http://schemas.microsoft.com/office/drawing/2014/main" id="{83107B1C-6DCD-4AC4-ACD1-6844D233BF6E}"/>
              </a:ext>
            </a:extLst>
          </p:cNvPr>
          <p:cNvCxnSpPr>
            <a:cxnSpLocks/>
          </p:cNvCxnSpPr>
          <p:nvPr/>
        </p:nvCxnSpPr>
        <p:spPr>
          <a:xfrm>
            <a:off x="4260961" y="2060146"/>
            <a:ext cx="0" cy="309957"/>
          </a:xfrm>
          <a:prstGeom prst="straightConnector1">
            <a:avLst/>
          </a:prstGeom>
          <a:ln w="28575">
            <a:solidFill>
              <a:srgbClr val="993366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화살표 연결선 103">
            <a:extLst>
              <a:ext uri="{FF2B5EF4-FFF2-40B4-BE49-F238E27FC236}">
                <a16:creationId xmlns:a16="http://schemas.microsoft.com/office/drawing/2014/main" id="{F905B5E5-1D02-4306-9720-72E6F887CD81}"/>
              </a:ext>
            </a:extLst>
          </p:cNvPr>
          <p:cNvCxnSpPr>
            <a:cxnSpLocks/>
          </p:cNvCxnSpPr>
          <p:nvPr/>
        </p:nvCxnSpPr>
        <p:spPr>
          <a:xfrm>
            <a:off x="14228988" y="1235719"/>
            <a:ext cx="0" cy="309957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화살표 연결선 104">
            <a:extLst>
              <a:ext uri="{FF2B5EF4-FFF2-40B4-BE49-F238E27FC236}">
                <a16:creationId xmlns:a16="http://schemas.microsoft.com/office/drawing/2014/main" id="{A8EEA178-D71A-4999-94B6-E1F5FD972B95}"/>
              </a:ext>
            </a:extLst>
          </p:cNvPr>
          <p:cNvCxnSpPr>
            <a:cxnSpLocks/>
          </p:cNvCxnSpPr>
          <p:nvPr/>
        </p:nvCxnSpPr>
        <p:spPr>
          <a:xfrm>
            <a:off x="5397875" y="1934280"/>
            <a:ext cx="0" cy="309957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화살표 연결선 105">
            <a:extLst>
              <a:ext uri="{FF2B5EF4-FFF2-40B4-BE49-F238E27FC236}">
                <a16:creationId xmlns:a16="http://schemas.microsoft.com/office/drawing/2014/main" id="{419D35D6-D625-4C70-99C7-5ADF6D463C41}"/>
              </a:ext>
            </a:extLst>
          </p:cNvPr>
          <p:cNvCxnSpPr>
            <a:cxnSpLocks/>
          </p:cNvCxnSpPr>
          <p:nvPr/>
        </p:nvCxnSpPr>
        <p:spPr>
          <a:xfrm flipH="1" flipV="1">
            <a:off x="15141818" y="1141764"/>
            <a:ext cx="3174" cy="33896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화살표 연결선 106">
            <a:extLst>
              <a:ext uri="{FF2B5EF4-FFF2-40B4-BE49-F238E27FC236}">
                <a16:creationId xmlns:a16="http://schemas.microsoft.com/office/drawing/2014/main" id="{B7D57443-7DE0-40E0-82E8-007C61ED2079}"/>
              </a:ext>
            </a:extLst>
          </p:cNvPr>
          <p:cNvCxnSpPr>
            <a:cxnSpLocks/>
          </p:cNvCxnSpPr>
          <p:nvPr/>
        </p:nvCxnSpPr>
        <p:spPr>
          <a:xfrm flipV="1">
            <a:off x="119207" y="2848161"/>
            <a:ext cx="1" cy="38428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Main Components of the SR Vacuum System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4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Design for Low Impedance (RF Shielding)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12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273B2C9-0023-4968-87C5-47F94C1F2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2280868"/>
            <a:ext cx="9614057" cy="45137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45105C-3A88-4DA6-8107-F4CF88AB677C}"/>
              </a:ext>
            </a:extLst>
          </p:cNvPr>
          <p:cNvSpPr txBox="1"/>
          <p:nvPr/>
        </p:nvSpPr>
        <p:spPr>
          <a:xfrm>
            <a:off x="10504197" y="6701821"/>
            <a:ext cx="431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/>
              <a:t>[Comb-type RF shield for gate valve]</a:t>
            </a:r>
            <a:endParaRPr lang="ko-KR" altLang="en-US" sz="18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DC4DA80-FA0A-49EF-AFC1-69B1CA6CF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9318" y="2555310"/>
            <a:ext cx="4448971" cy="392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43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Design for Low Impedance (RF Contact)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13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8583B65F-EC09-41EE-A971-4690682C53E3}"/>
              </a:ext>
            </a:extLst>
          </p:cNvPr>
          <p:cNvGrpSpPr/>
          <p:nvPr/>
        </p:nvGrpSpPr>
        <p:grpSpPr>
          <a:xfrm>
            <a:off x="9105023" y="2940576"/>
            <a:ext cx="5979177" cy="4264275"/>
            <a:chOff x="7325768" y="1884090"/>
            <a:chExt cx="4866232" cy="3445343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CA57FE98-29C2-4B19-9A50-004A37E10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25768" y="1884090"/>
              <a:ext cx="4866232" cy="34453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16B4B5-6DF9-4E3E-84C0-E4A9BAE55A23}"/>
                </a:ext>
              </a:extLst>
            </p:cNvPr>
            <p:cNvSpPr txBox="1"/>
            <p:nvPr/>
          </p:nvSpPr>
          <p:spPr>
            <a:xfrm>
              <a:off x="9752606" y="2865945"/>
              <a:ext cx="712623" cy="289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/>
                <a:t>Bal seal</a:t>
              </a:r>
              <a:endParaRPr lang="ko-KR" altLang="en-US" sz="2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31A5A3-0EC0-45BF-9C2A-2A75EF7EDCAF}"/>
                </a:ext>
              </a:extLst>
            </p:cNvPr>
            <p:cNvSpPr txBox="1"/>
            <p:nvPr/>
          </p:nvSpPr>
          <p:spPr>
            <a:xfrm>
              <a:off x="9956177" y="4349925"/>
              <a:ext cx="865489" cy="289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/>
                <a:t>RF-bridge</a:t>
              </a:r>
              <a:endParaRPr lang="ko-KR" altLang="en-US" sz="2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2BD9AC-28E5-4243-BEF9-5267EB0619C4}"/>
                </a:ext>
              </a:extLst>
            </p:cNvPr>
            <p:cNvSpPr txBox="1"/>
            <p:nvPr/>
          </p:nvSpPr>
          <p:spPr>
            <a:xfrm>
              <a:off x="8171308" y="2234056"/>
              <a:ext cx="1171641" cy="289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/>
                <a:t>Beam current</a:t>
              </a:r>
              <a:endParaRPr lang="ko-KR" altLang="en-US" sz="2000" dirty="0"/>
            </a:p>
          </p:txBody>
        </p:sp>
        <p:cxnSp>
          <p:nvCxnSpPr>
            <p:cNvPr id="17" name="직선 화살표 연결선 16">
              <a:extLst>
                <a:ext uri="{FF2B5EF4-FFF2-40B4-BE49-F238E27FC236}">
                  <a16:creationId xmlns:a16="http://schemas.microsoft.com/office/drawing/2014/main" id="{EB4F47B5-FCA7-4E14-8934-73EC1B10A1D0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8757129" y="2523912"/>
              <a:ext cx="601557" cy="5373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화살표 연결선 17">
              <a:extLst>
                <a:ext uri="{FF2B5EF4-FFF2-40B4-BE49-F238E27FC236}">
                  <a16:creationId xmlns:a16="http://schemas.microsoft.com/office/drawing/2014/main" id="{07096194-CC02-4759-B77E-AE0C41B1E1E9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10108918" y="3155800"/>
              <a:ext cx="358948" cy="191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화살표 연결선 18">
              <a:extLst>
                <a:ext uri="{FF2B5EF4-FFF2-40B4-BE49-F238E27FC236}">
                  <a16:creationId xmlns:a16="http://schemas.microsoft.com/office/drawing/2014/main" id="{FE5C4DCC-4E75-45D2-A73B-AC7C8542C1B3}"/>
                </a:ext>
              </a:extLst>
            </p:cNvPr>
            <p:cNvCxnSpPr/>
            <p:nvPr/>
          </p:nvCxnSpPr>
          <p:spPr>
            <a:xfrm>
              <a:off x="10110236" y="3142944"/>
              <a:ext cx="282119" cy="3874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19">
              <a:extLst>
                <a:ext uri="{FF2B5EF4-FFF2-40B4-BE49-F238E27FC236}">
                  <a16:creationId xmlns:a16="http://schemas.microsoft.com/office/drawing/2014/main" id="{FE0DDCEF-7520-4BFA-A012-D2115E2B3ED5}"/>
                </a:ext>
              </a:extLst>
            </p:cNvPr>
            <p:cNvCxnSpPr>
              <a:stCxn id="15" idx="0"/>
            </p:cNvCxnSpPr>
            <p:nvPr/>
          </p:nvCxnSpPr>
          <p:spPr>
            <a:xfrm flipV="1">
              <a:off x="10388922" y="4124799"/>
              <a:ext cx="408950" cy="2251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C74FAB29-61C6-4A4A-9E60-ECAF7BFC2A33}"/>
                </a:ext>
              </a:extLst>
            </p:cNvPr>
            <p:cNvCxnSpPr/>
            <p:nvPr/>
          </p:nvCxnSpPr>
          <p:spPr>
            <a:xfrm flipV="1">
              <a:off x="10392354" y="4031311"/>
              <a:ext cx="286248" cy="3136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1DA44DA0-56A8-41E3-8330-590F294FD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044" y="4264723"/>
            <a:ext cx="3238097" cy="32994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BB7058-D776-414A-AE92-5801C5E35361}"/>
              </a:ext>
            </a:extLst>
          </p:cNvPr>
          <p:cNvSpPr txBox="1"/>
          <p:nvPr/>
        </p:nvSpPr>
        <p:spPr>
          <a:xfrm>
            <a:off x="7046092" y="5674341"/>
            <a:ext cx="1502078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750" dirty="0">
                <a:solidFill>
                  <a:srgbClr val="FF0000"/>
                </a:solidFill>
              </a:rPr>
              <a:t>RF bridge type</a:t>
            </a:r>
            <a:endParaRPr lang="ko-KR" altLang="en-US" sz="1750" dirty="0">
              <a:solidFill>
                <a:srgbClr val="FF0000"/>
              </a:solidFill>
            </a:endParaRP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7BB6AEDD-A705-48D7-BADC-40C21D49BE11}"/>
              </a:ext>
            </a:extLst>
          </p:cNvPr>
          <p:cNvSpPr/>
          <p:nvPr/>
        </p:nvSpPr>
        <p:spPr>
          <a:xfrm>
            <a:off x="7614202" y="5165574"/>
            <a:ext cx="101181" cy="71423"/>
          </a:xfrm>
          <a:custGeom>
            <a:avLst/>
            <a:gdLst>
              <a:gd name="connsiteX0" fmla="*/ 0 w 71437"/>
              <a:gd name="connsiteY0" fmla="*/ 52387 h 52387"/>
              <a:gd name="connsiteX1" fmla="*/ 71437 w 71437"/>
              <a:gd name="connsiteY1" fmla="*/ 52387 h 52387"/>
              <a:gd name="connsiteX2" fmla="*/ 0 w 71437"/>
              <a:gd name="connsiteY2" fmla="*/ 0 h 52387"/>
              <a:gd name="connsiteX3" fmla="*/ 0 w 71437"/>
              <a:gd name="connsiteY3" fmla="*/ 52387 h 5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437" h="52387">
                <a:moveTo>
                  <a:pt x="0" y="52387"/>
                </a:moveTo>
                <a:lnTo>
                  <a:pt x="71437" y="52387"/>
                </a:lnTo>
                <a:lnTo>
                  <a:pt x="0" y="0"/>
                </a:lnTo>
                <a:lnTo>
                  <a:pt x="0" y="5238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12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8D30607-04A0-4967-8183-DF9B3A1F411A}"/>
              </a:ext>
            </a:extLst>
          </p:cNvPr>
          <p:cNvGrpSpPr/>
          <p:nvPr/>
        </p:nvGrpSpPr>
        <p:grpSpPr>
          <a:xfrm>
            <a:off x="5525068" y="1081989"/>
            <a:ext cx="3322509" cy="3048214"/>
            <a:chOff x="4273286" y="4345002"/>
            <a:chExt cx="2658561" cy="2439079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518EEAE1-7BF0-413E-9EC7-91503F37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73286" y="4345002"/>
              <a:ext cx="2658561" cy="243907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2A20FE-C527-4FEA-AB2C-E0E9D254F89D}"/>
                </a:ext>
              </a:extLst>
            </p:cNvPr>
            <p:cNvSpPr txBox="1"/>
            <p:nvPr/>
          </p:nvSpPr>
          <p:spPr>
            <a:xfrm>
              <a:off x="5681343" y="5719293"/>
              <a:ext cx="1067438" cy="289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750" dirty="0">
                  <a:solidFill>
                    <a:srgbClr val="FF0000"/>
                  </a:solidFill>
                </a:rPr>
                <a:t>Bal seal type</a:t>
              </a:r>
              <a:endParaRPr lang="ko-KR" altLang="en-US" sz="1750" dirty="0">
                <a:solidFill>
                  <a:srgbClr val="FF0000"/>
                </a:solidFill>
              </a:endParaRPr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F595D95B-A063-40DD-B822-7068AC269BD2}"/>
                </a:ext>
              </a:extLst>
            </p:cNvPr>
            <p:cNvSpPr/>
            <p:nvPr/>
          </p:nvSpPr>
          <p:spPr>
            <a:xfrm>
              <a:off x="6215062" y="5038726"/>
              <a:ext cx="66675" cy="261938"/>
            </a:xfrm>
            <a:custGeom>
              <a:avLst/>
              <a:gdLst>
                <a:gd name="connsiteX0" fmla="*/ 0 w 61912"/>
                <a:gd name="connsiteY0" fmla="*/ 257175 h 257175"/>
                <a:gd name="connsiteX1" fmla="*/ 61912 w 61912"/>
                <a:gd name="connsiteY1" fmla="*/ 257175 h 257175"/>
                <a:gd name="connsiteX2" fmla="*/ 57150 w 61912"/>
                <a:gd name="connsiteY2" fmla="*/ 0 h 257175"/>
                <a:gd name="connsiteX3" fmla="*/ 0 w 61912"/>
                <a:gd name="connsiteY3" fmla="*/ 123825 h 257175"/>
                <a:gd name="connsiteX4" fmla="*/ 0 w 61912"/>
                <a:gd name="connsiteY4" fmla="*/ 25717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" h="257175">
                  <a:moveTo>
                    <a:pt x="0" y="257175"/>
                  </a:moveTo>
                  <a:lnTo>
                    <a:pt x="61912" y="257175"/>
                  </a:lnTo>
                  <a:cubicBezTo>
                    <a:pt x="60325" y="171450"/>
                    <a:pt x="58737" y="85725"/>
                    <a:pt x="57150" y="0"/>
                  </a:cubicBezTo>
                  <a:lnTo>
                    <a:pt x="0" y="123825"/>
                  </a:lnTo>
                  <a:lnTo>
                    <a:pt x="0" y="2571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12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C4E8DFE-6F9F-4F23-B186-2798A3D5E798}"/>
              </a:ext>
            </a:extLst>
          </p:cNvPr>
          <p:cNvSpPr txBox="1"/>
          <p:nvPr/>
        </p:nvSpPr>
        <p:spPr>
          <a:xfrm>
            <a:off x="191832" y="1210342"/>
            <a:ext cx="4285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ko-KR" sz="2000" dirty="0"/>
              <a:t>RF heating test at PLS-II Storage ring</a:t>
            </a:r>
            <a:endParaRPr lang="ko-KR" altLang="en-US" sz="2000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641A9541-72FE-4FB9-9EB4-FA6395655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1422" y="6211934"/>
            <a:ext cx="2244099" cy="200294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C98A6254-AE96-462F-B1C2-54E88B4F10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4451" y="479180"/>
            <a:ext cx="2222805" cy="2164865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F3BF602C-2B97-4834-A137-B8057522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4" y="4737539"/>
            <a:ext cx="5083718" cy="34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408E7A9E-975A-46CA-959A-4C1D6B62989E}"/>
              </a:ext>
            </a:extLst>
          </p:cNvPr>
          <p:cNvCxnSpPr/>
          <p:nvPr/>
        </p:nvCxnSpPr>
        <p:spPr>
          <a:xfrm>
            <a:off x="2510410" y="5294800"/>
            <a:ext cx="578734" cy="48515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F49CF523-CAEC-4EAB-83C2-976EC0DDF2E9}"/>
              </a:ext>
            </a:extLst>
          </p:cNvPr>
          <p:cNvCxnSpPr/>
          <p:nvPr/>
        </p:nvCxnSpPr>
        <p:spPr>
          <a:xfrm>
            <a:off x="3288637" y="5303910"/>
            <a:ext cx="578734" cy="48515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F39D0757-1EBA-4127-A4E4-B41A7BABD607}"/>
              </a:ext>
            </a:extLst>
          </p:cNvPr>
          <p:cNvCxnSpPr/>
          <p:nvPr/>
        </p:nvCxnSpPr>
        <p:spPr>
          <a:xfrm>
            <a:off x="3955781" y="5303910"/>
            <a:ext cx="578734" cy="48515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">
            <a:extLst>
              <a:ext uri="{FF2B5EF4-FFF2-40B4-BE49-F238E27FC236}">
                <a16:creationId xmlns:a16="http://schemas.microsoft.com/office/drawing/2014/main" id="{C61C42C8-37EF-49FF-93C8-23EFE8BC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4" y="1646053"/>
            <a:ext cx="5083718" cy="256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1CFB64C-841A-4063-A6AD-A3B84589A61D}"/>
              </a:ext>
            </a:extLst>
          </p:cNvPr>
          <p:cNvSpPr txBox="1"/>
          <p:nvPr/>
        </p:nvSpPr>
        <p:spPr>
          <a:xfrm>
            <a:off x="468346" y="1674353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highlight>
                  <a:srgbClr val="FFFF00"/>
                </a:highlight>
              </a:rPr>
              <a:t>Bal seal</a:t>
            </a:r>
            <a:endParaRPr lang="ko-KR" altLang="en-US" sz="2000" dirty="0">
              <a:highlight>
                <a:srgbClr val="FFFF00"/>
              </a:highligh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CC05C2-7359-4D7B-94B3-DC0FDC8C0FAB}"/>
              </a:ext>
            </a:extLst>
          </p:cNvPr>
          <p:cNvSpPr txBox="1"/>
          <p:nvPr/>
        </p:nvSpPr>
        <p:spPr>
          <a:xfrm>
            <a:off x="490942" y="4838236"/>
            <a:ext cx="1165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highlight>
                  <a:srgbClr val="FFFF00"/>
                </a:highlight>
              </a:rPr>
              <a:t>RF bridge</a:t>
            </a:r>
            <a:endParaRPr lang="ko-KR" altLang="en-US" sz="2000" dirty="0">
              <a:highlight>
                <a:srgbClr val="FFFF00"/>
              </a:highlight>
            </a:endParaRPr>
          </a:p>
        </p:txBody>
      </p:sp>
      <p:sp>
        <p:nvSpPr>
          <p:cNvPr id="45" name="화살표: 아래쪽 44">
            <a:extLst>
              <a:ext uri="{FF2B5EF4-FFF2-40B4-BE49-F238E27FC236}">
                <a16:creationId xmlns:a16="http://schemas.microsoft.com/office/drawing/2014/main" id="{4BEF4704-6356-4AD7-A95B-7A7142272514}"/>
              </a:ext>
            </a:extLst>
          </p:cNvPr>
          <p:cNvSpPr/>
          <p:nvPr/>
        </p:nvSpPr>
        <p:spPr>
          <a:xfrm>
            <a:off x="6773102" y="4136548"/>
            <a:ext cx="773548" cy="354282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6163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Impedance Budget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14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graphicFrame>
        <p:nvGraphicFramePr>
          <p:cNvPr id="46" name="표 45">
            <a:extLst>
              <a:ext uri="{FF2B5EF4-FFF2-40B4-BE49-F238E27FC236}">
                <a16:creationId xmlns:a16="http://schemas.microsoft.com/office/drawing/2014/main" id="{AF7D9A5E-2598-42C0-948E-117106DA5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960030"/>
              </p:ext>
            </p:extLst>
          </p:nvPr>
        </p:nvGraphicFramePr>
        <p:xfrm>
          <a:off x="626972" y="1789537"/>
          <a:ext cx="8255771" cy="550188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029132">
                  <a:extLst>
                    <a:ext uri="{9D8B030D-6E8A-4147-A177-3AD203B41FA5}">
                      <a16:colId xmlns:a16="http://schemas.microsoft.com/office/drawing/2014/main" val="847533899"/>
                    </a:ext>
                  </a:extLst>
                </a:gridCol>
                <a:gridCol w="1256130">
                  <a:extLst>
                    <a:ext uri="{9D8B030D-6E8A-4147-A177-3AD203B41FA5}">
                      <a16:colId xmlns:a16="http://schemas.microsoft.com/office/drawing/2014/main" val="60378846"/>
                    </a:ext>
                  </a:extLst>
                </a:gridCol>
                <a:gridCol w="893785">
                  <a:extLst>
                    <a:ext uri="{9D8B030D-6E8A-4147-A177-3AD203B41FA5}">
                      <a16:colId xmlns:a16="http://schemas.microsoft.com/office/drawing/2014/main" val="3305919583"/>
                    </a:ext>
                  </a:extLst>
                </a:gridCol>
                <a:gridCol w="1328598">
                  <a:extLst>
                    <a:ext uri="{9D8B030D-6E8A-4147-A177-3AD203B41FA5}">
                      <a16:colId xmlns:a16="http://schemas.microsoft.com/office/drawing/2014/main" val="1168514305"/>
                    </a:ext>
                  </a:extLst>
                </a:gridCol>
                <a:gridCol w="1026644">
                  <a:extLst>
                    <a:ext uri="{9D8B030D-6E8A-4147-A177-3AD203B41FA5}">
                      <a16:colId xmlns:a16="http://schemas.microsoft.com/office/drawing/2014/main" val="3228293138"/>
                    </a:ext>
                  </a:extLst>
                </a:gridCol>
                <a:gridCol w="227418">
                  <a:extLst>
                    <a:ext uri="{9D8B030D-6E8A-4147-A177-3AD203B41FA5}">
                      <a16:colId xmlns:a16="http://schemas.microsoft.com/office/drawing/2014/main" val="3182836151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3395889854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u="none" strike="noStrike" dirty="0">
                          <a:effectLst/>
                        </a:rPr>
                        <a:t>　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u="none" strike="noStrike" dirty="0">
                          <a:effectLst/>
                        </a:rPr>
                        <a:t>　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Single Component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Sum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4034888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Components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u="none" strike="noStrike" dirty="0">
                          <a:effectLst/>
                        </a:rPr>
                        <a:t>Number</a:t>
                      </a:r>
                      <a:endParaRPr lang="en-US" altLang="ko-KR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k</a:t>
                      </a:r>
                      <a:r>
                        <a:rPr lang="en-US" sz="1800" u="none" strike="noStrike" baseline="-25000" dirty="0">
                          <a:effectLst/>
                        </a:rPr>
                        <a:t>z</a:t>
                      </a:r>
                      <a:r>
                        <a:rPr lang="en-US" sz="1800" u="none" strike="noStrike" dirty="0">
                          <a:effectLst/>
                        </a:rPr>
                        <a:t> [V/pC]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Zn</a:t>
                      </a:r>
                      <a:r>
                        <a:rPr lang="en-US" sz="1800" u="none" strike="noStrike" baseline="-25000" dirty="0">
                          <a:effectLst/>
                        </a:rPr>
                        <a:t>z</a:t>
                      </a:r>
                      <a:r>
                        <a:rPr lang="en-US" sz="1800" u="none" strike="noStrike" dirty="0">
                          <a:effectLst/>
                        </a:rPr>
                        <a:t> [mOhm]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k</a:t>
                      </a:r>
                      <a:r>
                        <a:rPr lang="en-US" sz="1800" u="none" strike="noStrike" baseline="-25000" dirty="0">
                          <a:effectLst/>
                        </a:rPr>
                        <a:t>z</a:t>
                      </a:r>
                      <a:r>
                        <a:rPr lang="en-US" sz="1800" u="none" strike="noStrike" dirty="0">
                          <a:effectLst/>
                        </a:rPr>
                        <a:t>T [V/pC]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Zn</a:t>
                      </a:r>
                      <a:r>
                        <a:rPr lang="en-US" sz="1800" u="none" strike="noStrike" baseline="-25000">
                          <a:effectLst/>
                        </a:rPr>
                        <a:t>z</a:t>
                      </a:r>
                      <a:r>
                        <a:rPr lang="en-US" sz="1800" u="none" strike="noStrike">
                          <a:effectLst/>
                        </a:rPr>
                        <a:t>T [mOhm]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Zn</a:t>
                      </a:r>
                      <a:r>
                        <a:rPr lang="en-US" sz="1800" u="none" strike="noStrike" baseline="-25000" dirty="0">
                          <a:effectLst/>
                        </a:rPr>
                        <a:t>z</a:t>
                      </a:r>
                      <a:r>
                        <a:rPr lang="en-US" sz="1800" u="none" strike="noStrike" dirty="0">
                          <a:effectLst/>
                        </a:rPr>
                        <a:t>T [mOhm]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00403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Resistive Wall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14.78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158.20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14.78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158.2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158.2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678216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Main RF cavity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1.17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5.98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11.65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59.80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59.80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860015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LGBM1U chamber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2.34E-02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0.65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4.37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4.37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2230206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LGBM2D chamber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3.42E-02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0.34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0.96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9.39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9.39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5025914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176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2.30E-02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4.05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30.62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30.62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0624598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Gate valve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112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3.38E-02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0.30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3.79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33.82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33.82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6303349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ID taper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2.56E-03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0.89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23.17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23.17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6782098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Bellows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224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7.09E-03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1.59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15.19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15.19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15111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BPM-Bellows 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2.72E-02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0.23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1.52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12.94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12.94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7377482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BPM-Bellows 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2.50E-02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0.23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1.40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12.94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12.94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7668488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Flange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840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3.00E-05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15.96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15.96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069091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RF taper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7.70E-02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1.89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0.46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11.32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11.32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3653338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LFS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1.58E+00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6.30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1.58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6.30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6.30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115728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RF transition chamber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8.50E-02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0.75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0.43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3.76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3.76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304853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Pump tee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5.16E-03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0.29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7.45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7.45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0845084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TFS (vert-)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1.82E-01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0.67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0.67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0.67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2377178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TFS (hori-)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1.82E-01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0.67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0.67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0.67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854847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Center bend chamber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28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3.52E-03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0.21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0.10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5.88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5.88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9073915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CH08 entrance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7.90E-04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1.68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1.68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26262748"/>
                  </a:ext>
                </a:extLst>
              </a:tr>
              <a:tr h="2351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CH08 exit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1.82E-04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0.01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>
                          <a:effectLst/>
                        </a:rPr>
                        <a:t>0.73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</a:rPr>
                        <a:t>0.73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73483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Collimator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+mn-lt"/>
                        </a:rPr>
                        <a:t>TBD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+mn-lt"/>
                        </a:rPr>
                        <a:t>TBD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153046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2000" u="none" strike="noStrike" dirty="0">
                          <a:effectLst/>
                        </a:rPr>
                        <a:t>　</a:t>
                      </a:r>
                      <a:endParaRPr lang="ko-KR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2000" u="none" strike="noStrike" dirty="0">
                          <a:effectLst/>
                        </a:rPr>
                        <a:t>　</a:t>
                      </a:r>
                      <a:endParaRPr lang="ko-KR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2000" u="none" strike="noStrike" dirty="0">
                          <a:effectLst/>
                        </a:rPr>
                        <a:t>　</a:t>
                      </a:r>
                      <a:endParaRPr lang="ko-KR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2000" u="none" strike="noStrike" dirty="0">
                          <a:effectLst/>
                        </a:rPr>
                        <a:t>44</a:t>
                      </a:r>
                      <a:endParaRPr lang="en-US" altLang="ko-KR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ko-KR" sz="2000" u="none" strike="noStrike" dirty="0">
                          <a:effectLst/>
                        </a:rPr>
                        <a:t>415</a:t>
                      </a:r>
                      <a:endParaRPr lang="en-US" altLang="ko-KR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US" altLang="ko-KR" sz="2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26522719"/>
                  </a:ext>
                </a:extLst>
              </a:tr>
            </a:tbl>
          </a:graphicData>
        </a:graphic>
      </p:graphicFrame>
      <p:graphicFrame>
        <p:nvGraphicFramePr>
          <p:cNvPr id="47" name="차트 46">
            <a:extLst>
              <a:ext uri="{FF2B5EF4-FFF2-40B4-BE49-F238E27FC236}">
                <a16:creationId xmlns:a16="http://schemas.microsoft.com/office/drawing/2014/main" id="{035E319B-FAB5-4415-9D3E-5BF4ABED1A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658573"/>
              </p:ext>
            </p:extLst>
          </p:nvPr>
        </p:nvGraphicFramePr>
        <p:xfrm>
          <a:off x="9261998" y="1550923"/>
          <a:ext cx="5822202" cy="5979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6E596B01-9996-40A5-8188-55C1A59419BC}"/>
              </a:ext>
            </a:extLst>
          </p:cNvPr>
          <p:cNvSpPr txBox="1"/>
          <p:nvPr/>
        </p:nvSpPr>
        <p:spPr>
          <a:xfrm>
            <a:off x="6569754" y="7314250"/>
            <a:ext cx="285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>
                <a:solidFill>
                  <a:schemeClr val="accent5">
                    <a:lumMod val="75000"/>
                  </a:schemeClr>
                </a:solidFill>
              </a:rPr>
              <a:t>Loss factor           </a:t>
            </a:r>
            <a:r>
              <a:rPr lang="en-US" altLang="ko-KR" sz="1800" dirty="0">
                <a:solidFill>
                  <a:schemeClr val="accent5">
                    <a:lumMod val="75000"/>
                  </a:schemeClr>
                </a:solidFill>
              </a:rPr>
              <a:t>Effective</a:t>
            </a:r>
          </a:p>
          <a:p>
            <a:r>
              <a:rPr lang="en-US" altLang="ko-KR" sz="1800">
                <a:solidFill>
                  <a:schemeClr val="accent5">
                    <a:lumMod val="75000"/>
                  </a:schemeClr>
                </a:solidFill>
              </a:rPr>
              <a:t>                            </a:t>
            </a:r>
            <a:r>
              <a:rPr lang="en-US" altLang="ko-KR" sz="1800" dirty="0">
                <a:solidFill>
                  <a:schemeClr val="accent5">
                    <a:lumMod val="75000"/>
                  </a:schemeClr>
                </a:solidFill>
              </a:rPr>
              <a:t>impedance</a:t>
            </a:r>
            <a:endParaRPr lang="ko-KR" alt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6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Photon Fan and Beam Branch Chamber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15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0E49B7D4-5DB2-4BD6-8D45-FC8BE6781003}"/>
              </a:ext>
            </a:extLst>
          </p:cNvPr>
          <p:cNvGrpSpPr/>
          <p:nvPr/>
        </p:nvGrpSpPr>
        <p:grpSpPr>
          <a:xfrm>
            <a:off x="-8165" y="1599333"/>
            <a:ext cx="15152913" cy="2549843"/>
            <a:chOff x="506010" y="3886200"/>
            <a:chExt cx="14022757" cy="1826937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2B23B9A6-EF94-48CA-B02A-F9FE44C1B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010" y="4017450"/>
              <a:ext cx="14022757" cy="169568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8D194EAA-9E2A-4038-93E9-04A39A953C34}"/>
                </a:ext>
              </a:extLst>
            </p:cNvPr>
            <p:cNvSpPr/>
            <p:nvPr/>
          </p:nvSpPr>
          <p:spPr>
            <a:xfrm>
              <a:off x="4934607" y="3886200"/>
              <a:ext cx="686875" cy="216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5" name="타원 14">
            <a:extLst>
              <a:ext uri="{FF2B5EF4-FFF2-40B4-BE49-F238E27FC236}">
                <a16:creationId xmlns:a16="http://schemas.microsoft.com/office/drawing/2014/main" id="{1E231BD0-5C5A-4677-8287-8B0BF379D479}"/>
              </a:ext>
            </a:extLst>
          </p:cNvPr>
          <p:cNvSpPr/>
          <p:nvPr/>
        </p:nvSpPr>
        <p:spPr>
          <a:xfrm>
            <a:off x="12287157" y="2402786"/>
            <a:ext cx="956441" cy="917165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1F6DADF1-4AE3-423F-BED0-2215B9BE50F3}"/>
              </a:ext>
            </a:extLst>
          </p:cNvPr>
          <p:cNvSpPr/>
          <p:nvPr/>
        </p:nvSpPr>
        <p:spPr>
          <a:xfrm>
            <a:off x="3743571" y="2171180"/>
            <a:ext cx="956441" cy="917165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FAB0231-3DB9-4098-953E-34DC0378C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68" y="4332361"/>
            <a:ext cx="3379623" cy="308352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CAD8FC03-B459-4FBD-B881-7C2F110B6806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 flipH="1">
            <a:off x="2107380" y="2954029"/>
            <a:ext cx="1776259" cy="137833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>
            <a:extLst>
              <a:ext uri="{FF2B5EF4-FFF2-40B4-BE49-F238E27FC236}">
                <a16:creationId xmlns:a16="http://schemas.microsoft.com/office/drawing/2014/main" id="{FFDE8AEF-9274-402C-B9E1-55C31293D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312" y="4078720"/>
            <a:ext cx="4746888" cy="345521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DE61B8D9-2DA2-41C7-B0AB-415144FF22CE}"/>
              </a:ext>
            </a:extLst>
          </p:cNvPr>
          <p:cNvCxnSpPr>
            <a:cxnSpLocks/>
            <a:stCxn id="15" idx="4"/>
          </p:cNvCxnSpPr>
          <p:nvPr/>
        </p:nvCxnSpPr>
        <p:spPr>
          <a:xfrm flipH="1">
            <a:off x="12765377" y="3319951"/>
            <a:ext cx="1" cy="71906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그림 20">
            <a:extLst>
              <a:ext uri="{FF2B5EF4-FFF2-40B4-BE49-F238E27FC236}">
                <a16:creationId xmlns:a16="http://schemas.microsoft.com/office/drawing/2014/main" id="{79319960-5516-4C85-B311-44DACC853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587" y="4240873"/>
            <a:ext cx="4567517" cy="3769048"/>
          </a:xfrm>
          <a:prstGeom prst="rect">
            <a:avLst/>
          </a:prstGeom>
        </p:spPr>
      </p:pic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BB2A142D-1D07-4145-88C5-256DE6475C33}"/>
              </a:ext>
            </a:extLst>
          </p:cNvPr>
          <p:cNvCxnSpPr>
            <a:cxnSpLocks/>
          </p:cNvCxnSpPr>
          <p:nvPr/>
        </p:nvCxnSpPr>
        <p:spPr>
          <a:xfrm flipH="1">
            <a:off x="14973698" y="2749637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06AED04B-5D7D-48E1-AE21-A292B5740386}"/>
              </a:ext>
            </a:extLst>
          </p:cNvPr>
          <p:cNvCxnSpPr>
            <a:cxnSpLocks/>
          </p:cNvCxnSpPr>
          <p:nvPr/>
        </p:nvCxnSpPr>
        <p:spPr>
          <a:xfrm flipH="1">
            <a:off x="12823769" y="2270857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8B4B3CEA-936F-4164-BB08-7B3D52735530}"/>
              </a:ext>
            </a:extLst>
          </p:cNvPr>
          <p:cNvCxnSpPr>
            <a:cxnSpLocks/>
          </p:cNvCxnSpPr>
          <p:nvPr/>
        </p:nvCxnSpPr>
        <p:spPr>
          <a:xfrm flipH="1">
            <a:off x="7287131" y="1987996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9BCF8B6D-139C-458E-B3D1-E64C4208EE08}"/>
              </a:ext>
            </a:extLst>
          </p:cNvPr>
          <p:cNvCxnSpPr>
            <a:cxnSpLocks/>
          </p:cNvCxnSpPr>
          <p:nvPr/>
        </p:nvCxnSpPr>
        <p:spPr>
          <a:xfrm flipH="1">
            <a:off x="455921" y="2708286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7EB4BF80-2F2B-4B42-A85B-637BA6A53075}"/>
              </a:ext>
            </a:extLst>
          </p:cNvPr>
          <p:cNvCxnSpPr>
            <a:cxnSpLocks/>
          </p:cNvCxnSpPr>
          <p:nvPr/>
        </p:nvCxnSpPr>
        <p:spPr>
          <a:xfrm flipH="1">
            <a:off x="4257757" y="2095135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B3D73C80-FF8A-4CB1-A6E5-8073E114AB2C}"/>
              </a:ext>
            </a:extLst>
          </p:cNvPr>
          <p:cNvCxnSpPr>
            <a:cxnSpLocks/>
          </p:cNvCxnSpPr>
          <p:nvPr/>
        </p:nvCxnSpPr>
        <p:spPr>
          <a:xfrm flipH="1">
            <a:off x="11384727" y="2402786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1F3AA4B6-0518-42E5-AC8D-39B8C90035C1}"/>
              </a:ext>
            </a:extLst>
          </p:cNvPr>
          <p:cNvCxnSpPr>
            <a:cxnSpLocks/>
          </p:cNvCxnSpPr>
          <p:nvPr/>
        </p:nvCxnSpPr>
        <p:spPr>
          <a:xfrm flipH="1">
            <a:off x="3196969" y="2473557"/>
            <a:ext cx="179215" cy="351443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961A4BA6-0ED6-43B9-8095-9CEDA5E89CCE}"/>
              </a:ext>
            </a:extLst>
          </p:cNvPr>
          <p:cNvCxnSpPr>
            <a:cxnSpLocks/>
          </p:cNvCxnSpPr>
          <p:nvPr/>
        </p:nvCxnSpPr>
        <p:spPr>
          <a:xfrm>
            <a:off x="12533307" y="1788485"/>
            <a:ext cx="415082" cy="0"/>
          </a:xfrm>
          <a:prstGeom prst="straightConnector1">
            <a:avLst/>
          </a:prstGeom>
          <a:ln w="28575">
            <a:solidFill>
              <a:srgbClr val="660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9C6E6B-9587-4D7E-9748-9661AE92E99D}"/>
              </a:ext>
            </a:extLst>
          </p:cNvPr>
          <p:cNvSpPr txBox="1"/>
          <p:nvPr/>
        </p:nvSpPr>
        <p:spPr>
          <a:xfrm>
            <a:off x="12891741" y="1613241"/>
            <a:ext cx="2253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Photon</a:t>
            </a:r>
            <a:r>
              <a:rPr lang="ko-KR" altLang="en-US" sz="1600" dirty="0"/>
              <a:t> </a:t>
            </a:r>
            <a:r>
              <a:rPr lang="en-US" altLang="ko-KR" sz="1600" dirty="0"/>
              <a:t>absorber (mask)</a:t>
            </a:r>
            <a:endParaRPr lang="ko-KR" alt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A4E1EF-978F-4A8A-B41A-8475B27701FE}"/>
              </a:ext>
            </a:extLst>
          </p:cNvPr>
          <p:cNvSpPr txBox="1"/>
          <p:nvPr/>
        </p:nvSpPr>
        <p:spPr>
          <a:xfrm flipH="1">
            <a:off x="65460" y="7533939"/>
            <a:ext cx="419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/>
              <a:t>Crotch absorber for the bending beamline</a:t>
            </a:r>
            <a:endParaRPr lang="ko-KR" altLang="en-US" sz="1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43F554-C2C7-442C-B8E7-16679DF41006}"/>
              </a:ext>
            </a:extLst>
          </p:cNvPr>
          <p:cNvSpPr txBox="1"/>
          <p:nvPr/>
        </p:nvSpPr>
        <p:spPr>
          <a:xfrm flipH="1">
            <a:off x="10727620" y="7551567"/>
            <a:ext cx="419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/>
              <a:t>Crotch absorber for the ID beamline</a:t>
            </a:r>
            <a:endParaRPr lang="ko-KR" altLang="en-US" sz="1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4A427B-92DD-4842-A4E9-7442BDBF1806}"/>
              </a:ext>
            </a:extLst>
          </p:cNvPr>
          <p:cNvSpPr txBox="1"/>
          <p:nvPr/>
        </p:nvSpPr>
        <p:spPr>
          <a:xfrm flipH="1">
            <a:off x="5472142" y="3716357"/>
            <a:ext cx="419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800" dirty="0"/>
              <a:t>※  SR power density along the ring</a:t>
            </a:r>
          </a:p>
          <a:p>
            <a:pPr algn="ctr"/>
            <a:r>
              <a:rPr lang="en-US" altLang="ko-KR" sz="1800" dirty="0"/>
              <a:t>(for Φ24 mm uniform beam pipe)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18208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Photon Fan and Beam Branch Chamber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16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AAB9C4A2-93E1-478B-826A-228AFB09D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929" y="4820040"/>
            <a:ext cx="3560680" cy="3009177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49650F9E-C4A7-4CC5-BAFD-A0E5FEB5B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759" y="4781817"/>
            <a:ext cx="3629136" cy="310601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579548C-3996-438E-A3B9-748821A5F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0895" y="4829624"/>
            <a:ext cx="3682731" cy="308180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7F22FD85-69B6-4046-8BC6-5B56FB52F9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109" y="6135652"/>
            <a:ext cx="454216" cy="377951"/>
          </a:xfrm>
          <a:prstGeom prst="rect">
            <a:avLst/>
          </a:prstGeom>
        </p:spPr>
      </p:pic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9D0BBE7A-33A7-4547-9A45-DA79462E2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123023"/>
              </p:ext>
            </p:extLst>
          </p:nvPr>
        </p:nvGraphicFramePr>
        <p:xfrm>
          <a:off x="289367" y="1564522"/>
          <a:ext cx="8646288" cy="255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57">
                  <a:extLst>
                    <a:ext uri="{9D8B030D-6E8A-4147-A177-3AD203B41FA5}">
                      <a16:colId xmlns:a16="http://schemas.microsoft.com/office/drawing/2014/main" val="3237402175"/>
                    </a:ext>
                  </a:extLst>
                </a:gridCol>
                <a:gridCol w="628817">
                  <a:extLst>
                    <a:ext uri="{9D8B030D-6E8A-4147-A177-3AD203B41FA5}">
                      <a16:colId xmlns:a16="http://schemas.microsoft.com/office/drawing/2014/main" val="1142418195"/>
                    </a:ext>
                  </a:extLst>
                </a:gridCol>
                <a:gridCol w="590709">
                  <a:extLst>
                    <a:ext uri="{9D8B030D-6E8A-4147-A177-3AD203B41FA5}">
                      <a16:colId xmlns:a16="http://schemas.microsoft.com/office/drawing/2014/main" val="1407267501"/>
                    </a:ext>
                  </a:extLst>
                </a:gridCol>
                <a:gridCol w="543072">
                  <a:extLst>
                    <a:ext uri="{9D8B030D-6E8A-4147-A177-3AD203B41FA5}">
                      <a16:colId xmlns:a16="http://schemas.microsoft.com/office/drawing/2014/main" val="3358735157"/>
                    </a:ext>
                  </a:extLst>
                </a:gridCol>
                <a:gridCol w="1664092">
                  <a:extLst>
                    <a:ext uri="{9D8B030D-6E8A-4147-A177-3AD203B41FA5}">
                      <a16:colId xmlns:a16="http://schemas.microsoft.com/office/drawing/2014/main" val="2411358707"/>
                    </a:ext>
                  </a:extLst>
                </a:gridCol>
                <a:gridCol w="1677796">
                  <a:extLst>
                    <a:ext uri="{9D8B030D-6E8A-4147-A177-3AD203B41FA5}">
                      <a16:colId xmlns:a16="http://schemas.microsoft.com/office/drawing/2014/main" val="526695795"/>
                    </a:ext>
                  </a:extLst>
                </a:gridCol>
                <a:gridCol w="1183100">
                  <a:extLst>
                    <a:ext uri="{9D8B030D-6E8A-4147-A177-3AD203B41FA5}">
                      <a16:colId xmlns:a16="http://schemas.microsoft.com/office/drawing/2014/main" val="3124822288"/>
                    </a:ext>
                  </a:extLst>
                </a:gridCol>
                <a:gridCol w="1604345">
                  <a:extLst>
                    <a:ext uri="{9D8B030D-6E8A-4147-A177-3AD203B41FA5}">
                      <a16:colId xmlns:a16="http://schemas.microsoft.com/office/drawing/2014/main" val="3961452808"/>
                    </a:ext>
                  </a:extLst>
                </a:gridCol>
              </a:tblGrid>
              <a:tr h="8901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ID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Gap</a:t>
                      </a:r>
                    </a:p>
                    <a:p>
                      <a:pPr algn="ctr" latinLnBrk="1"/>
                      <a:r>
                        <a:rPr lang="en-US" altLang="ko-KR" sz="1600" dirty="0"/>
                        <a:t>(mm)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l-GR" altLang="ko-KR" sz="1600" dirty="0"/>
                        <a:t>λ</a:t>
                      </a:r>
                      <a:r>
                        <a:rPr lang="en-US" altLang="ko-KR" sz="1600" baseline="-25000" dirty="0"/>
                        <a:t>u</a:t>
                      </a:r>
                    </a:p>
                    <a:p>
                      <a:pPr algn="ctr" latinLnBrk="1"/>
                      <a:r>
                        <a:rPr lang="en-US" altLang="ko-KR" sz="1600" dirty="0"/>
                        <a:t>(mm)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L</a:t>
                      </a:r>
                    </a:p>
                    <a:p>
                      <a:pPr algn="ctr" latinLnBrk="1"/>
                      <a:r>
                        <a:rPr lang="en-US" altLang="ko-KR" sz="1600" dirty="0"/>
                        <a:t>(m)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B [x/y] (T)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K [x/y/</a:t>
                      </a:r>
                      <a:r>
                        <a:rPr lang="en-US" altLang="ko-KR" sz="16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⊥]</a:t>
                      </a:r>
                    </a:p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Max. Power density</a:t>
                      </a:r>
                    </a:p>
                    <a:p>
                      <a:pPr algn="ctr" latinLnBrk="1"/>
                      <a:r>
                        <a:rPr lang="en-US" altLang="ko-KR" sz="1600" dirty="0"/>
                        <a:t>(kW/mrad</a:t>
                      </a:r>
                      <a:r>
                        <a:rPr lang="en-US" altLang="ko-KR" sz="1600" i="0" baseline="30000" dirty="0"/>
                        <a:t>2</a:t>
                      </a:r>
                      <a:r>
                        <a:rPr lang="en-US" altLang="ko-KR" sz="1600" dirty="0"/>
                        <a:t>)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Max. Divergence</a:t>
                      </a:r>
                    </a:p>
                    <a:p>
                      <a:pPr algn="ctr" latinLnBrk="1"/>
                      <a:r>
                        <a:rPr lang="en-US" altLang="ko-KR" sz="1600" dirty="0"/>
                        <a:t>(mrad)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83248"/>
                  </a:ext>
                </a:extLst>
              </a:tr>
              <a:tr h="37089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IVU20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0.8867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1.6558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142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+mn-lt"/>
                          <a:ea typeface="맑은 고딕" panose="020B0503020000020004" pitchFamily="50" charset="-127"/>
                        </a:rPr>
                        <a:t>± </a:t>
                      </a:r>
                      <a:r>
                        <a:rPr lang="en-US" altLang="ko-KR" sz="1600" dirty="0">
                          <a:latin typeface="+mn-lt"/>
                        </a:rPr>
                        <a:t>0.2 </a:t>
                      </a:r>
                      <a:r>
                        <a:rPr lang="en-US" altLang="ko-KR" sz="1600" dirty="0">
                          <a:latin typeface="+mn-lt"/>
                          <a:ea typeface="+mn-ea"/>
                        </a:rPr>
                        <a:t>(H)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380152"/>
                  </a:ext>
                </a:extLst>
              </a:tr>
              <a:tr h="370895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EPU98</a:t>
                      </a:r>
                      <a:endParaRPr lang="ko-KR" altLang="en-US" sz="16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15</a:t>
                      </a:r>
                      <a:endParaRPr lang="ko-KR" altLang="en-US" sz="16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98</a:t>
                      </a:r>
                      <a:endParaRPr lang="ko-KR" altLang="en-US" sz="16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3.6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H: 0/1.2020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0/11/11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1427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</a:rPr>
                        <a:t>± 1.5 </a:t>
                      </a:r>
                      <a:r>
                        <a:rPr lang="en-US" altLang="ko-KR" sz="1600" dirty="0">
                          <a:latin typeface="+mn-lt"/>
                          <a:ea typeface="+mn-ea"/>
                        </a:rPr>
                        <a:t>(H)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414661"/>
                  </a:ext>
                </a:extLst>
              </a:tr>
              <a:tr h="3708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V: 0.8015/0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7.335/0/7.335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1427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</a:rPr>
                        <a:t>± 1.0 </a:t>
                      </a:r>
                      <a:r>
                        <a:rPr lang="en-US" altLang="ko-KR" sz="1600" dirty="0">
                          <a:latin typeface="+mn-lt"/>
                          <a:ea typeface="+mn-ea"/>
                        </a:rPr>
                        <a:t>(V)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7940932"/>
                  </a:ext>
                </a:extLst>
              </a:tr>
              <a:tr h="3708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C: 0.6667/0.6675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6.1/6.108/8.633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14272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+mn-lt"/>
                          <a:ea typeface="+mn-ea"/>
                        </a:rPr>
                        <a:t>± </a:t>
                      </a:r>
                      <a:r>
                        <a:rPr lang="en-US" altLang="ko-KR" sz="1600" dirty="0">
                          <a:latin typeface="+mn-lt"/>
                        </a:rPr>
                        <a:t>0.8 (H,V)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992765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7B3E00D0-B087-4134-A027-AF6CB32EC9BD}"/>
              </a:ext>
            </a:extLst>
          </p:cNvPr>
          <p:cNvSpPr txBox="1"/>
          <p:nvPr/>
        </p:nvSpPr>
        <p:spPr>
          <a:xfrm>
            <a:off x="519254" y="4429733"/>
            <a:ext cx="5507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ea typeface="맑은 고딕" panose="020B0503020000020004" pitchFamily="50" charset="-127"/>
              </a:rPr>
              <a:t>※ </a:t>
            </a:r>
            <a:r>
              <a:rPr lang="en-US" altLang="ko-KR" sz="2000" dirty="0"/>
              <a:t>Power density profile @ 10 m from the ID center</a:t>
            </a:r>
            <a:endParaRPr lang="ko-KR" alt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56B951-600B-4AD5-B23D-7568A6542B3B}"/>
              </a:ext>
            </a:extLst>
          </p:cNvPr>
          <p:cNvSpPr txBox="1"/>
          <p:nvPr/>
        </p:nvSpPr>
        <p:spPr>
          <a:xfrm>
            <a:off x="289367" y="1126803"/>
            <a:ext cx="3097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ea typeface="맑은 고딕" panose="020B0503020000020004" pitchFamily="50" charset="-127"/>
              </a:rPr>
              <a:t>※ Parameters for typical IDs</a:t>
            </a:r>
            <a:endParaRPr lang="ko-KR" altLang="en-US" sz="2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816689-6557-415E-83C2-1F9138484A33}"/>
              </a:ext>
            </a:extLst>
          </p:cNvPr>
          <p:cNvSpPr txBox="1"/>
          <p:nvPr/>
        </p:nvSpPr>
        <p:spPr>
          <a:xfrm>
            <a:off x="762000" y="4975190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</a:rPr>
              <a:t>IVU20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2C5BE7-A3D2-4EBC-8484-6916DDA2BC39}"/>
              </a:ext>
            </a:extLst>
          </p:cNvPr>
          <p:cNvSpPr txBox="1"/>
          <p:nvPr/>
        </p:nvSpPr>
        <p:spPr>
          <a:xfrm>
            <a:off x="4525041" y="4996866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</a:rPr>
              <a:t>EPU98 (H mode)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42CC91C-E66A-4D5D-9E50-E52AEF1301CA}"/>
              </a:ext>
            </a:extLst>
          </p:cNvPr>
          <p:cNvSpPr txBox="1"/>
          <p:nvPr/>
        </p:nvSpPr>
        <p:spPr>
          <a:xfrm>
            <a:off x="8194130" y="4975190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</a:rPr>
              <a:t>EPU98 (V mode)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E435EE-86EF-4F37-A21B-0F147019ACAB}"/>
              </a:ext>
            </a:extLst>
          </p:cNvPr>
          <p:cNvSpPr txBox="1"/>
          <p:nvPr/>
        </p:nvSpPr>
        <p:spPr>
          <a:xfrm>
            <a:off x="11823266" y="4987667"/>
            <a:ext cx="1898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</a:rPr>
              <a:t>EPU98 (C mode)</a:t>
            </a:r>
            <a:endParaRPr lang="ko-KR" altLang="en-US" sz="2000" b="1" dirty="0">
              <a:highlight>
                <a:srgbClr val="FFFF00"/>
              </a:highlight>
            </a:endParaRPr>
          </a:p>
        </p:txBody>
      </p: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5B31710B-0D73-4290-AF4E-291E0688148F}"/>
              </a:ext>
            </a:extLst>
          </p:cNvPr>
          <p:cNvCxnSpPr/>
          <p:nvPr/>
        </p:nvCxnSpPr>
        <p:spPr>
          <a:xfrm>
            <a:off x="4622800" y="6560185"/>
            <a:ext cx="2245360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2C4B746-8856-48C4-BBDB-8BC0CF7F1180}"/>
              </a:ext>
            </a:extLst>
          </p:cNvPr>
          <p:cNvSpPr txBox="1"/>
          <p:nvPr/>
        </p:nvSpPr>
        <p:spPr>
          <a:xfrm>
            <a:off x="5069305" y="6560185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</a:rPr>
              <a:t>± 1.5 mrad 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2E587BD8-5696-4C5A-BE98-F1C9BF138E09}"/>
              </a:ext>
            </a:extLst>
          </p:cNvPr>
          <p:cNvCxnSpPr>
            <a:cxnSpLocks/>
          </p:cNvCxnSpPr>
          <p:nvPr/>
        </p:nvCxnSpPr>
        <p:spPr>
          <a:xfrm flipV="1">
            <a:off x="9625008" y="5451215"/>
            <a:ext cx="0" cy="167793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1DAEFE9-3AEA-409F-B460-6313ABFEA332}"/>
              </a:ext>
            </a:extLst>
          </p:cNvPr>
          <p:cNvSpPr txBox="1"/>
          <p:nvPr/>
        </p:nvSpPr>
        <p:spPr>
          <a:xfrm>
            <a:off x="9558508" y="6105514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</a:rPr>
              <a:t>± 1.0 mrad 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25547166-87B7-4D59-886C-B8DD05AF5F9F}"/>
              </a:ext>
            </a:extLst>
          </p:cNvPr>
          <p:cNvCxnSpPr>
            <a:cxnSpLocks/>
          </p:cNvCxnSpPr>
          <p:nvPr/>
        </p:nvCxnSpPr>
        <p:spPr>
          <a:xfrm>
            <a:off x="12324080" y="7280687"/>
            <a:ext cx="1513840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500CC5F-F5F4-4368-B088-51AFD7497EB9}"/>
              </a:ext>
            </a:extLst>
          </p:cNvPr>
          <p:cNvSpPr txBox="1"/>
          <p:nvPr/>
        </p:nvSpPr>
        <p:spPr>
          <a:xfrm>
            <a:off x="12440679" y="7280687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</a:rPr>
              <a:t>± 0.8 mrad 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2AEB0E80-21B7-4404-8590-5BEEDA2C9E61}"/>
              </a:ext>
            </a:extLst>
          </p:cNvPr>
          <p:cNvCxnSpPr>
            <a:cxnSpLocks/>
          </p:cNvCxnSpPr>
          <p:nvPr/>
        </p:nvCxnSpPr>
        <p:spPr>
          <a:xfrm>
            <a:off x="1940842" y="6551616"/>
            <a:ext cx="359031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D4110006-75D5-4D4C-966A-71C68BC10EEE}"/>
              </a:ext>
            </a:extLst>
          </p:cNvPr>
          <p:cNvSpPr txBox="1"/>
          <p:nvPr/>
        </p:nvSpPr>
        <p:spPr>
          <a:xfrm>
            <a:off x="1451424" y="6637059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± 0.2 mrad </a:t>
            </a:r>
            <a:endParaRPr lang="ko-KR" altLang="en-US" sz="1800" dirty="0"/>
          </a:p>
        </p:txBody>
      </p: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id="{7F88E51F-D563-40ED-9443-59FEFD0DC2D3}"/>
              </a:ext>
            </a:extLst>
          </p:cNvPr>
          <p:cNvCxnSpPr>
            <a:cxnSpLocks/>
          </p:cNvCxnSpPr>
          <p:nvPr/>
        </p:nvCxnSpPr>
        <p:spPr>
          <a:xfrm flipV="1">
            <a:off x="13904420" y="5536379"/>
            <a:ext cx="0" cy="167793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8E6B263-4C18-4AD3-9D72-897555B6C271}"/>
              </a:ext>
            </a:extLst>
          </p:cNvPr>
          <p:cNvSpPr txBox="1"/>
          <p:nvPr/>
        </p:nvSpPr>
        <p:spPr>
          <a:xfrm>
            <a:off x="13176781" y="6079972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</a:rPr>
              <a:t>± 0.8 mrad 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9987988-0371-4A15-8CEA-44D0ACA3E516}"/>
              </a:ext>
            </a:extLst>
          </p:cNvPr>
          <p:cNvSpPr txBox="1"/>
          <p:nvPr/>
        </p:nvSpPr>
        <p:spPr>
          <a:xfrm>
            <a:off x="9277878" y="2259574"/>
            <a:ext cx="5201167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ea typeface="맑은 고딕" panose="020B0503020000020004" pitchFamily="50" charset="-127"/>
              </a:rPr>
              <a:t>※ </a:t>
            </a:r>
            <a:r>
              <a:rPr lang="en-US" altLang="ko-KR" sz="2000" dirty="0"/>
              <a:t>Orbit interlock condition of e-BPMs for the ID</a:t>
            </a:r>
          </a:p>
          <a:p>
            <a:pPr marL="914354" lvl="1" indent="-342900"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rgbClr val="0000FF"/>
                </a:solidFill>
                <a:latin typeface="맑은 고딕" panose="020B0503020000020004" pitchFamily="50" charset="-127"/>
              </a:rPr>
              <a:t>±0.1 </a:t>
            </a:r>
            <a:r>
              <a:rPr lang="en-US" altLang="ko-KR" sz="2000" b="1" dirty="0">
                <a:solidFill>
                  <a:srgbClr val="0000FF"/>
                </a:solidFill>
              </a:rPr>
              <a:t>mrad </a:t>
            </a:r>
            <a:r>
              <a:rPr lang="en-US" altLang="ko-KR" sz="2000" b="1" dirty="0">
                <a:solidFill>
                  <a:srgbClr val="0000FF"/>
                </a:solidFill>
                <a:latin typeface="맑은 고딕" panose="020B0503020000020004" pitchFamily="50" charset="-127"/>
              </a:rPr>
              <a:t>± </a:t>
            </a:r>
            <a:r>
              <a:rPr lang="en-US" altLang="ko-KR" sz="2000" b="1" dirty="0">
                <a:solidFill>
                  <a:srgbClr val="0000FF"/>
                </a:solidFill>
              </a:rPr>
              <a:t>400 </a:t>
            </a:r>
            <a:r>
              <a:rPr lang="el-GR" altLang="ko-KR" sz="2000" b="1" dirty="0">
                <a:solidFill>
                  <a:srgbClr val="0000FF"/>
                </a:solidFill>
                <a:ea typeface="맑은 고딕" panose="020B0503020000020004" pitchFamily="50" charset="-127"/>
              </a:rPr>
              <a:t>μ</a:t>
            </a:r>
            <a:r>
              <a:rPr lang="en-US" altLang="ko-KR" sz="2000" b="1" dirty="0">
                <a:solidFill>
                  <a:srgbClr val="0000FF"/>
                </a:solidFill>
              </a:rPr>
              <a:t>m offset</a:t>
            </a:r>
          </a:p>
          <a:p>
            <a:pPr lvl="1"/>
            <a:r>
              <a:rPr lang="en-US" altLang="ko-KR" sz="2000" dirty="0"/>
              <a:t>        (Rms orbit error ~ 150 </a:t>
            </a:r>
            <a:r>
              <a:rPr lang="el-GR" altLang="ko-KR" sz="2000" dirty="0"/>
              <a:t>μ</a:t>
            </a:r>
            <a:r>
              <a:rPr lang="en-US" altLang="ko-KR" sz="2000" dirty="0"/>
              <a:t>m)</a:t>
            </a:r>
          </a:p>
          <a:p>
            <a:pPr marL="914354" lvl="1" indent="-342900">
              <a:buFont typeface="Arial" panose="020B0604020202020204" pitchFamily="34" charset="0"/>
              <a:buChar char="•"/>
            </a:pP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741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Photon Beam Aperture and Clearance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17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C23F54A-B257-4C30-96FA-E1A2DE50F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870" y="1185338"/>
            <a:ext cx="12215029" cy="669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70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Thermo-mechanical Analysis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18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DACAAFA-FA82-41D9-8885-EA2994F11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7768" y="1693116"/>
            <a:ext cx="4164393" cy="275412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2016313-A9B0-419D-B252-1B28CE299951}"/>
              </a:ext>
            </a:extLst>
          </p:cNvPr>
          <p:cNvSpPr/>
          <p:nvPr/>
        </p:nvSpPr>
        <p:spPr>
          <a:xfrm>
            <a:off x="7788166" y="1470312"/>
            <a:ext cx="7404876" cy="600414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8530C9-A961-4287-9ED1-80BBD652C7F2}"/>
              </a:ext>
            </a:extLst>
          </p:cNvPr>
          <p:cNvSpPr txBox="1"/>
          <p:nvPr/>
        </p:nvSpPr>
        <p:spPr>
          <a:xfrm>
            <a:off x="8120438" y="1320052"/>
            <a:ext cx="478507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Crotch</a:t>
            </a:r>
            <a:r>
              <a:rPr lang="ko-KR" altLang="en-US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absorber 2 (for the bending beamline)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B2427F8-ADB8-4189-8FF1-D6929BC1D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131" y="1876630"/>
            <a:ext cx="905327" cy="2287361"/>
          </a:xfrm>
          <a:prstGeom prst="rect">
            <a:avLst/>
          </a:prstGeom>
        </p:spPr>
      </p:pic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1843A9B5-AC6B-4D36-9CC3-0BEB708F93C0}"/>
              </a:ext>
            </a:extLst>
          </p:cNvPr>
          <p:cNvCxnSpPr>
            <a:cxnSpLocks/>
          </p:cNvCxnSpPr>
          <p:nvPr/>
        </p:nvCxnSpPr>
        <p:spPr>
          <a:xfrm flipH="1" flipV="1">
            <a:off x="925376" y="3515870"/>
            <a:ext cx="420082" cy="3900"/>
          </a:xfrm>
          <a:prstGeom prst="straightConnector1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11EEA1-FBF1-490B-BEE0-0BFF7476C551}"/>
              </a:ext>
            </a:extLst>
          </p:cNvPr>
          <p:cNvSpPr txBox="1"/>
          <p:nvPr/>
        </p:nvSpPr>
        <p:spPr>
          <a:xfrm>
            <a:off x="826722" y="3232764"/>
            <a:ext cx="1037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0070C0"/>
                </a:solidFill>
              </a:rPr>
              <a:t>EPU98 beam</a:t>
            </a:r>
            <a:endParaRPr lang="ko-KR" altLang="en-US" sz="1200" b="1" dirty="0">
              <a:solidFill>
                <a:srgbClr val="0070C0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66B7C22-8287-4B5D-AB07-BDC42E2483CE}"/>
              </a:ext>
            </a:extLst>
          </p:cNvPr>
          <p:cNvSpPr/>
          <p:nvPr/>
        </p:nvSpPr>
        <p:spPr>
          <a:xfrm>
            <a:off x="180318" y="1470313"/>
            <a:ext cx="7404876" cy="60041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9EF788-72BE-40A3-B280-281829E0887A}"/>
              </a:ext>
            </a:extLst>
          </p:cNvPr>
          <p:cNvSpPr txBox="1"/>
          <p:nvPr/>
        </p:nvSpPr>
        <p:spPr>
          <a:xfrm>
            <a:off x="512589" y="1320052"/>
            <a:ext cx="421527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Crotch</a:t>
            </a:r>
            <a:r>
              <a:rPr lang="ko-KR" altLang="en-US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absorber 1 (for the ID beamline)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7C3FD2A-65F2-40CA-80B3-47FD040C0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712" y="2056462"/>
            <a:ext cx="1833900" cy="1658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9CBC47-6324-4F66-94D3-CAA62BF82AFE}"/>
              </a:ext>
            </a:extLst>
          </p:cNvPr>
          <p:cNvSpPr txBox="1"/>
          <p:nvPr/>
        </p:nvSpPr>
        <p:spPr>
          <a:xfrm>
            <a:off x="1737102" y="3807369"/>
            <a:ext cx="2006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[Beam opening]</a:t>
            </a: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±</a:t>
            </a:r>
            <a:r>
              <a:rPr lang="en-US" altLang="ko-KR" sz="1400" dirty="0"/>
              <a:t>1.5 </a:t>
            </a:r>
            <a:r>
              <a:rPr lang="en-US" altLang="ko-KR" sz="1400" dirty="0">
                <a:latin typeface="맑은 고딕" panose="020B0503020000020004" pitchFamily="50" charset="-127"/>
              </a:rPr>
              <a:t>×</a:t>
            </a:r>
            <a:r>
              <a:rPr lang="en-US" altLang="ko-KR" sz="1400" dirty="0"/>
              <a:t> </a:t>
            </a:r>
            <a:r>
              <a:rPr lang="en-US" altLang="ko-KR" sz="1400" dirty="0">
                <a:latin typeface="맑은 고딕" panose="020B0503020000020004" pitchFamily="50" charset="-127"/>
              </a:rPr>
              <a:t>±</a:t>
            </a:r>
            <a:r>
              <a:rPr lang="en-US" altLang="ko-KR" sz="1400" dirty="0"/>
              <a:t>1.0 mrad (H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×</a:t>
            </a:r>
            <a:r>
              <a:rPr lang="en-US" altLang="ko-KR" sz="1400" dirty="0"/>
              <a:t>V)</a:t>
            </a:r>
            <a:endParaRPr lang="ko-KR" alt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9C9C83-7FEB-4968-AFD0-1265433E97D8}"/>
              </a:ext>
            </a:extLst>
          </p:cNvPr>
          <p:cNvSpPr txBox="1"/>
          <p:nvPr/>
        </p:nvSpPr>
        <p:spPr>
          <a:xfrm>
            <a:off x="312186" y="3805098"/>
            <a:ext cx="116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[PA LGBM1U]</a:t>
            </a:r>
            <a:endParaRPr lang="ko-KR" alt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F23B77-BE3F-4377-832D-5548C18D1CED}"/>
              </a:ext>
            </a:extLst>
          </p:cNvPr>
          <p:cNvSpPr txBox="1"/>
          <p:nvPr/>
        </p:nvSpPr>
        <p:spPr>
          <a:xfrm>
            <a:off x="3891259" y="3775648"/>
            <a:ext cx="3528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[Photon fan from upstream bending magnets]</a:t>
            </a:r>
            <a:endParaRPr lang="ko-KR" altLang="en-US" sz="1400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27ACDC7-127A-44CC-B96E-E99CA85B7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2143" y="2299976"/>
            <a:ext cx="3653141" cy="105498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485322EF-AE5D-435D-935C-C90FB44159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895" y="4610040"/>
            <a:ext cx="3435542" cy="19371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6D449CF-D350-4CD3-89FB-4D1118D8FC52}"/>
              </a:ext>
            </a:extLst>
          </p:cNvPr>
          <p:cNvSpPr txBox="1"/>
          <p:nvPr/>
        </p:nvSpPr>
        <p:spPr>
          <a:xfrm>
            <a:off x="626972" y="6635964"/>
            <a:ext cx="3308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[Max. Temperature for EPU98 (Hor. mode)]</a:t>
            </a:r>
            <a:endParaRPr lang="ko-KR" alt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76D98E-9331-4C58-8A4D-9143B6814640}"/>
              </a:ext>
            </a:extLst>
          </p:cNvPr>
          <p:cNvSpPr txBox="1"/>
          <p:nvPr/>
        </p:nvSpPr>
        <p:spPr>
          <a:xfrm>
            <a:off x="4171600" y="6635963"/>
            <a:ext cx="3284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[Max. Temperature for EPU98 (Ver. mode)]</a:t>
            </a:r>
            <a:endParaRPr lang="ko-KR" altLang="en-US" sz="1400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26555261-92CD-40DD-B5AC-7D140583B0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6763" y="4589064"/>
            <a:ext cx="3598521" cy="19283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A0D4EB-056D-46F5-8D35-3290B923A17E}"/>
              </a:ext>
            </a:extLst>
          </p:cNvPr>
          <p:cNvSpPr txBox="1"/>
          <p:nvPr/>
        </p:nvSpPr>
        <p:spPr>
          <a:xfrm>
            <a:off x="11490604" y="6823267"/>
            <a:ext cx="1634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[Max. Temperature]</a:t>
            </a:r>
            <a:endParaRPr lang="ko-KR" alt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1E9A90-2A79-4B50-AF6A-062B30B717D7}"/>
              </a:ext>
            </a:extLst>
          </p:cNvPr>
          <p:cNvSpPr txBox="1"/>
          <p:nvPr/>
        </p:nvSpPr>
        <p:spPr>
          <a:xfrm>
            <a:off x="11527912" y="4584544"/>
            <a:ext cx="3528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[Photon fan from upstream bending magnets]</a:t>
            </a:r>
            <a:endParaRPr lang="ko-KR" altLang="en-US" sz="1400" dirty="0"/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25D10941-3638-4F97-BE5C-B95A239311A4}"/>
              </a:ext>
            </a:extLst>
          </p:cNvPr>
          <p:cNvCxnSpPr/>
          <p:nvPr/>
        </p:nvCxnSpPr>
        <p:spPr>
          <a:xfrm>
            <a:off x="2644677" y="2526138"/>
            <a:ext cx="982468" cy="674351"/>
          </a:xfrm>
          <a:prstGeom prst="straightConnector1">
            <a:avLst/>
          </a:prstGeom>
          <a:ln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184EC52-2D4B-4647-B1A5-6743C9FD1CA7}"/>
              </a:ext>
            </a:extLst>
          </p:cNvPr>
          <p:cNvSpPr txBox="1"/>
          <p:nvPr/>
        </p:nvSpPr>
        <p:spPr>
          <a:xfrm rot="1939609">
            <a:off x="2711045" y="2798854"/>
            <a:ext cx="641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00FF"/>
                </a:solidFill>
              </a:rPr>
              <a:t>SD = 6 m</a:t>
            </a:r>
            <a:endParaRPr lang="ko-KR" altLang="en-US" sz="1000" dirty="0">
              <a:solidFill>
                <a:srgbClr val="0000FF"/>
              </a:solidFill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8154D756-49E1-4769-AA2A-93DB42301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9" y="5060214"/>
            <a:ext cx="993066" cy="1986132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02A5BCB7-A90B-4389-A801-52A990B048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38" y="5009946"/>
            <a:ext cx="6190585" cy="190377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EDC4374-D5D6-40C3-A440-E11C1B572CCF}"/>
              </a:ext>
            </a:extLst>
          </p:cNvPr>
          <p:cNvSpPr txBox="1"/>
          <p:nvPr/>
        </p:nvSpPr>
        <p:spPr>
          <a:xfrm>
            <a:off x="8494019" y="5961831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118℃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FF70286A-0966-4EDA-A7F6-C72638C32A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9800" y="1871978"/>
            <a:ext cx="2272320" cy="2599533"/>
          </a:xfrm>
          <a:prstGeom prst="rect">
            <a:avLst/>
          </a:prstGeom>
        </p:spPr>
      </p:pic>
      <p:cxnSp>
        <p:nvCxnSpPr>
          <p:cNvPr id="41" name="직선 화살표 연결선 40">
            <a:extLst>
              <a:ext uri="{FF2B5EF4-FFF2-40B4-BE49-F238E27FC236}">
                <a16:creationId xmlns:a16="http://schemas.microsoft.com/office/drawing/2014/main" id="{27D250BB-BC00-4331-B2D3-EB7F151D8513}"/>
              </a:ext>
            </a:extLst>
          </p:cNvPr>
          <p:cNvCxnSpPr>
            <a:cxnSpLocks/>
          </p:cNvCxnSpPr>
          <p:nvPr/>
        </p:nvCxnSpPr>
        <p:spPr>
          <a:xfrm>
            <a:off x="10178163" y="3261600"/>
            <a:ext cx="229240" cy="4652"/>
          </a:xfrm>
          <a:prstGeom prst="straightConnector1">
            <a:avLst/>
          </a:prstGeom>
          <a:ln w="9525">
            <a:solidFill>
              <a:srgbClr val="0000FF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E13173F-FDC9-40ED-90DF-56A25A7DC55C}"/>
              </a:ext>
            </a:extLst>
          </p:cNvPr>
          <p:cNvSpPr txBox="1"/>
          <p:nvPr/>
        </p:nvSpPr>
        <p:spPr>
          <a:xfrm>
            <a:off x="9840354" y="2398744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[Beam opening]</a:t>
            </a: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±</a:t>
            </a:r>
            <a:r>
              <a:rPr lang="en-US" altLang="ko-KR" sz="1400" dirty="0"/>
              <a:t>1.0 mrad (H)</a:t>
            </a:r>
            <a:endParaRPr lang="ko-KR" altLang="en-US" sz="1400" dirty="0"/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0CF3B1DB-C709-40AA-A234-0FD60DC78FB4}"/>
              </a:ext>
            </a:extLst>
          </p:cNvPr>
          <p:cNvCxnSpPr>
            <a:cxnSpLocks/>
          </p:cNvCxnSpPr>
          <p:nvPr/>
        </p:nvCxnSpPr>
        <p:spPr>
          <a:xfrm flipV="1">
            <a:off x="10030696" y="3317126"/>
            <a:ext cx="254000" cy="25816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6B9D562-8F78-441B-9E85-AF7234B9B316}"/>
              </a:ext>
            </a:extLst>
          </p:cNvPr>
          <p:cNvSpPr txBox="1"/>
          <p:nvPr/>
        </p:nvSpPr>
        <p:spPr>
          <a:xfrm>
            <a:off x="12078917" y="7117974"/>
            <a:ext cx="3060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/>
              <a:t>※ Max stress ~ 70 MPa</a:t>
            </a:r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916580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Vacuum Profile Simulation (Ver. 2)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19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70530E7A-4BA8-4265-849F-3127B81E1E2B}"/>
              </a:ext>
            </a:extLst>
          </p:cNvPr>
          <p:cNvSpPr/>
          <p:nvPr/>
        </p:nvSpPr>
        <p:spPr>
          <a:xfrm>
            <a:off x="626972" y="1339502"/>
            <a:ext cx="1112024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Synrad</a:t>
            </a:r>
            <a:r>
              <a:rPr lang="ko-KR" altLang="en-US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ko-KR" sz="24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Molflow</a:t>
            </a:r>
            <a:r>
              <a:rPr lang="ko-KR" altLang="en-US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simulation</a:t>
            </a:r>
          </a:p>
          <a:p>
            <a:pPr marL="1085804" lvl="1" indent="-514350" defTabSz="914400">
              <a:spcBef>
                <a:spcPct val="3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We assumed the PSD yield of 1E-6 (H</a:t>
            </a:r>
            <a:r>
              <a:rPr lang="en-US" altLang="ko-KR" sz="2000" baseline="-25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) and 2E-7 (CO)</a:t>
            </a:r>
          </a:p>
          <a:p>
            <a:pPr marL="1085804" lvl="1" indent="-514350" defTabSz="914400">
              <a:spcBef>
                <a:spcPct val="3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Average pressure after fully cleaned ~1</a:t>
            </a:r>
            <a:r>
              <a:rPr lang="en-US" altLang="ko-KR" sz="20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×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10</a:t>
            </a:r>
            <a:r>
              <a:rPr lang="en-US" altLang="ko-KR" sz="20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-9</a:t>
            </a:r>
            <a:r>
              <a:rPr lang="ko-KR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mbar</a:t>
            </a:r>
          </a:p>
        </p:txBody>
      </p:sp>
      <p:pic>
        <p:nvPicPr>
          <p:cNvPr id="46" name="내용 개체 틀 7">
            <a:extLst>
              <a:ext uri="{FF2B5EF4-FFF2-40B4-BE49-F238E27FC236}">
                <a16:creationId xmlns:a16="http://schemas.microsoft.com/office/drawing/2014/main" id="{74309631-4DEF-4520-8944-2D7627951E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91" y="2742714"/>
            <a:ext cx="6651022" cy="5293671"/>
          </a:xfrm>
          <a:prstGeom prst="rect">
            <a:avLst/>
          </a:prstGeom>
        </p:spPr>
      </p:pic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0FA8EC83-211F-41F9-8734-C7FB69246BC5}"/>
              </a:ext>
            </a:extLst>
          </p:cNvPr>
          <p:cNvCxnSpPr>
            <a:cxnSpLocks/>
          </p:cNvCxnSpPr>
          <p:nvPr/>
        </p:nvCxnSpPr>
        <p:spPr>
          <a:xfrm>
            <a:off x="8823258" y="4097191"/>
            <a:ext cx="5046305" cy="0"/>
          </a:xfrm>
          <a:prstGeom prst="line">
            <a:avLst/>
          </a:prstGeom>
          <a:ln w="28575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E2D3236-1D61-43C0-AC01-1FFC0E20DFEF}"/>
              </a:ext>
            </a:extLst>
          </p:cNvPr>
          <p:cNvSpPr txBox="1"/>
          <p:nvPr/>
        </p:nvSpPr>
        <p:spPr>
          <a:xfrm>
            <a:off x="9001130" y="3200785"/>
            <a:ext cx="2782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70AD47"/>
                </a:solidFill>
              </a:rPr>
              <a:t>Average pressure (1.38 x 10</a:t>
            </a:r>
            <a:r>
              <a:rPr lang="en-US" altLang="ko-KR" sz="1400" b="1" baseline="30000" dirty="0">
                <a:solidFill>
                  <a:srgbClr val="70AD47"/>
                </a:solidFill>
              </a:rPr>
              <a:t>-9</a:t>
            </a:r>
            <a:r>
              <a:rPr lang="en-US" altLang="ko-KR" sz="1400" b="1" dirty="0">
                <a:solidFill>
                  <a:srgbClr val="70AD47"/>
                </a:solidFill>
              </a:rPr>
              <a:t> mbar)</a:t>
            </a:r>
            <a:endParaRPr lang="ko-KR" altLang="en-US" sz="1400" b="1" dirty="0">
              <a:solidFill>
                <a:srgbClr val="70AD47"/>
              </a:solidFill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CBAC1A06-C8FB-41DA-9CF4-118C9DBF7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4000" y="6381457"/>
            <a:ext cx="4655418" cy="607261"/>
          </a:xfrm>
          <a:prstGeom prst="rect">
            <a:avLst/>
          </a:prstGeom>
        </p:spPr>
      </p:pic>
      <p:pic>
        <p:nvPicPr>
          <p:cNvPr id="50" name="내용 개체 틀 7">
            <a:extLst>
              <a:ext uri="{FF2B5EF4-FFF2-40B4-BE49-F238E27FC236}">
                <a16:creationId xmlns:a16="http://schemas.microsoft.com/office/drawing/2014/main" id="{D60376A4-8F63-43AD-85E0-879FEC5D4D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73" y="2920942"/>
            <a:ext cx="6164927" cy="4977864"/>
          </a:xfrm>
          <a:prstGeom prst="rect">
            <a:avLst/>
          </a:prstGeom>
        </p:spPr>
      </p:pic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581ED18E-DD56-4C60-AB33-A514161EA583}"/>
              </a:ext>
            </a:extLst>
          </p:cNvPr>
          <p:cNvCxnSpPr>
            <a:cxnSpLocks/>
          </p:cNvCxnSpPr>
          <p:nvPr/>
        </p:nvCxnSpPr>
        <p:spPr>
          <a:xfrm>
            <a:off x="4507642" y="3156619"/>
            <a:ext cx="0" cy="394174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8D2A76CC-E913-461D-827E-3F7A37E200F6}"/>
              </a:ext>
            </a:extLst>
          </p:cNvPr>
          <p:cNvCxnSpPr>
            <a:cxnSpLocks/>
          </p:cNvCxnSpPr>
          <p:nvPr/>
        </p:nvCxnSpPr>
        <p:spPr>
          <a:xfrm>
            <a:off x="4868688" y="3156619"/>
            <a:ext cx="0" cy="394174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441971A-281F-4FD2-94B1-F38E8DD6E946}"/>
              </a:ext>
            </a:extLst>
          </p:cNvPr>
          <p:cNvSpPr txBox="1"/>
          <p:nvPr/>
        </p:nvSpPr>
        <p:spPr>
          <a:xfrm>
            <a:off x="3299195" y="2648834"/>
            <a:ext cx="331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/>
              <a:t>Commisioning stage</a:t>
            </a:r>
            <a:endParaRPr lang="ko-KR" altLang="en-US" sz="2000" b="1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970067-27EF-41F2-9985-09DAF822E110}"/>
              </a:ext>
            </a:extLst>
          </p:cNvPr>
          <p:cNvSpPr txBox="1"/>
          <p:nvPr/>
        </p:nvSpPr>
        <p:spPr>
          <a:xfrm>
            <a:off x="10219471" y="2648834"/>
            <a:ext cx="2456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/>
              <a:t>Fully cleaned stage</a:t>
            </a:r>
            <a:endParaRPr lang="ko-KR" altLang="en-US" sz="2000" b="1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047851C-3718-48DD-A4F1-7ADB9DC0735E}"/>
              </a:ext>
            </a:extLst>
          </p:cNvPr>
          <p:cNvSpPr txBox="1"/>
          <p:nvPr/>
        </p:nvSpPr>
        <p:spPr>
          <a:xfrm>
            <a:off x="13281658" y="4066165"/>
            <a:ext cx="139333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1E-9 mbar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407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직사각형 139">
            <a:extLst>
              <a:ext uri="{FF2B5EF4-FFF2-40B4-BE49-F238E27FC236}">
                <a16:creationId xmlns:a16="http://schemas.microsoft.com/office/drawing/2014/main" id="{5B7D6D10-6464-4B54-96EB-98AAE96B68EC}"/>
              </a:ext>
            </a:extLst>
          </p:cNvPr>
          <p:cNvSpPr/>
          <p:nvPr/>
        </p:nvSpPr>
        <p:spPr>
          <a:xfrm>
            <a:off x="0" y="629832"/>
            <a:ext cx="15236828" cy="2455339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456" tIns="22228" rIns="44456" bIns="22228" rtlCol="0" anchor="ctr"/>
          <a:lstStyle/>
          <a:p>
            <a:pPr algn="ctr"/>
            <a:endParaRPr lang="ko-KR" altLang="en-US" sz="2511" spc="-118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1" name="직사각형 140">
            <a:extLst>
              <a:ext uri="{FF2B5EF4-FFF2-40B4-BE49-F238E27FC236}">
                <a16:creationId xmlns:a16="http://schemas.microsoft.com/office/drawing/2014/main" id="{8EFCC1DB-F30D-4BC3-8463-60892E1E4033}"/>
              </a:ext>
            </a:extLst>
          </p:cNvPr>
          <p:cNvSpPr/>
          <p:nvPr/>
        </p:nvSpPr>
        <p:spPr>
          <a:xfrm>
            <a:off x="1597227" y="994709"/>
            <a:ext cx="3920908" cy="783562"/>
          </a:xfrm>
          <a:prstGeom prst="rect">
            <a:avLst/>
          </a:prstGeom>
        </p:spPr>
        <p:txBody>
          <a:bodyPr wrap="square" lIns="44463" tIns="22232" rIns="44463" bIns="22232">
            <a:spAutoFit/>
          </a:bodyPr>
          <a:lstStyle/>
          <a:p>
            <a:pPr algn="dist">
              <a:defRPr/>
            </a:pPr>
            <a:r>
              <a:rPr lang="en-US" altLang="ko-KR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CONTENTS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290721" y="2147673"/>
            <a:ext cx="2297264" cy="682915"/>
            <a:chOff x="-11014" y="5893477"/>
            <a:chExt cx="2669890" cy="851905"/>
          </a:xfrm>
        </p:grpSpPr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311CE67D-A79F-4C52-B8B7-FF6AF30B8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981" y="6317154"/>
              <a:ext cx="1764895" cy="42822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defTabSz="1157168">
                <a:defRPr/>
              </a:pPr>
              <a:r>
                <a:rPr lang="en-US" altLang="ko-KR" sz="2000" b="1" spc="-118" dirty="0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Introduction</a:t>
              </a:r>
            </a:p>
          </p:txBody>
        </p:sp>
        <p:sp>
          <p:nvSpPr>
            <p:cNvPr id="42" name="Rectangle 13">
              <a:extLst>
                <a:ext uri="{FF2B5EF4-FFF2-40B4-BE49-F238E27FC236}">
                  <a16:creationId xmlns:a16="http://schemas.microsoft.com/office/drawing/2014/main" id="{E0086AD4-5478-42DA-BC30-43FB1EE92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014" y="5893477"/>
              <a:ext cx="660455" cy="78733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defTabSz="1157168">
                <a:defRPr/>
              </a:pPr>
              <a:r>
                <a:rPr lang="en-US" altLang="ko-KR" sz="2000" b="1" spc="-118" dirty="0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I</a:t>
              </a:r>
            </a:p>
          </p:txBody>
        </p: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A4BAC8AF-C594-4815-AC97-C3A01038A260}"/>
                </a:ext>
              </a:extLst>
            </p:cNvPr>
            <p:cNvCxnSpPr/>
            <p:nvPr/>
          </p:nvCxnSpPr>
          <p:spPr>
            <a:xfrm flipV="1">
              <a:off x="430739" y="6257150"/>
              <a:ext cx="397637" cy="3976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/>
          <p:cNvGrpSpPr/>
          <p:nvPr/>
        </p:nvGrpSpPr>
        <p:grpSpPr>
          <a:xfrm>
            <a:off x="4154420" y="2147673"/>
            <a:ext cx="3674230" cy="682915"/>
            <a:chOff x="3694791" y="5980561"/>
            <a:chExt cx="4270205" cy="851905"/>
          </a:xfrm>
        </p:grpSpPr>
        <p:sp>
          <p:nvSpPr>
            <p:cNvPr id="73" name="Rectangle 13">
              <a:extLst>
                <a:ext uri="{FF2B5EF4-FFF2-40B4-BE49-F238E27FC236}">
                  <a16:creationId xmlns:a16="http://schemas.microsoft.com/office/drawing/2014/main" id="{311CE67D-A79F-4C52-B8B7-FF6AF30B8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931" y="6404238"/>
              <a:ext cx="3465065" cy="42822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defTabSz="1157168">
                <a:defRPr/>
              </a:pPr>
              <a:r>
                <a:rPr lang="en-US" altLang="ko-KR" sz="2000" b="1" spc="-118" dirty="0" err="1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Linac</a:t>
              </a:r>
              <a:r>
                <a:rPr lang="en-US" altLang="ko-KR" sz="2000" b="1" spc="-118" dirty="0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 &amp; Booster Vacuum</a:t>
              </a:r>
            </a:p>
          </p:txBody>
        </p:sp>
        <p:sp>
          <p:nvSpPr>
            <p:cNvPr id="74" name="Rectangle 13">
              <a:extLst>
                <a:ext uri="{FF2B5EF4-FFF2-40B4-BE49-F238E27FC236}">
                  <a16:creationId xmlns:a16="http://schemas.microsoft.com/office/drawing/2014/main" id="{E0086AD4-5478-42DA-BC30-43FB1EE92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791" y="5980561"/>
              <a:ext cx="660455" cy="78733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defTabSz="1157168">
                <a:defRPr/>
              </a:pPr>
              <a:r>
                <a:rPr lang="en-US" altLang="ko-KR" sz="2000" b="1" spc="-118" dirty="0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I </a:t>
              </a:r>
              <a:r>
                <a:rPr lang="en-US" altLang="ko-KR" sz="2000" b="1" spc="-118" dirty="0" err="1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I</a:t>
              </a:r>
              <a:endParaRPr lang="en-US" altLang="ko-KR" sz="2000" b="1" spc="-118" dirty="0">
                <a:solidFill>
                  <a:srgbClr val="1A4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산돌고딕 L"/>
              </a:endParaRPr>
            </a:p>
          </p:txBody>
        </p: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A4BAC8AF-C594-4815-AC97-C3A01038A260}"/>
                </a:ext>
              </a:extLst>
            </p:cNvPr>
            <p:cNvCxnSpPr/>
            <p:nvPr/>
          </p:nvCxnSpPr>
          <p:spPr>
            <a:xfrm flipV="1">
              <a:off x="4114448" y="6344234"/>
              <a:ext cx="397636" cy="3976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/>
          <p:cNvGrpSpPr/>
          <p:nvPr/>
        </p:nvGrpSpPr>
        <p:grpSpPr>
          <a:xfrm>
            <a:off x="7755208" y="2147673"/>
            <a:ext cx="4742778" cy="682915"/>
            <a:chOff x="6008153" y="5980561"/>
            <a:chExt cx="5512075" cy="851905"/>
          </a:xfrm>
        </p:grpSpPr>
        <p:sp>
          <p:nvSpPr>
            <p:cNvPr id="76" name="Rectangle 13">
              <a:extLst>
                <a:ext uri="{FF2B5EF4-FFF2-40B4-BE49-F238E27FC236}">
                  <a16:creationId xmlns:a16="http://schemas.microsoft.com/office/drawing/2014/main" id="{311CE67D-A79F-4C52-B8B7-FF6AF30B8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8271" y="6404238"/>
              <a:ext cx="4541957" cy="42822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defTabSz="1157168">
                <a:defRPr/>
              </a:pPr>
              <a:r>
                <a:rPr lang="en-US" altLang="ko-KR" sz="2000" b="1" spc="-118" dirty="0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Storage Ring Vacuum</a:t>
              </a:r>
            </a:p>
          </p:txBody>
        </p:sp>
        <p:sp>
          <p:nvSpPr>
            <p:cNvPr id="77" name="Rectangle 13">
              <a:extLst>
                <a:ext uri="{FF2B5EF4-FFF2-40B4-BE49-F238E27FC236}">
                  <a16:creationId xmlns:a16="http://schemas.microsoft.com/office/drawing/2014/main" id="{E0086AD4-5478-42DA-BC30-43FB1EE92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153" y="5980561"/>
              <a:ext cx="660455" cy="78733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defTabSz="1157168">
                <a:defRPr/>
              </a:pPr>
              <a:r>
                <a:rPr lang="en-US" altLang="ko-KR" sz="2000" b="1" spc="-118" dirty="0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I </a:t>
              </a:r>
              <a:r>
                <a:rPr lang="en-US" altLang="ko-KR" sz="2000" b="1" spc="-118" dirty="0" err="1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I</a:t>
              </a:r>
              <a:r>
                <a:rPr lang="en-US" altLang="ko-KR" sz="2000" b="1" spc="-118" dirty="0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 </a:t>
              </a:r>
              <a:r>
                <a:rPr lang="en-US" altLang="ko-KR" sz="2000" b="1" spc="-118" dirty="0" err="1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I</a:t>
              </a:r>
              <a:endParaRPr lang="en-US" altLang="ko-KR" sz="2000" b="1" spc="-118" dirty="0">
                <a:solidFill>
                  <a:srgbClr val="1A4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  <a:cs typeface="산돌고딕 L"/>
              </a:endParaRPr>
            </a:p>
          </p:txBody>
        </p:sp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id="{A4BAC8AF-C594-4815-AC97-C3A01038A260}"/>
                </a:ext>
              </a:extLst>
            </p:cNvPr>
            <p:cNvCxnSpPr/>
            <p:nvPr/>
          </p:nvCxnSpPr>
          <p:spPr>
            <a:xfrm flipV="1">
              <a:off x="6495218" y="6344234"/>
              <a:ext cx="397636" cy="3976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38A17D72-ACB7-4EF2-93C7-AC9858D65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000C437-17AC-4B3E-9FF9-A6C6E3F8A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sp>
        <p:nvSpPr>
          <p:cNvPr id="21" name="Rectangle 6">
            <a:extLst>
              <a:ext uri="{FF2B5EF4-FFF2-40B4-BE49-F238E27FC236}">
                <a16:creationId xmlns:a16="http://schemas.microsoft.com/office/drawing/2014/main" id="{F6F82A49-D773-4C57-A97F-CF29CC28D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FCF5ADF-6F90-4B1F-B64E-F4FBCAB7C9AE}"/>
              </a:ext>
            </a:extLst>
          </p:cNvPr>
          <p:cNvGrpSpPr/>
          <p:nvPr/>
        </p:nvGrpSpPr>
        <p:grpSpPr>
          <a:xfrm>
            <a:off x="11591338" y="2143319"/>
            <a:ext cx="4742778" cy="682915"/>
            <a:chOff x="6008153" y="5980561"/>
            <a:chExt cx="5512075" cy="851905"/>
          </a:xfrm>
        </p:grpSpPr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C88FB635-197D-4AA6-98E5-46787EDF8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8271" y="6404238"/>
              <a:ext cx="4541957" cy="42822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defTabSz="1157168">
                <a:defRPr/>
              </a:pPr>
              <a:r>
                <a:rPr lang="en-US" altLang="ko-KR" sz="2000" b="1" spc="-118" dirty="0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Summary</a:t>
              </a:r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3C9E90E7-B9C2-4CFC-BC34-F7E0043D4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153" y="5980561"/>
              <a:ext cx="660455" cy="78733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 defTabSz="1157168">
                <a:defRPr/>
              </a:pPr>
              <a:r>
                <a:rPr lang="en-US" altLang="ko-KR" sz="2000" b="1" spc="-118" dirty="0">
                  <a:solidFill>
                    <a:srgbClr val="1A4A5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  <a:cs typeface="산돌고딕 L"/>
                </a:rPr>
                <a:t>I V</a:t>
              </a:r>
            </a:p>
          </p:txBody>
        </p: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953A6100-D596-4FEF-BC94-C4F2778E5E5D}"/>
                </a:ext>
              </a:extLst>
            </p:cNvPr>
            <p:cNvCxnSpPr/>
            <p:nvPr/>
          </p:nvCxnSpPr>
          <p:spPr>
            <a:xfrm flipV="1">
              <a:off x="6495218" y="6344234"/>
              <a:ext cx="397636" cy="39763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9FF385-AB3F-41F5-B17A-9A85F46AF0B6}"/>
              </a:ext>
            </a:extLst>
          </p:cNvPr>
          <p:cNvSpPr txBox="1"/>
          <p:nvPr/>
        </p:nvSpPr>
        <p:spPr>
          <a:xfrm>
            <a:off x="4154420" y="3084323"/>
            <a:ext cx="3416255" cy="765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443573">
              <a:lnSpc>
                <a:spcPct val="150000"/>
              </a:lnSpc>
              <a:spcBef>
                <a:spcPts val="630"/>
              </a:spcBef>
              <a:buAutoNum type="arabicPeriod"/>
            </a:pPr>
            <a:r>
              <a:rPr lang="en-US" altLang="ko-KR" sz="1400" dirty="0" err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Linac</a:t>
            </a: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 Vacuum System </a:t>
            </a:r>
          </a:p>
          <a:p>
            <a:pPr marL="342900" lvl="0" indent="-342900" defTabSz="1443573">
              <a:lnSpc>
                <a:spcPct val="150000"/>
              </a:lnSpc>
              <a:spcBef>
                <a:spcPts val="630"/>
              </a:spcBef>
              <a:buFontTx/>
              <a:buAutoNum type="arabicPeriod"/>
              <a:defRPr/>
            </a:pP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Booster Vacuum System</a:t>
            </a:r>
          </a:p>
        </p:txBody>
      </p:sp>
      <p:sp>
        <p:nvSpPr>
          <p:cNvPr id="27" name="슬라이드 번호 개체 틀 1">
            <a:extLst>
              <a:ext uri="{FF2B5EF4-FFF2-40B4-BE49-F238E27FC236}">
                <a16:creationId xmlns:a16="http://schemas.microsoft.com/office/drawing/2014/main" id="{11C49381-7C27-4F66-BB2E-180E5E9DA715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2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829425-2AA4-4ECA-9CC1-E3936203FF00}"/>
              </a:ext>
            </a:extLst>
          </p:cNvPr>
          <p:cNvSpPr txBox="1"/>
          <p:nvPr/>
        </p:nvSpPr>
        <p:spPr>
          <a:xfrm>
            <a:off x="7618412" y="3117027"/>
            <a:ext cx="3972926" cy="316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443573">
              <a:lnSpc>
                <a:spcPct val="150000"/>
              </a:lnSpc>
              <a:spcBef>
                <a:spcPts val="630"/>
              </a:spcBef>
              <a:buAutoNum type="arabicPeriod"/>
            </a:pP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Design Strategy</a:t>
            </a:r>
          </a:p>
          <a:p>
            <a:pPr marL="342900" lvl="0" indent="-342900" defTabSz="1443573">
              <a:lnSpc>
                <a:spcPct val="150000"/>
              </a:lnSpc>
              <a:spcBef>
                <a:spcPts val="630"/>
              </a:spcBef>
              <a:buFontTx/>
              <a:buAutoNum type="arabicPeriod"/>
              <a:defRPr/>
            </a:pP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Change Log of Chamber Design</a:t>
            </a:r>
          </a:p>
          <a:p>
            <a:pPr marL="342900" lvl="0" indent="-342900" defTabSz="1443573">
              <a:lnSpc>
                <a:spcPct val="150000"/>
              </a:lnSpc>
              <a:spcBef>
                <a:spcPts val="630"/>
              </a:spcBef>
              <a:buFontTx/>
              <a:buAutoNum type="arabicPeriod"/>
              <a:defRPr/>
            </a:pP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Overview</a:t>
            </a:r>
          </a:p>
          <a:p>
            <a:pPr marL="342900" lvl="0" indent="-342900" defTabSz="1443573">
              <a:lnSpc>
                <a:spcPct val="150000"/>
              </a:lnSpc>
              <a:spcBef>
                <a:spcPts val="630"/>
              </a:spcBef>
              <a:buFontTx/>
              <a:buAutoNum type="arabicPeriod"/>
              <a:defRPr/>
            </a:pP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Design for Low impedance</a:t>
            </a:r>
          </a:p>
          <a:p>
            <a:pPr marL="342900" lvl="0" indent="-342900" defTabSz="1443573">
              <a:lnSpc>
                <a:spcPct val="150000"/>
              </a:lnSpc>
              <a:spcBef>
                <a:spcPts val="630"/>
              </a:spcBef>
              <a:buFontTx/>
              <a:buAutoNum type="arabicPeriod"/>
              <a:defRPr/>
            </a:pP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Photon Absorber and Beam Handling</a:t>
            </a:r>
          </a:p>
          <a:p>
            <a:pPr marL="342900" lvl="0" indent="-342900" defTabSz="1443573">
              <a:lnSpc>
                <a:spcPct val="150000"/>
              </a:lnSpc>
              <a:spcBef>
                <a:spcPts val="630"/>
              </a:spcBef>
              <a:buFontTx/>
              <a:buAutoNum type="arabicPeriod"/>
              <a:defRPr/>
            </a:pP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Vacuum Simulation</a:t>
            </a:r>
          </a:p>
          <a:p>
            <a:pPr marL="342900" lvl="0" indent="-342900" defTabSz="1443573">
              <a:lnSpc>
                <a:spcPct val="150000"/>
              </a:lnSpc>
              <a:spcBef>
                <a:spcPts val="630"/>
              </a:spcBef>
              <a:buFontTx/>
              <a:buAutoNum type="arabicPeriod"/>
              <a:defRPr/>
            </a:pP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Vacuum Chamber Prototyping</a:t>
            </a:r>
          </a:p>
          <a:p>
            <a:pPr marL="342900" lvl="0" indent="-342900" defTabSz="1443573">
              <a:lnSpc>
                <a:spcPct val="150000"/>
              </a:lnSpc>
              <a:spcBef>
                <a:spcPts val="630"/>
              </a:spcBef>
              <a:buFontTx/>
              <a:buAutoNum type="arabicPeriod"/>
              <a:defRPr/>
            </a:pPr>
            <a:r>
              <a:rPr lang="en-US" altLang="ko-KR" sz="14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Fabrication Schedule</a:t>
            </a:r>
          </a:p>
        </p:txBody>
      </p:sp>
    </p:spTree>
    <p:extLst>
      <p:ext uri="{BB962C8B-B14F-4D97-AF65-F5344CB8AC3E}">
        <p14:creationId xmlns:p14="http://schemas.microsoft.com/office/powerpoint/2010/main" val="2408432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Vacuum Profile Simulation (Ver. 3)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20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0EB25BA-7F3E-41BF-8D29-415483723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98" y="1486371"/>
            <a:ext cx="7321767" cy="556116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79B54808-4DDC-4C7A-8F58-AE1E2D289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6751" y="1794807"/>
            <a:ext cx="7065788" cy="5252729"/>
          </a:xfrm>
          <a:prstGeom prst="rect">
            <a:avLst/>
          </a:prstGeom>
        </p:spPr>
      </p:pic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35695D70-8B00-442A-8D44-943D5E4E9119}"/>
              </a:ext>
            </a:extLst>
          </p:cNvPr>
          <p:cNvCxnSpPr>
            <a:cxnSpLocks/>
          </p:cNvCxnSpPr>
          <p:nvPr/>
        </p:nvCxnSpPr>
        <p:spPr>
          <a:xfrm>
            <a:off x="9159642" y="3935144"/>
            <a:ext cx="5046305" cy="0"/>
          </a:xfrm>
          <a:prstGeom prst="line">
            <a:avLst/>
          </a:prstGeom>
          <a:ln w="28575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D2512EA-BDAF-4B0A-A578-6E9054DDFBC5}"/>
              </a:ext>
            </a:extLst>
          </p:cNvPr>
          <p:cNvSpPr txBox="1"/>
          <p:nvPr/>
        </p:nvSpPr>
        <p:spPr>
          <a:xfrm>
            <a:off x="12790025" y="3982589"/>
            <a:ext cx="153920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5E-11 mbar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1111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Vacuum Chamber Prototyping (1)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21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E9A53C8-1060-4925-A253-75172FADF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17353" y="5175398"/>
            <a:ext cx="3555081" cy="172816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C97BB89-F958-4ADA-891E-C77E7AC7A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9219" y="4781052"/>
            <a:ext cx="1695905" cy="3014942"/>
          </a:xfrm>
          <a:prstGeom prst="rect">
            <a:avLst/>
          </a:prstGeom>
        </p:spPr>
      </p:pic>
      <p:pic>
        <p:nvPicPr>
          <p:cNvPr id="15" name="_x389324512" descr="EMB0001b11c315e">
            <a:extLst>
              <a:ext uri="{FF2B5EF4-FFF2-40B4-BE49-F238E27FC236}">
                <a16:creationId xmlns:a16="http://schemas.microsoft.com/office/drawing/2014/main" id="{CDC8DAB4-5374-494B-8885-5422DB3D6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57" y="5429184"/>
            <a:ext cx="3570024" cy="23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_x389325880" descr="EMB0001b11c315f">
            <a:extLst>
              <a:ext uri="{FF2B5EF4-FFF2-40B4-BE49-F238E27FC236}">
                <a16:creationId xmlns:a16="http://schemas.microsoft.com/office/drawing/2014/main" id="{F201DAE7-B5FC-4A34-99F8-8208BA6C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31" y="2702515"/>
            <a:ext cx="3516417" cy="211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_x389324656" descr="EMB0001b11c3160">
            <a:extLst>
              <a:ext uri="{FF2B5EF4-FFF2-40B4-BE49-F238E27FC236}">
                <a16:creationId xmlns:a16="http://schemas.microsoft.com/office/drawing/2014/main" id="{2287EBDC-E2E4-4A98-BCCB-027EBA4B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285" y="1473059"/>
            <a:ext cx="3418277" cy="20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http://www.dhlm.co.kr/assests/images/process-2.jpg">
            <a:extLst>
              <a:ext uri="{FF2B5EF4-FFF2-40B4-BE49-F238E27FC236}">
                <a16:creationId xmlns:a16="http://schemas.microsoft.com/office/drawing/2014/main" id="{8EF89199-18DF-4106-BC85-B68EAA21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9" y="3088098"/>
            <a:ext cx="3173812" cy="211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6E5590-2F1E-4BCF-9B1C-0648867F8C1E}"/>
              </a:ext>
            </a:extLst>
          </p:cNvPr>
          <p:cNvSpPr txBox="1"/>
          <p:nvPr/>
        </p:nvSpPr>
        <p:spPr>
          <a:xfrm>
            <a:off x="626972" y="1573868"/>
            <a:ext cx="565544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</a:rPr>
              <a:t>Dipole magnet chamber</a:t>
            </a:r>
            <a:r>
              <a:rPr lang="ko-KR" alt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</a:rPr>
              <a:t>(extruded type, CH12)</a:t>
            </a:r>
            <a:endParaRPr lang="ko-KR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4DC539-13C6-492E-9C0D-97E03A58513F}"/>
              </a:ext>
            </a:extLst>
          </p:cNvPr>
          <p:cNvSpPr txBox="1"/>
          <p:nvPr/>
        </p:nvSpPr>
        <p:spPr>
          <a:xfrm>
            <a:off x="1410765" y="2806471"/>
            <a:ext cx="131318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1. Extrusion</a:t>
            </a:r>
            <a:endParaRPr lang="ko-KR" altLang="en-US" sz="1800" b="1" dirty="0"/>
          </a:p>
        </p:txBody>
      </p:sp>
      <p:sp>
        <p:nvSpPr>
          <p:cNvPr id="25" name="화살표: 오른쪽 24">
            <a:extLst>
              <a:ext uri="{FF2B5EF4-FFF2-40B4-BE49-F238E27FC236}">
                <a16:creationId xmlns:a16="http://schemas.microsoft.com/office/drawing/2014/main" id="{1801065D-010E-4916-B0FD-048CF613A2F7}"/>
              </a:ext>
            </a:extLst>
          </p:cNvPr>
          <p:cNvSpPr/>
          <p:nvPr/>
        </p:nvSpPr>
        <p:spPr>
          <a:xfrm>
            <a:off x="3725190" y="3824560"/>
            <a:ext cx="263414" cy="552659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08F15944-8682-4793-A5B4-7A9EB275B041}"/>
              </a:ext>
            </a:extLst>
          </p:cNvPr>
          <p:cNvSpPr/>
          <p:nvPr/>
        </p:nvSpPr>
        <p:spPr>
          <a:xfrm rot="20248765">
            <a:off x="7679592" y="3015827"/>
            <a:ext cx="270796" cy="552659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1A7767-47A7-4D7F-BEAB-027F17B6EDB0}"/>
              </a:ext>
            </a:extLst>
          </p:cNvPr>
          <p:cNvSpPr txBox="1"/>
          <p:nvPr/>
        </p:nvSpPr>
        <p:spPr>
          <a:xfrm>
            <a:off x="5306188" y="2408297"/>
            <a:ext cx="119616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2. Bending</a:t>
            </a:r>
            <a:endParaRPr lang="ko-KR" altLang="en-US" sz="1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E11709-702C-48B0-BE85-FA2E21F52413}"/>
              </a:ext>
            </a:extLst>
          </p:cNvPr>
          <p:cNvSpPr txBox="1"/>
          <p:nvPr/>
        </p:nvSpPr>
        <p:spPr>
          <a:xfrm>
            <a:off x="8988856" y="1231415"/>
            <a:ext cx="177465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3. Curvature test</a:t>
            </a:r>
            <a:endParaRPr lang="ko-KR" altLang="en-US" sz="1800" b="1" dirty="0"/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A28A60C2-39E4-4FD4-B245-27CA6BEB6DD8}"/>
              </a:ext>
            </a:extLst>
          </p:cNvPr>
          <p:cNvSpPr/>
          <p:nvPr/>
        </p:nvSpPr>
        <p:spPr>
          <a:xfrm>
            <a:off x="11448237" y="2373712"/>
            <a:ext cx="231995" cy="552659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194ADB-9DF5-494C-961B-EFA3BC49E702}"/>
              </a:ext>
            </a:extLst>
          </p:cNvPr>
          <p:cNvSpPr txBox="1"/>
          <p:nvPr/>
        </p:nvSpPr>
        <p:spPr>
          <a:xfrm>
            <a:off x="12696815" y="1173647"/>
            <a:ext cx="14189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4. Machining</a:t>
            </a:r>
            <a:endParaRPr lang="ko-KR" altLang="en-US" sz="1800" b="1" dirty="0"/>
          </a:p>
        </p:txBody>
      </p:sp>
      <p:sp>
        <p:nvSpPr>
          <p:cNvPr id="31" name="화살표: 오른쪽 30">
            <a:extLst>
              <a:ext uri="{FF2B5EF4-FFF2-40B4-BE49-F238E27FC236}">
                <a16:creationId xmlns:a16="http://schemas.microsoft.com/office/drawing/2014/main" id="{5581C877-51A1-498F-BA35-B3E79C4D06CC}"/>
              </a:ext>
            </a:extLst>
          </p:cNvPr>
          <p:cNvSpPr/>
          <p:nvPr/>
        </p:nvSpPr>
        <p:spPr>
          <a:xfrm rot="5400000">
            <a:off x="13290306" y="3652690"/>
            <a:ext cx="231995" cy="552659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03DDE9-35C1-408E-BD11-1BAEC8D46696}"/>
              </a:ext>
            </a:extLst>
          </p:cNvPr>
          <p:cNvSpPr txBox="1"/>
          <p:nvPr/>
        </p:nvSpPr>
        <p:spPr>
          <a:xfrm>
            <a:off x="12340819" y="4173916"/>
            <a:ext cx="213096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5. Chemical cleaning</a:t>
            </a:r>
            <a:endParaRPr lang="ko-KR" altLang="en-US" sz="1800" b="1" dirty="0"/>
          </a:p>
        </p:txBody>
      </p:sp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B7120EDD-52C7-40AF-9EDE-FBB891603991}"/>
              </a:ext>
            </a:extLst>
          </p:cNvPr>
          <p:cNvSpPr/>
          <p:nvPr/>
        </p:nvSpPr>
        <p:spPr>
          <a:xfrm rot="10800000">
            <a:off x="12009368" y="5833558"/>
            <a:ext cx="270468" cy="581792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0629DA-1821-4030-867E-5CA997E940C9}"/>
              </a:ext>
            </a:extLst>
          </p:cNvPr>
          <p:cNvSpPr txBox="1"/>
          <p:nvPr/>
        </p:nvSpPr>
        <p:spPr>
          <a:xfrm>
            <a:off x="4475675" y="5172013"/>
            <a:ext cx="256621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8. Assemble &amp; alignment</a:t>
            </a:r>
            <a:endParaRPr lang="ko-KR" altLang="en-US" sz="1800" b="1" dirty="0"/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EA57D50A-C188-425E-BCB9-67338410F4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8570" y="4802738"/>
            <a:ext cx="1698860" cy="302019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60E1C0E-E497-464D-BECE-4CEEA34C411B}"/>
              </a:ext>
            </a:extLst>
          </p:cNvPr>
          <p:cNvSpPr txBox="1"/>
          <p:nvPr/>
        </p:nvSpPr>
        <p:spPr>
          <a:xfrm>
            <a:off x="8247611" y="4533450"/>
            <a:ext cx="12007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7. Welding</a:t>
            </a:r>
            <a:endParaRPr lang="ko-KR" altLang="en-US" sz="18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E39873-6C43-4343-9061-C83593350B9E}"/>
              </a:ext>
            </a:extLst>
          </p:cNvPr>
          <p:cNvSpPr txBox="1"/>
          <p:nvPr/>
        </p:nvSpPr>
        <p:spPr>
          <a:xfrm>
            <a:off x="8517039" y="3573215"/>
            <a:ext cx="2230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rgbClr val="0000FF"/>
                </a:solidFill>
                <a:latin typeface="+mn-ea"/>
              </a:rPr>
              <a:t>※ Error</a:t>
            </a:r>
            <a:r>
              <a:rPr lang="ko-KR" altLang="en-US" sz="1800" dirty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1800" dirty="0">
                <a:solidFill>
                  <a:srgbClr val="0000FF"/>
                </a:solidFill>
                <a:latin typeface="+mn-ea"/>
              </a:rPr>
              <a:t>&lt; ±0.5 mm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6E961C-082A-4FCD-B4AA-3A4ACD03C6FE}"/>
              </a:ext>
            </a:extLst>
          </p:cNvPr>
          <p:cNvSpPr txBox="1"/>
          <p:nvPr/>
        </p:nvSpPr>
        <p:spPr>
          <a:xfrm>
            <a:off x="7449520" y="7758307"/>
            <a:ext cx="311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1800" dirty="0">
                <a:solidFill>
                  <a:srgbClr val="0000FF"/>
                </a:solidFill>
              </a:rPr>
              <a:t>He leak rate</a:t>
            </a:r>
            <a:r>
              <a:rPr lang="ko-KR" altLang="en-US" sz="1800" dirty="0">
                <a:solidFill>
                  <a:srgbClr val="0000FF"/>
                </a:solidFill>
              </a:rPr>
              <a:t> </a:t>
            </a:r>
            <a:r>
              <a:rPr lang="en-US" altLang="ko-KR" sz="1800" dirty="0">
                <a:solidFill>
                  <a:srgbClr val="0000FF"/>
                </a:solidFill>
              </a:rPr>
              <a:t>&lt; 10</a:t>
            </a:r>
            <a:r>
              <a:rPr lang="en-US" altLang="ko-KR" sz="1800" baseline="30000" dirty="0">
                <a:solidFill>
                  <a:srgbClr val="0000FF"/>
                </a:solidFill>
              </a:rPr>
              <a:t>-10</a:t>
            </a:r>
            <a:r>
              <a:rPr lang="en-US" altLang="ko-KR" sz="1800" dirty="0">
                <a:solidFill>
                  <a:srgbClr val="0000FF"/>
                </a:solidFill>
              </a:rPr>
              <a:t> mbar</a:t>
            </a:r>
            <a:r>
              <a:rPr lang="ko-KR" altLang="en-US" sz="1800" dirty="0">
                <a:solidFill>
                  <a:srgbClr val="0000FF"/>
                </a:solidFill>
              </a:rPr>
              <a:t> </a:t>
            </a:r>
            <a:r>
              <a:rPr lang="en-US" altLang="ko-KR" sz="1800" dirty="0">
                <a:solidFill>
                  <a:srgbClr val="0000FF"/>
                </a:solidFill>
              </a:rPr>
              <a:t>l/s</a:t>
            </a:r>
            <a:endParaRPr lang="ko-KR" altLang="en-US" sz="1800" dirty="0">
              <a:solidFill>
                <a:srgbClr val="0000FF"/>
              </a:solidFill>
            </a:endParaRPr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8110908B-8608-4C48-813C-5A27FE8DC3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540" y="5299925"/>
            <a:ext cx="3212399" cy="106726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B33D05B-EACD-4487-A008-40B60AB7EADC}"/>
              </a:ext>
            </a:extLst>
          </p:cNvPr>
          <p:cNvSpPr txBox="1"/>
          <p:nvPr/>
        </p:nvSpPr>
        <p:spPr>
          <a:xfrm>
            <a:off x="10214893" y="4533450"/>
            <a:ext cx="172816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6. NEG insertion</a:t>
            </a:r>
            <a:endParaRPr lang="ko-KR" altLang="en-US" sz="1800" b="1" dirty="0"/>
          </a:p>
        </p:txBody>
      </p:sp>
      <p:sp>
        <p:nvSpPr>
          <p:cNvPr id="47" name="화살표: 오른쪽 46">
            <a:extLst>
              <a:ext uri="{FF2B5EF4-FFF2-40B4-BE49-F238E27FC236}">
                <a16:creationId xmlns:a16="http://schemas.microsoft.com/office/drawing/2014/main" id="{A7C15220-D17B-4AB4-8CBC-D19BC2A5F668}"/>
              </a:ext>
            </a:extLst>
          </p:cNvPr>
          <p:cNvSpPr/>
          <p:nvPr/>
        </p:nvSpPr>
        <p:spPr>
          <a:xfrm rot="10800000">
            <a:off x="9754433" y="6000296"/>
            <a:ext cx="270468" cy="581792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화살표: 오른쪽 47">
            <a:extLst>
              <a:ext uri="{FF2B5EF4-FFF2-40B4-BE49-F238E27FC236}">
                <a16:creationId xmlns:a16="http://schemas.microsoft.com/office/drawing/2014/main" id="{2102D840-BAD4-4D10-BA1E-EB4739D430A5}"/>
              </a:ext>
            </a:extLst>
          </p:cNvPr>
          <p:cNvSpPr/>
          <p:nvPr/>
        </p:nvSpPr>
        <p:spPr>
          <a:xfrm rot="10800000">
            <a:off x="7633730" y="6100264"/>
            <a:ext cx="270468" cy="581792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80E72318-A0EA-4F51-B0B6-B723F0C9A1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56226" y="1211214"/>
            <a:ext cx="2100156" cy="280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02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Vacuum Chamber Prototyping (2)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22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3DCD3AAE-DA41-4166-B393-F8F909E18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111" y="3442960"/>
            <a:ext cx="3029578" cy="3699275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381D4802-5FFE-4E58-91CC-B6ED8E3AA2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368" y="3859127"/>
            <a:ext cx="4293420" cy="2087079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DBFC7CF3-580B-4366-8DCC-B424C06A78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85" y="3442961"/>
            <a:ext cx="2776063" cy="3701417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827DCDB2-A6EA-46F1-BB2F-B68A68A0A5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8" y="5663592"/>
            <a:ext cx="2492234" cy="121150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BF90A1C-8361-49D6-A904-C3EF8601E25B}"/>
              </a:ext>
            </a:extLst>
          </p:cNvPr>
          <p:cNvSpPr txBox="1"/>
          <p:nvPr/>
        </p:nvSpPr>
        <p:spPr>
          <a:xfrm>
            <a:off x="626972" y="1686602"/>
            <a:ext cx="6064284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</a:rPr>
              <a:t>Beamline branch chamber</a:t>
            </a:r>
            <a:r>
              <a:rPr lang="ko-KR" alt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</a:rPr>
              <a:t>(machined type, CH02)</a:t>
            </a:r>
            <a:endParaRPr lang="ko-KR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6" name="화살표: 오른쪽 55">
            <a:extLst>
              <a:ext uri="{FF2B5EF4-FFF2-40B4-BE49-F238E27FC236}">
                <a16:creationId xmlns:a16="http://schemas.microsoft.com/office/drawing/2014/main" id="{BBED1802-0846-4389-AD76-33DA6ECCC051}"/>
              </a:ext>
            </a:extLst>
          </p:cNvPr>
          <p:cNvSpPr/>
          <p:nvPr/>
        </p:nvSpPr>
        <p:spPr>
          <a:xfrm>
            <a:off x="6330851" y="4672643"/>
            <a:ext cx="582805" cy="763675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화살표: 오른쪽 56">
            <a:extLst>
              <a:ext uri="{FF2B5EF4-FFF2-40B4-BE49-F238E27FC236}">
                <a16:creationId xmlns:a16="http://schemas.microsoft.com/office/drawing/2014/main" id="{8412373F-3AC4-4255-818F-7B05F2C0ADEB}"/>
              </a:ext>
            </a:extLst>
          </p:cNvPr>
          <p:cNvSpPr/>
          <p:nvPr/>
        </p:nvSpPr>
        <p:spPr>
          <a:xfrm>
            <a:off x="10109626" y="4528922"/>
            <a:ext cx="582805" cy="763675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312BF9-0033-4CC5-BD67-DFF904F600F1}"/>
              </a:ext>
            </a:extLst>
          </p:cNvPr>
          <p:cNvSpPr txBox="1"/>
          <p:nvPr/>
        </p:nvSpPr>
        <p:spPr>
          <a:xfrm>
            <a:off x="3810232" y="2990157"/>
            <a:ext cx="213096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2. Chemical cleaning</a:t>
            </a:r>
            <a:endParaRPr lang="ko-KR" altLang="en-US" sz="18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13D9AF-A5F5-462B-B715-9F7E5E4B71C0}"/>
              </a:ext>
            </a:extLst>
          </p:cNvPr>
          <p:cNvSpPr txBox="1"/>
          <p:nvPr/>
        </p:nvSpPr>
        <p:spPr>
          <a:xfrm>
            <a:off x="7854511" y="2932559"/>
            <a:ext cx="12007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3. Welding</a:t>
            </a:r>
            <a:endParaRPr lang="ko-KR" altLang="en-US" sz="18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74B0946-60CA-44CA-8B4C-388485DA6863}"/>
              </a:ext>
            </a:extLst>
          </p:cNvPr>
          <p:cNvSpPr txBox="1"/>
          <p:nvPr/>
        </p:nvSpPr>
        <p:spPr>
          <a:xfrm>
            <a:off x="11595109" y="3414448"/>
            <a:ext cx="276793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4. Assemble &amp; vacuum test</a:t>
            </a:r>
            <a:endParaRPr lang="ko-KR" altLang="en-US" sz="1800" b="1" dirty="0"/>
          </a:p>
        </p:txBody>
      </p:sp>
      <p:sp>
        <p:nvSpPr>
          <p:cNvPr id="61" name="화살표: 오른쪽 60">
            <a:extLst>
              <a:ext uri="{FF2B5EF4-FFF2-40B4-BE49-F238E27FC236}">
                <a16:creationId xmlns:a16="http://schemas.microsoft.com/office/drawing/2014/main" id="{89CAC4C2-0842-4F66-A549-AFD63C45DF08}"/>
              </a:ext>
            </a:extLst>
          </p:cNvPr>
          <p:cNvSpPr/>
          <p:nvPr/>
        </p:nvSpPr>
        <p:spPr>
          <a:xfrm>
            <a:off x="2874227" y="4672643"/>
            <a:ext cx="582805" cy="763675"/>
          </a:xfrm>
          <a:prstGeom prst="rightArrow">
            <a:avLst/>
          </a:prstGeom>
          <a:solidFill>
            <a:schemeClr val="accent6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A6D2EF7-EFF7-42E2-9CCB-2EB7E68E715B}"/>
              </a:ext>
            </a:extLst>
          </p:cNvPr>
          <p:cNvSpPr txBox="1"/>
          <p:nvPr/>
        </p:nvSpPr>
        <p:spPr>
          <a:xfrm>
            <a:off x="778684" y="3258294"/>
            <a:ext cx="14189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1. Machining</a:t>
            </a:r>
            <a:endParaRPr lang="ko-KR" altLang="en-US" sz="18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A136AF3-435C-41D7-9B5D-AFC5282BFC6C}"/>
              </a:ext>
            </a:extLst>
          </p:cNvPr>
          <p:cNvSpPr txBox="1"/>
          <p:nvPr/>
        </p:nvSpPr>
        <p:spPr>
          <a:xfrm>
            <a:off x="11595109" y="6100260"/>
            <a:ext cx="3062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en-US" altLang="ko-KR" sz="1800" dirty="0">
                <a:solidFill>
                  <a:srgbClr val="0000FF"/>
                </a:solidFill>
              </a:rPr>
              <a:t>He leak rate</a:t>
            </a:r>
            <a:r>
              <a:rPr lang="ko-KR" altLang="en-US" sz="1800" dirty="0">
                <a:solidFill>
                  <a:srgbClr val="0000FF"/>
                </a:solidFill>
              </a:rPr>
              <a:t> </a:t>
            </a:r>
            <a:r>
              <a:rPr lang="en-US" altLang="ko-KR" sz="1800" dirty="0">
                <a:solidFill>
                  <a:srgbClr val="0000FF"/>
                </a:solidFill>
              </a:rPr>
              <a:t>&lt; 10</a:t>
            </a:r>
            <a:r>
              <a:rPr lang="en-US" altLang="ko-KR" sz="1800" baseline="30000" dirty="0">
                <a:solidFill>
                  <a:srgbClr val="0000FF"/>
                </a:solidFill>
              </a:rPr>
              <a:t>-10</a:t>
            </a:r>
            <a:r>
              <a:rPr lang="en-US" altLang="ko-KR" sz="1800" dirty="0">
                <a:solidFill>
                  <a:srgbClr val="0000FF"/>
                </a:solidFill>
              </a:rPr>
              <a:t> mbar</a:t>
            </a:r>
            <a:r>
              <a:rPr lang="ko-KR" altLang="en-US" sz="1800" dirty="0">
                <a:solidFill>
                  <a:srgbClr val="0000FF"/>
                </a:solidFill>
              </a:rPr>
              <a:t> </a:t>
            </a:r>
            <a:r>
              <a:rPr lang="en-US" altLang="ko-KR" sz="1800" dirty="0">
                <a:solidFill>
                  <a:srgbClr val="0000FF"/>
                </a:solidFill>
              </a:rPr>
              <a:t>l/s</a:t>
            </a:r>
            <a:endParaRPr lang="ko-KR" altLang="en-US" sz="1800" dirty="0">
              <a:solidFill>
                <a:srgbClr val="0000FF"/>
              </a:solidFill>
            </a:endParaRPr>
          </a:p>
        </p:txBody>
      </p:sp>
      <p:pic>
        <p:nvPicPr>
          <p:cNvPr id="64" name="Picture 7" descr="https://mtool.co.kr/assets/user/2021/4/6/SALE_202104060214279531_q.jpg">
            <a:extLst>
              <a:ext uri="{FF2B5EF4-FFF2-40B4-BE49-F238E27FC236}">
                <a16:creationId xmlns:a16="http://schemas.microsoft.com/office/drawing/2014/main" id="{5D4AA265-5709-43FD-8FB6-9D3FF6FC7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8" y="3685765"/>
            <a:ext cx="2492234" cy="186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167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Vacuum Test of Prototype Chamber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23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9C44AFB-1072-42C5-A33A-4D4D02731D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149" y="2526541"/>
            <a:ext cx="6359676" cy="4866655"/>
          </a:xfrm>
          <a:prstGeom prst="rect">
            <a:avLst/>
          </a:prstGeom>
        </p:spPr>
      </p:pic>
      <p:sp>
        <p:nvSpPr>
          <p:cNvPr id="24" name="내용 개체 틀 3">
            <a:extLst>
              <a:ext uri="{FF2B5EF4-FFF2-40B4-BE49-F238E27FC236}">
                <a16:creationId xmlns:a16="http://schemas.microsoft.com/office/drawing/2014/main" id="{500DF52A-BFD1-4EF6-B2D4-94BA88213153}"/>
              </a:ext>
            </a:extLst>
          </p:cNvPr>
          <p:cNvSpPr txBox="1">
            <a:spLocks/>
          </p:cNvSpPr>
          <p:nvPr/>
        </p:nvSpPr>
        <p:spPr>
          <a:xfrm>
            <a:off x="420725" y="1475999"/>
            <a:ext cx="5864263" cy="5193776"/>
          </a:xfrm>
          <a:prstGeom prst="rect">
            <a:avLst/>
          </a:prstGeom>
        </p:spPr>
        <p:txBody>
          <a:bodyPr>
            <a:normAutofit/>
          </a:bodyPr>
          <a:lstStyle>
            <a:lvl1pPr marL="285681" indent="-285681" algn="l" defTabSz="1142726" rtl="0" eaLnBrk="1" latinLnBrk="1" hangingPunct="1">
              <a:lnSpc>
                <a:spcPct val="90000"/>
              </a:lnSpc>
              <a:spcBef>
                <a:spcPts val="1250"/>
              </a:spcBef>
              <a:buFont typeface="Arial" panose="020B0604020202020204" pitchFamily="34" charset="0"/>
              <a:buChar char="•"/>
              <a:defRPr sz="3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044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407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4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99770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71133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42496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3858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85221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6584" indent="-285681" algn="l" defTabSz="1142726" rtl="0" eaLnBrk="1" latinLnBrk="1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buFontTx/>
              <a:buChar char="-"/>
            </a:pPr>
            <a:r>
              <a:rPr lang="en-US" altLang="ko-KR" sz="1800">
                <a:latin typeface="+mn-ea"/>
              </a:rPr>
              <a:t>Al</a:t>
            </a:r>
            <a:r>
              <a:rPr lang="ko-KR" altLang="en-US" sz="1800">
                <a:latin typeface="+mn-ea"/>
              </a:rPr>
              <a:t> </a:t>
            </a:r>
            <a:r>
              <a:rPr lang="en-US" altLang="ko-KR" sz="1800">
                <a:latin typeface="+mn-ea"/>
              </a:rPr>
              <a:t>extruded</a:t>
            </a:r>
            <a:r>
              <a:rPr lang="ko-KR" altLang="en-US" sz="1800">
                <a:latin typeface="+mn-ea"/>
              </a:rPr>
              <a:t> </a:t>
            </a:r>
            <a:r>
              <a:rPr lang="en-US" altLang="ko-KR" sz="1800">
                <a:latin typeface="+mn-ea"/>
              </a:rPr>
              <a:t>chamber</a:t>
            </a:r>
            <a:r>
              <a:rPr lang="ko-KR" altLang="en-US" sz="1800">
                <a:latin typeface="+mn-ea"/>
              </a:rPr>
              <a:t> </a:t>
            </a:r>
            <a:r>
              <a:rPr lang="en-US" altLang="ko-KR" sz="1800">
                <a:latin typeface="+mn-ea"/>
              </a:rPr>
              <a:t>with</a:t>
            </a:r>
            <a:r>
              <a:rPr lang="ko-KR" altLang="en-US" sz="1800">
                <a:latin typeface="+mn-ea"/>
              </a:rPr>
              <a:t> </a:t>
            </a:r>
            <a:r>
              <a:rPr lang="en-US" altLang="ko-KR" sz="1800">
                <a:latin typeface="+mn-ea"/>
              </a:rPr>
              <a:t>Pill-NEGs (2 lines)</a:t>
            </a:r>
          </a:p>
          <a:p>
            <a:pPr fontAlgn="base">
              <a:lnSpc>
                <a:spcPct val="100000"/>
              </a:lnSpc>
              <a:buFontTx/>
              <a:buChar char="-"/>
            </a:pPr>
            <a:r>
              <a:rPr lang="en-US" altLang="ko-KR" sz="1800">
                <a:latin typeface="+mn-ea"/>
              </a:rPr>
              <a:t>Baking at 180</a:t>
            </a:r>
            <a:r>
              <a:rPr lang="ko-KR" altLang="ko-KR" sz="1800">
                <a:latin typeface="+mn-ea"/>
              </a:rPr>
              <a:t>℃</a:t>
            </a:r>
            <a:r>
              <a:rPr lang="ko-KR" altLang="en-US" sz="1800">
                <a:latin typeface="+mn-ea"/>
              </a:rPr>
              <a:t> </a:t>
            </a:r>
            <a:r>
              <a:rPr lang="en-US" altLang="ko-KR" sz="1800">
                <a:latin typeface="+mn-ea"/>
              </a:rPr>
              <a:t>for 48 h</a:t>
            </a:r>
          </a:p>
          <a:p>
            <a:pPr fontAlgn="base">
              <a:lnSpc>
                <a:spcPct val="100000"/>
              </a:lnSpc>
              <a:buFontTx/>
              <a:buChar char="-"/>
            </a:pPr>
            <a:r>
              <a:rPr lang="en-US" altLang="ko-KR" sz="1800">
                <a:latin typeface="+mn-ea"/>
              </a:rPr>
              <a:t>Base pressure measured at 3 points</a:t>
            </a:r>
          </a:p>
          <a:p>
            <a:pPr fontAlgn="base">
              <a:lnSpc>
                <a:spcPct val="100000"/>
              </a:lnSpc>
              <a:buFontTx/>
              <a:buChar char="-"/>
            </a:pPr>
            <a:r>
              <a:rPr lang="en-US" altLang="ko-KR" sz="1800">
                <a:latin typeface="맑은 고딕" panose="020B0503020000020004" pitchFamily="50" charset="-127"/>
                <a:ea typeface="맑은 고딕" panose="020B0503020000020004" pitchFamily="50" charset="-127"/>
              </a:rPr>
              <a:t>Base pressure at the center of the chamber</a:t>
            </a:r>
          </a:p>
          <a:p>
            <a:pPr marL="0" indent="0" fontAlgn="base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1800" b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	P2 &lt; 5×10</a:t>
            </a:r>
            <a:r>
              <a:rPr lang="en-US" altLang="ko-KR" sz="1800" b="1" baseline="3000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-11</a:t>
            </a:r>
            <a:r>
              <a:rPr lang="en-US" altLang="ko-KR" sz="1800" b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mbar</a:t>
            </a:r>
            <a:endParaRPr lang="en-US" altLang="ko-KR" sz="1800" b="1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6F473606-8DE0-4E75-B8DC-7883161AB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008" y="2751467"/>
            <a:ext cx="3209924" cy="496884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A68AB1E-6054-4AAA-B9D1-BEA1C88C3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46" y="5223446"/>
            <a:ext cx="5300708" cy="19945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B221D3C-C2EC-4C2D-B088-F79FBE2A1918}"/>
              </a:ext>
            </a:extLst>
          </p:cNvPr>
          <p:cNvSpPr txBox="1"/>
          <p:nvPr/>
        </p:nvSpPr>
        <p:spPr>
          <a:xfrm>
            <a:off x="3217853" y="7355070"/>
            <a:ext cx="218534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800" b="1" dirty="0"/>
              <a:t>Measurement set-up</a:t>
            </a:r>
            <a:endParaRPr lang="ko-KR" altLang="en-US" sz="1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10881B-D3CC-4B5F-93E9-51B3B543EE46}"/>
              </a:ext>
            </a:extLst>
          </p:cNvPr>
          <p:cNvSpPr txBox="1"/>
          <p:nvPr/>
        </p:nvSpPr>
        <p:spPr>
          <a:xfrm>
            <a:off x="7295367" y="5603884"/>
            <a:ext cx="394660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P1</a:t>
            </a:r>
            <a:endParaRPr lang="ko-KR" alt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304B7C-9ED2-4BF1-BF77-189D7213F6EC}"/>
              </a:ext>
            </a:extLst>
          </p:cNvPr>
          <p:cNvSpPr txBox="1"/>
          <p:nvPr/>
        </p:nvSpPr>
        <p:spPr>
          <a:xfrm>
            <a:off x="6798402" y="3640814"/>
            <a:ext cx="394660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P2</a:t>
            </a:r>
            <a:endParaRPr lang="ko-KR" alt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277742-5943-4ABA-B849-56EBA1377B27}"/>
              </a:ext>
            </a:extLst>
          </p:cNvPr>
          <p:cNvSpPr txBox="1"/>
          <p:nvPr/>
        </p:nvSpPr>
        <p:spPr>
          <a:xfrm>
            <a:off x="6853881" y="2793437"/>
            <a:ext cx="394660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P3</a:t>
            </a:r>
            <a:endParaRPr lang="ko-KR" alt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30807D-738F-407C-9C71-833858EC8E17}"/>
              </a:ext>
            </a:extLst>
          </p:cNvPr>
          <p:cNvSpPr txBox="1"/>
          <p:nvPr/>
        </p:nvSpPr>
        <p:spPr>
          <a:xfrm>
            <a:off x="5617524" y="5222514"/>
            <a:ext cx="1431867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Sheath heaters</a:t>
            </a:r>
            <a:endParaRPr lang="ko-KR" altLang="en-US" sz="1600" dirty="0"/>
          </a:p>
        </p:txBody>
      </p: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0E266F7D-27CD-464C-96BD-192D56BC1849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6333458" y="5561068"/>
            <a:ext cx="350590" cy="153072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47A56B18-F516-42D5-B7FB-F31FD5D92C1A}"/>
              </a:ext>
            </a:extLst>
          </p:cNvPr>
          <p:cNvCxnSpPr>
            <a:cxnSpLocks/>
          </p:cNvCxnSpPr>
          <p:nvPr/>
        </p:nvCxnSpPr>
        <p:spPr>
          <a:xfrm>
            <a:off x="6328779" y="5561068"/>
            <a:ext cx="1940531" cy="139526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9BDF7748-1C58-4EE3-A08D-3DDD6299A5FC}"/>
              </a:ext>
            </a:extLst>
          </p:cNvPr>
          <p:cNvCxnSpPr/>
          <p:nvPr/>
        </p:nvCxnSpPr>
        <p:spPr>
          <a:xfrm flipH="1">
            <a:off x="10006446" y="6169068"/>
            <a:ext cx="4197927" cy="0"/>
          </a:xfrm>
          <a:prstGeom prst="straightConnector1">
            <a:avLst/>
          </a:prstGeom>
          <a:ln>
            <a:solidFill>
              <a:srgbClr val="FF0066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20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Displacement Test of Prototype Chamber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24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10ACDABB-BC69-454D-824A-C1D903E5A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59" y="1910642"/>
            <a:ext cx="14281706" cy="51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69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3BF4D2B7-19E9-4604-ACFF-E1167F9A239D}"/>
              </a:ext>
            </a:extLst>
          </p:cNvPr>
          <p:cNvGrpSpPr/>
          <p:nvPr/>
        </p:nvGrpSpPr>
        <p:grpSpPr>
          <a:xfrm>
            <a:off x="441776" y="590022"/>
            <a:ext cx="14072876" cy="7147931"/>
            <a:chOff x="441776" y="590022"/>
            <a:chExt cx="14072876" cy="7147931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B37A0AA-77E2-4C51-ABC3-9B0A44658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776" y="590022"/>
              <a:ext cx="14072876" cy="7147931"/>
            </a:xfrm>
            <a:prstGeom prst="rect">
              <a:avLst/>
            </a:prstGeom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5E873C0-4F17-4310-8572-6A173225DCD4}"/>
                </a:ext>
              </a:extLst>
            </p:cNvPr>
            <p:cNvSpPr/>
            <p:nvPr/>
          </p:nvSpPr>
          <p:spPr>
            <a:xfrm>
              <a:off x="480965" y="888274"/>
              <a:ext cx="5423304" cy="680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024349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Displacement Test of Prototype Chamber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25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16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024349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Fabrication Schedule (Original)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26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7C5E9F9-26FC-45BF-BF1E-966DC6091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62" y="1261652"/>
            <a:ext cx="14309899" cy="6540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B7F2E2-7FB8-45AB-8988-B0A9619358B2}"/>
              </a:ext>
            </a:extLst>
          </p:cNvPr>
          <p:cNvSpPr txBox="1"/>
          <p:nvPr/>
        </p:nvSpPr>
        <p:spPr>
          <a:xfrm>
            <a:off x="9126604" y="7309261"/>
            <a:ext cx="555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solidFill>
                  <a:srgbClr val="C00000"/>
                </a:solidFill>
                <a:latin typeface="맑은 고딕" panose="020B0503020000020004" pitchFamily="50" charset="-127"/>
              </a:rPr>
              <a:t>※ Delayed by 8 months from the original schedule</a:t>
            </a:r>
            <a:endParaRPr lang="ko-KR" alt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69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Summary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27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C325D403-690F-43F1-A8C1-A2B6FE47FDBE}"/>
              </a:ext>
            </a:extLst>
          </p:cNvPr>
          <p:cNvSpPr/>
          <p:nvPr/>
        </p:nvSpPr>
        <p:spPr>
          <a:xfrm>
            <a:off x="749786" y="1473345"/>
            <a:ext cx="13105109" cy="518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latinLnBrk="0">
              <a:lnSpc>
                <a:spcPct val="150000"/>
              </a:lnSpc>
              <a:buFont typeface="Wingdings" panose="05000000000000000000" pitchFamily="2" charset="2"/>
              <a:buChar char="§"/>
              <a:defRPr lang="ko-KR" altLang="en-US"/>
            </a:pPr>
            <a:r>
              <a:rPr lang="en-US" altLang="ko-KR" sz="32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Vacuum system design optimization completed</a:t>
            </a:r>
          </a:p>
          <a:p>
            <a:pPr marL="342900" lvl="0" indent="-342900" latinLnBrk="0">
              <a:lnSpc>
                <a:spcPct val="150000"/>
              </a:lnSpc>
              <a:buFont typeface="Wingdings" panose="05000000000000000000" pitchFamily="2" charset="2"/>
              <a:buChar char="§"/>
              <a:defRPr lang="ko-KR" altLang="en-US"/>
            </a:pPr>
            <a:r>
              <a:rPr lang="en-US" altLang="ko-KR" sz="32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Estimated vacuum profile: average pressure &lt; 1×10⁻⁹ mbar</a:t>
            </a:r>
          </a:p>
          <a:p>
            <a:pPr marL="342900" lvl="0" indent="-342900" latinLnBrk="0">
              <a:lnSpc>
                <a:spcPct val="150000"/>
              </a:lnSpc>
              <a:buFont typeface="Wingdings" panose="05000000000000000000" pitchFamily="2" charset="2"/>
              <a:buChar char="§"/>
              <a:defRPr lang="ko-KR" altLang="en-US"/>
            </a:pPr>
            <a:r>
              <a:rPr lang="en-US" altLang="ko-KR" sz="32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Photon absorber thermal analysis completed</a:t>
            </a:r>
          </a:p>
          <a:p>
            <a:pPr marL="342900" lvl="0" indent="-342900" latinLnBrk="0">
              <a:lnSpc>
                <a:spcPct val="150000"/>
              </a:lnSpc>
              <a:buFont typeface="Wingdings" panose="05000000000000000000" pitchFamily="2" charset="2"/>
              <a:buChar char="§"/>
              <a:defRPr lang="ko-KR" altLang="en-US"/>
            </a:pPr>
            <a:r>
              <a:rPr lang="en-US" altLang="ko-KR" sz="32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Vacuum chamber prototyping and testing completed</a:t>
            </a:r>
          </a:p>
          <a:p>
            <a:pPr marL="342900" lvl="0" indent="-342900" latinLnBrk="0">
              <a:lnSpc>
                <a:spcPct val="150000"/>
              </a:lnSpc>
              <a:buFont typeface="Wingdings" panose="05000000000000000000" pitchFamily="2" charset="2"/>
              <a:buChar char="§"/>
              <a:defRPr lang="ko-KR" altLang="en-US"/>
            </a:pPr>
            <a:r>
              <a:rPr lang="en-US" altLang="ko-KR" sz="3200" b="1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First article fabrication initiated for all chamber types</a:t>
            </a:r>
          </a:p>
          <a:p>
            <a:pPr marL="342900" lvl="0" indent="-342900" latinLnBrk="0">
              <a:lnSpc>
                <a:spcPct val="150000"/>
              </a:lnSpc>
              <a:buFont typeface="Wingdings" panose="05000000000000000000" pitchFamily="2" charset="2"/>
              <a:buChar char="§"/>
              <a:defRPr lang="ko-KR" altLang="en-US"/>
            </a:pPr>
            <a:endParaRPr lang="en-US" altLang="ko-KR" sz="32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latinLnBrk="0">
              <a:lnSpc>
                <a:spcPct val="150000"/>
              </a:lnSpc>
              <a:buFont typeface="Wingdings" panose="05000000000000000000" pitchFamily="2" charset="2"/>
              <a:buChar char="§"/>
              <a:defRPr lang="ko-KR" altLang="en-US"/>
            </a:pPr>
            <a:endParaRPr lang="en-US" altLang="ko-KR" sz="3200" b="1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18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FEFA8801-B0E6-49E1-AA71-2BB1D5FA3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/>
          <a:stretch/>
        </p:blipFill>
        <p:spPr>
          <a:xfrm>
            <a:off x="1154525" y="528563"/>
            <a:ext cx="12784312" cy="7307454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56465"/>
            <a:ext cx="3424555" cy="34635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3A66CC4-4203-4B4D-86DD-61DEC6C5F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212F71F0-8071-4FBC-A422-E3295DEE6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36450F-29CA-42CD-9F95-96381DF35FBF}"/>
              </a:ext>
            </a:extLst>
          </p:cNvPr>
          <p:cNvSpPr txBox="1"/>
          <p:nvPr/>
        </p:nvSpPr>
        <p:spPr>
          <a:xfrm>
            <a:off x="1706472" y="57127"/>
            <a:ext cx="8224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4</a:t>
            </a:r>
            <a:r>
              <a:rPr lang="en-US" altLang="ko-KR" sz="2000" b="1" baseline="30000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th</a:t>
            </a:r>
            <a:r>
              <a:rPr lang="en-US" altLang="ko-KR" sz="2000" b="1" dirty="0">
                <a:solidFill>
                  <a:srgbClr val="E65C00"/>
                </a:solidFill>
                <a:ea typeface="Ebrima" panose="02000000000000000000" pitchFamily="2" charset="0"/>
                <a:cs typeface="Ebrima" panose="02000000000000000000" pitchFamily="2" charset="0"/>
              </a:rPr>
              <a:t> Korea-4GSR International Advisory Committee Meeting  (Nov. 5-6, 2025)</a:t>
            </a:r>
            <a:endParaRPr lang="ko-KR" altLang="en-US" sz="2000" b="1" dirty="0">
              <a:solidFill>
                <a:srgbClr val="E65C00"/>
              </a:solidFill>
              <a:cs typeface="Ebrima" panose="02000000000000000000" pitchFamily="2" charset="0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9CA1A68-1333-4363-8BB4-9873A6A81675}"/>
              </a:ext>
            </a:extLst>
          </p:cNvPr>
          <p:cNvGrpSpPr/>
          <p:nvPr/>
        </p:nvGrpSpPr>
        <p:grpSpPr>
          <a:xfrm>
            <a:off x="3011177" y="6152566"/>
            <a:ext cx="9229726" cy="933450"/>
            <a:chOff x="2742290" y="6608008"/>
            <a:chExt cx="9229726" cy="933450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8BB65827-F5A1-4CB3-AD07-1B360920B16A}"/>
                </a:ext>
              </a:extLst>
            </p:cNvPr>
            <p:cNvSpPr/>
            <p:nvPr/>
          </p:nvSpPr>
          <p:spPr>
            <a:xfrm>
              <a:off x="2742290" y="6608008"/>
              <a:ext cx="9229726" cy="933450"/>
            </a:xfrm>
            <a:prstGeom prst="rect">
              <a:avLst/>
            </a:prstGeom>
            <a:gradFill>
              <a:gsLst>
                <a:gs pos="0">
                  <a:schemeClr val="accent6">
                    <a:lumMod val="50000"/>
                    <a:alpha val="0"/>
                  </a:schemeClr>
                </a:gs>
                <a:gs pos="50000">
                  <a:srgbClr val="233616"/>
                </a:gs>
                <a:gs pos="100000">
                  <a:schemeClr val="accent6">
                    <a:lumMod val="5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94EB598E-BB64-4D5A-B2B0-8D771F47C620}"/>
                </a:ext>
              </a:extLst>
            </p:cNvPr>
            <p:cNvSpPr/>
            <p:nvPr/>
          </p:nvSpPr>
          <p:spPr>
            <a:xfrm>
              <a:off x="5904718" y="6830985"/>
              <a:ext cx="2904870" cy="512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4000" dirty="0">
                  <a:solidFill>
                    <a:schemeClr val="bg1"/>
                  </a:solidFill>
                  <a:effectLst>
                    <a:reflection blurRad="12700" stA="40000" endPos="40000" dir="5400000" sy="-100000" algn="bl" rotWithShape="0"/>
                  </a:effectLst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Thank You</a:t>
              </a:r>
              <a:endParaRPr lang="ko-KR" altLang="en-US" sz="4000" dirty="0">
                <a:solidFill>
                  <a:schemeClr val="bg1"/>
                </a:solidFill>
                <a:effectLst>
                  <a:reflection blurRad="12700" stA="40000" endPos="40000" dir="5400000" sy="-100000" algn="bl" rotWithShape="0"/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28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B3DAEE9-A0E1-412A-B80B-4691B152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957"/>
            <a:ext cx="9521173" cy="6965129"/>
          </a:xfrm>
          <a:prstGeom prst="rect">
            <a:avLst/>
          </a:prstGeom>
          <a:ln>
            <a:noFill/>
          </a:ln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Layout of Accelerator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I. Introduction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3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4937136C-EBCF-4978-900F-72425389A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119640"/>
              </p:ext>
            </p:extLst>
          </p:nvPr>
        </p:nvGraphicFramePr>
        <p:xfrm>
          <a:off x="3889093" y="3955726"/>
          <a:ext cx="2558005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8167">
                  <a:extLst>
                    <a:ext uri="{9D8B030D-6E8A-4147-A177-3AD203B41FA5}">
                      <a16:colId xmlns:a16="http://schemas.microsoft.com/office/drawing/2014/main" val="914087726"/>
                    </a:ext>
                  </a:extLst>
                </a:gridCol>
                <a:gridCol w="1569838">
                  <a:extLst>
                    <a:ext uri="{9D8B030D-6E8A-4147-A177-3AD203B41FA5}">
                      <a16:colId xmlns:a16="http://schemas.microsoft.com/office/drawing/2014/main" val="1885214071"/>
                    </a:ext>
                  </a:extLst>
                </a:gridCol>
              </a:tblGrid>
              <a:tr h="448493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32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 GeV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452376"/>
                  </a:ext>
                </a:extLst>
              </a:tr>
              <a:tr h="448493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3200" b="1" dirty="0">
                          <a:solidFill>
                            <a:schemeClr val="tx1"/>
                          </a:solidFill>
                        </a:rPr>
                        <a:t>400</a:t>
                      </a:r>
                      <a:endParaRPr lang="ko-KR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 mA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667631"/>
                  </a:ext>
                </a:extLst>
              </a:tr>
              <a:tr h="448493"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3200" b="1" dirty="0">
                          <a:solidFill>
                            <a:schemeClr val="tx1"/>
                          </a:solidFill>
                        </a:rPr>
                        <a:t>800</a:t>
                      </a:r>
                      <a:endParaRPr lang="ko-KR" alt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 m Ring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154585"/>
                  </a:ext>
                </a:extLst>
              </a:tr>
            </a:tbl>
          </a:graphicData>
        </a:graphic>
      </p:graphicFrame>
      <p:pic>
        <p:nvPicPr>
          <p:cNvPr id="14" name="그림 13">
            <a:extLst>
              <a:ext uri="{FF2B5EF4-FFF2-40B4-BE49-F238E27FC236}">
                <a16:creationId xmlns:a16="http://schemas.microsoft.com/office/drawing/2014/main" id="{F68A26B1-CD92-433C-ADA6-52007A57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290" y="1627977"/>
            <a:ext cx="5643535" cy="27894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D2AD37-0BC0-412C-8870-6C312DC84198}"/>
              </a:ext>
            </a:extLst>
          </p:cNvPr>
          <p:cNvSpPr txBox="1"/>
          <p:nvPr/>
        </p:nvSpPr>
        <p:spPr>
          <a:xfrm>
            <a:off x="11787854" y="3736435"/>
            <a:ext cx="168084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FF00"/>
                </a:solidFill>
              </a:rPr>
              <a:t>Storage Ring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5775ED-6C24-4702-A405-D1A0F0C882A7}"/>
              </a:ext>
            </a:extLst>
          </p:cNvPr>
          <p:cNvSpPr txBox="1"/>
          <p:nvPr/>
        </p:nvSpPr>
        <p:spPr>
          <a:xfrm>
            <a:off x="10143050" y="3736435"/>
            <a:ext cx="111402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FF00"/>
                </a:solidFill>
              </a:rPr>
              <a:t>Booster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7BB4E7AD-1260-4D69-A149-11726BAEF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6996" y="4870943"/>
            <a:ext cx="5490872" cy="30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_x506891128" descr="EMB0007c67c0558">
            <a:extLst>
              <a:ext uri="{FF2B5EF4-FFF2-40B4-BE49-F238E27FC236}">
                <a16:creationId xmlns:a16="http://schemas.microsoft.com/office/drawing/2014/main" id="{E4D03CBD-6809-4C34-A4E0-1CB38981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262" y="5389360"/>
            <a:ext cx="3011805" cy="24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_x506887960" descr="EMB0007c67c0557">
            <a:extLst>
              <a:ext uri="{FF2B5EF4-FFF2-40B4-BE49-F238E27FC236}">
                <a16:creationId xmlns:a16="http://schemas.microsoft.com/office/drawing/2014/main" id="{AB24642D-F8EA-4F72-8D8A-5D3EEF81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1" y="6105059"/>
            <a:ext cx="11405576" cy="221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Accelerator Vacuum System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I. Introduction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4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AC574E37-5AD8-4AD2-B0E9-F65A61812973}"/>
              </a:ext>
            </a:extLst>
          </p:cNvPr>
          <p:cNvSpPr/>
          <p:nvPr/>
        </p:nvSpPr>
        <p:spPr>
          <a:xfrm>
            <a:off x="539402" y="1094923"/>
            <a:ext cx="8882390" cy="530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Linac vacuum</a:t>
            </a:r>
            <a:endParaRPr lang="en-US" altLang="ko-KR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Electron beam energy 0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200 MeV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Four S-band accelerating columns with two modulator-klystron stations</a:t>
            </a:r>
            <a:endParaRPr lang="en-US" altLang="ko-KR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Photo-cathode E-gun (~10</a:t>
            </a:r>
            <a:r>
              <a:rPr lang="en-US" altLang="ko-KR" sz="20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-11</a:t>
            </a:r>
            <a:r>
              <a:rPr lang="ko-KR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mbar), AC and wave guide</a:t>
            </a:r>
            <a:r>
              <a:rPr lang="ko-KR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(~10</a:t>
            </a:r>
            <a:r>
              <a:rPr lang="en-US" altLang="ko-KR" sz="20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-8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mbar)</a:t>
            </a:r>
          </a:p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Booster</a:t>
            </a:r>
            <a:r>
              <a:rPr lang="ko-KR" altLang="en-US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vacuum</a:t>
            </a:r>
            <a:endParaRPr lang="en-US" altLang="ko-KR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857204" lvl="1" indent="-28575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Electron beam energy 200 MeV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4 GeV</a:t>
            </a:r>
            <a:endParaRPr lang="en-US" altLang="ko-KR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857204" lvl="1" indent="-28575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Circumference</a:t>
            </a:r>
            <a:r>
              <a:rPr lang="ko-KR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~770 m with 30 cells</a:t>
            </a:r>
          </a:p>
          <a:p>
            <a:pPr marL="857204" lvl="1" indent="-28575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Beam duct OD </a:t>
            </a:r>
            <a:r>
              <a:rPr lang="en-US" altLang="ko-KR" sz="2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∅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22.6~32 mm,</a:t>
            </a:r>
            <a:r>
              <a:rPr lang="ko-KR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thickness</a:t>
            </a:r>
            <a:r>
              <a:rPr lang="ko-KR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0.8 mm (low eddy current)</a:t>
            </a:r>
          </a:p>
          <a:p>
            <a:pPr marL="857204" lvl="1" indent="-28575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Chamber materials: SS316L</a:t>
            </a:r>
            <a:r>
              <a:rPr lang="ko-K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(0.8 mm-thick)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Max. stress &lt; 2.5 MPa</a:t>
            </a:r>
            <a:endParaRPr lang="en-US" altLang="ko-KR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857204" lvl="1" indent="-28575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Vacuum requirement</a:t>
            </a:r>
            <a:r>
              <a:rPr lang="ko-KR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~10</a:t>
            </a:r>
            <a:r>
              <a:rPr lang="en-US" altLang="ko-KR" sz="20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-8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mbar</a:t>
            </a:r>
          </a:p>
          <a:p>
            <a:pPr marL="514350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Storage</a:t>
            </a:r>
            <a:r>
              <a:rPr lang="ko-KR" altLang="en-US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ring vacuum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Electron beam energy 4 GeV &amp; beam current</a:t>
            </a:r>
            <a:r>
              <a:rPr lang="ko-KR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400 mA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Circumference</a:t>
            </a:r>
            <a:r>
              <a:rPr lang="ko-KR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~800 m with 28 cells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Beam duct Inner diameter </a:t>
            </a:r>
            <a:r>
              <a:rPr lang="en-US" altLang="ko-KR" sz="2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∅</a:t>
            </a:r>
            <a:r>
              <a:rPr lang="en-US" altLang="ko-KR" sz="20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18(V)</a:t>
            </a:r>
            <a:r>
              <a:rPr lang="ko-KR" altLang="en-US" sz="20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x</a:t>
            </a:r>
            <a:r>
              <a:rPr lang="ko-KR" altLang="en-US" sz="20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latin typeface="Adobe Devanagari" panose="02040503050201020203" pitchFamily="18" charset="0"/>
                <a:cs typeface="Times New Roman" panose="02020603050405020304" pitchFamily="18" charset="0"/>
              </a:rPr>
              <a:t>24(H) mm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Vacuum requirement during operation ~10</a:t>
            </a:r>
            <a:r>
              <a:rPr lang="en-US" altLang="ko-KR" sz="2000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-9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mbar</a:t>
            </a:r>
          </a:p>
        </p:txBody>
      </p:sp>
      <p:pic>
        <p:nvPicPr>
          <p:cNvPr id="14" name="_x506889472" descr="EMB0007c67c0552">
            <a:extLst>
              <a:ext uri="{FF2B5EF4-FFF2-40B4-BE49-F238E27FC236}">
                <a16:creationId xmlns:a16="http://schemas.microsoft.com/office/drawing/2014/main" id="{B8C414A4-C551-4646-BAEC-00E9AAD07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195" y="576805"/>
            <a:ext cx="5567630" cy="26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_x506889688" descr="EMB0007c67c0554">
            <a:extLst>
              <a:ext uri="{FF2B5EF4-FFF2-40B4-BE49-F238E27FC236}">
                <a16:creationId xmlns:a16="http://schemas.microsoft.com/office/drawing/2014/main" id="{83506B9D-2F0D-4E49-BA2C-D39D0622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63" y="3251496"/>
            <a:ext cx="6473720" cy="211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82BAC4-5184-4119-8170-B6FCD7E9F922}"/>
              </a:ext>
            </a:extLst>
          </p:cNvPr>
          <p:cNvSpPr txBox="1"/>
          <p:nvPr/>
        </p:nvSpPr>
        <p:spPr>
          <a:xfrm>
            <a:off x="12802242" y="5520362"/>
            <a:ext cx="1799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Pressure distribution</a:t>
            </a:r>
          </a:p>
          <a:p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w.r.t.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pump distance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6190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 err="1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Linac</a:t>
            </a:r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 Vacuum System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II. </a:t>
            </a:r>
            <a:r>
              <a:rPr lang="en-US" altLang="ko-KR" sz="2400" b="1" dirty="0" err="1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Linac</a:t>
            </a:r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 &amp; Booster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5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18" name="_x506889472" descr="EMB0007c67c0552">
            <a:extLst>
              <a:ext uri="{FF2B5EF4-FFF2-40B4-BE49-F238E27FC236}">
                <a16:creationId xmlns:a16="http://schemas.microsoft.com/office/drawing/2014/main" id="{57478DDB-4DC7-48AA-82F0-F5139621E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45" y="1255569"/>
            <a:ext cx="5928833" cy="280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_x506889688" descr="EMB0007c67c0554">
            <a:extLst>
              <a:ext uri="{FF2B5EF4-FFF2-40B4-BE49-F238E27FC236}">
                <a16:creationId xmlns:a16="http://schemas.microsoft.com/office/drawing/2014/main" id="{A5779E8B-C3CF-4B4F-867E-B7368DE12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9" y="4867752"/>
            <a:ext cx="8165216" cy="2662433"/>
          </a:xfrm>
          <a:prstGeom prst="rect">
            <a:avLst/>
          </a:prstGeom>
          <a:noFill/>
          <a:ln>
            <a:solidFill>
              <a:srgbClr val="6666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_x506888320" descr="EMB0007c67c0556">
            <a:extLst>
              <a:ext uri="{FF2B5EF4-FFF2-40B4-BE49-F238E27FC236}">
                <a16:creationId xmlns:a16="http://schemas.microsoft.com/office/drawing/2014/main" id="{8037F373-4AFC-4002-A534-70A7179AD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54" y="4867752"/>
            <a:ext cx="6350698" cy="26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6C45CCD-4BEC-4168-9028-E62CA0A735A6}"/>
              </a:ext>
            </a:extLst>
          </p:cNvPr>
          <p:cNvSpPr/>
          <p:nvPr/>
        </p:nvSpPr>
        <p:spPr>
          <a:xfrm>
            <a:off x="432698" y="1558754"/>
            <a:ext cx="95376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Photo-cathode E-gun: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Tx/>
              <a:buChar char="-"/>
              <a:defRPr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Vacuum requirement during operation ~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altLang="ko-KR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-11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mbar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Tx/>
              <a:buChar char="-"/>
              <a:defRPr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Low outgassing vacuum chamber with SIP(1 ea,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L/s), NEG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cartridges(2 ea, 400 L/s) </a:t>
            </a:r>
            <a:endParaRPr lang="en-US" altLang="ko-KR" sz="20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Accelerating columns and wave guides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Tx/>
              <a:buChar char="-"/>
              <a:defRPr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Four S-band accelerating columns with two modulator-klystron stations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Tx/>
              <a:buChar char="-"/>
              <a:defRPr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Vacuum requirement during operation ~ 10</a:t>
            </a:r>
            <a:r>
              <a:rPr lang="en-US" altLang="ko-KR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-8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mbar</a:t>
            </a:r>
          </a:p>
          <a:p>
            <a:pPr marL="914354" lvl="1" indent="-342900" defTabSz="914400">
              <a:lnSpc>
                <a:spcPts val="1800"/>
              </a:lnSpc>
              <a:spcBef>
                <a:spcPct val="30000"/>
              </a:spcBef>
              <a:buFontTx/>
              <a:buChar char="-"/>
              <a:defRPr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Five SIPs per module (60 L/s), vacuum interlock with CCG signal</a:t>
            </a: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Linac to Booster (LTB):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Vacuum requirement during operation ~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altLang="ko-KR" sz="18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-8</a:t>
            </a:r>
            <a:r>
              <a:rPr lang="ko-KR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mbar</a:t>
            </a:r>
            <a:endParaRPr lang="en-US" altLang="ko-KR" sz="20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endParaRPr lang="en-US" altLang="ko-KR" sz="20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18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Booster Vacuum System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II. </a:t>
            </a:r>
            <a:r>
              <a:rPr lang="en-US" altLang="ko-KR" sz="2400" b="1" dirty="0" err="1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Linac</a:t>
            </a:r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 &amp; Booster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6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15" name="_x506887960" descr="EMB0007c67c0557">
            <a:extLst>
              <a:ext uri="{FF2B5EF4-FFF2-40B4-BE49-F238E27FC236}">
                <a16:creationId xmlns:a16="http://schemas.microsoft.com/office/drawing/2014/main" id="{7B83A44E-A867-44E8-A175-1D61EE27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1252"/>
            <a:ext cx="15236825" cy="295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7D6C3E8-51EF-44F6-B5AD-FC524AEF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93" y="2813119"/>
            <a:ext cx="385265" cy="39682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BBC0033-E958-4D65-BCFB-9454DA7328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01" y="2822736"/>
            <a:ext cx="350592" cy="37756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8F625433-2FEB-45D6-8EA0-78258C95FE9F}"/>
              </a:ext>
            </a:extLst>
          </p:cNvPr>
          <p:cNvSpPr/>
          <p:nvPr/>
        </p:nvSpPr>
        <p:spPr>
          <a:xfrm>
            <a:off x="334840" y="4867092"/>
            <a:ext cx="908647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Circumference</a:t>
            </a:r>
            <a:r>
              <a:rPr lang="ko-KR" alt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~770 m with 30 cells</a:t>
            </a:r>
            <a:endParaRPr lang="en-US" altLang="ko-KR" sz="20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Racetrack</a:t>
            </a:r>
            <a:r>
              <a:rPr lang="ko-KR" alt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type beam</a:t>
            </a:r>
            <a:r>
              <a:rPr lang="ko-KR" alt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duct</a:t>
            </a:r>
            <a:r>
              <a:rPr lang="ko-KR" alt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with 33.6 mm (H) x 22.6 mm (V)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 for magnets</a:t>
            </a: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Chamber materials: SS316L</a:t>
            </a:r>
            <a:r>
              <a:rPr lang="ko-K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(0.7 mm-thick) </a:t>
            </a:r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Max. stress &lt; 2.5 MPa</a:t>
            </a:r>
            <a:endParaRPr lang="en-US" altLang="ko-K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Eddy current heating effect &lt; 1 mW/cm</a:t>
            </a:r>
            <a:r>
              <a:rPr lang="en-US" altLang="ko-KR" sz="20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Negligible temperature rise</a:t>
            </a:r>
            <a:endParaRPr lang="en-US" altLang="ko-KR" sz="2000" baseline="300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Outgassing rate</a:t>
            </a:r>
            <a:r>
              <a:rPr lang="ko-KR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&lt; 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1.5x10</a:t>
            </a:r>
            <a:r>
              <a:rPr lang="pt-BR" altLang="ko-KR" sz="20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-10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mbar l/s cm</a:t>
            </a:r>
            <a:r>
              <a:rPr lang="pt-BR" altLang="ko-KR" sz="20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Avg. pressure</a:t>
            </a:r>
            <a:r>
              <a:rPr lang="ko-KR" altLang="en-US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&lt; 5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x10</a:t>
            </a:r>
            <a:r>
              <a:rPr lang="pt-BR" altLang="ko-KR" sz="20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-8</a:t>
            </a:r>
            <a:r>
              <a:rPr lang="pt-BR" altLang="ko-KR" sz="2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mbar </a:t>
            </a:r>
            <a:endParaRPr lang="en-US" altLang="ko-KR" sz="20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_x506891128" descr="EMB0007c67c0558">
            <a:extLst>
              <a:ext uri="{FF2B5EF4-FFF2-40B4-BE49-F238E27FC236}">
                <a16:creationId xmlns:a16="http://schemas.microsoft.com/office/drawing/2014/main" id="{DAC016E4-4178-454C-B695-032BD94D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600" y="4201992"/>
            <a:ext cx="4304940" cy="35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90D789-65A6-4429-9EED-02AA7D97A261}"/>
              </a:ext>
            </a:extLst>
          </p:cNvPr>
          <p:cNvSpPr txBox="1"/>
          <p:nvPr/>
        </p:nvSpPr>
        <p:spPr>
          <a:xfrm>
            <a:off x="10049715" y="3880191"/>
            <a:ext cx="476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Pressure distribution w.r.t. pump distance</a:t>
            </a:r>
            <a:endParaRPr lang="ko-KR" altLang="en-US" sz="18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7B124DE-E71D-4EF8-8970-A7A810C055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1597084" y="1114"/>
            <a:ext cx="1926938" cy="23611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A6E123-2D55-4588-95E2-CADF12B9B054}"/>
              </a:ext>
            </a:extLst>
          </p:cNvPr>
          <p:cNvSpPr txBox="1"/>
          <p:nvPr/>
        </p:nvSpPr>
        <p:spPr>
          <a:xfrm>
            <a:off x="10938839" y="2164008"/>
            <a:ext cx="262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latin typeface="맑은 고딕" panose="020B0503020000020004" pitchFamily="50" charset="-127"/>
              </a:rPr>
              <a:t>※ </a:t>
            </a:r>
            <a:r>
              <a:rPr lang="en-US" altLang="ko-KR" sz="1800" dirty="0" err="1">
                <a:latin typeface="맑은 고딕" panose="020B0503020000020004" pitchFamily="50" charset="-127"/>
              </a:rPr>
              <a:t>Chmber</a:t>
            </a:r>
            <a:r>
              <a:rPr lang="en-US" altLang="ko-KR" sz="1800" dirty="0">
                <a:latin typeface="맑은 고딕" panose="020B0503020000020004" pitchFamily="50" charset="-127"/>
              </a:rPr>
              <a:t> </a:t>
            </a:r>
            <a:r>
              <a:rPr lang="en-US" altLang="ko-KR" sz="18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crosssection</a:t>
            </a:r>
            <a:endParaRPr lang="ko-KR" alt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CB65FE-8F7F-44B0-8D83-CC16EF87F676}"/>
              </a:ext>
            </a:extLst>
          </p:cNvPr>
          <p:cNvSpPr txBox="1"/>
          <p:nvPr/>
        </p:nvSpPr>
        <p:spPr>
          <a:xfrm>
            <a:off x="10486415" y="26869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latin typeface="맑은 고딕" panose="020B0503020000020004" pitchFamily="50" charset="-127"/>
              </a:rPr>
              <a:t>0.8 mm</a:t>
            </a:r>
            <a:endParaRPr lang="ko-KR" altLang="en-US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3C752-E5B2-4552-A399-F0879A4426CA}"/>
              </a:ext>
            </a:extLst>
          </p:cNvPr>
          <p:cNvSpPr txBox="1"/>
          <p:nvPr/>
        </p:nvSpPr>
        <p:spPr>
          <a:xfrm>
            <a:off x="181881" y="1612917"/>
            <a:ext cx="488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One cell layout of booster vacuum system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61089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Design Strategy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7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8C0FBDE-CA3B-49D9-920B-494B5CC4C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2711" y="2884192"/>
            <a:ext cx="2010767" cy="1604468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08FBF80C-B41A-4FAD-9214-2AF92438B00C}"/>
              </a:ext>
            </a:extLst>
          </p:cNvPr>
          <p:cNvSpPr/>
          <p:nvPr/>
        </p:nvSpPr>
        <p:spPr>
          <a:xfrm>
            <a:off x="346108" y="2792317"/>
            <a:ext cx="13372018" cy="518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Distributed pumping system using “</a:t>
            </a: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Pill-type Getters</a:t>
            </a: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”</a:t>
            </a:r>
          </a:p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Bake-out &amp; NEG activation in the tunnel (“</a:t>
            </a: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In-situ bake-out</a:t>
            </a: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”)</a:t>
            </a:r>
          </a:p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Maximize the exposure of the chamber wall to synchrotron radiation for rapid beam cleaning</a:t>
            </a:r>
          </a:p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Two step installation</a:t>
            </a: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</a:p>
          <a:p>
            <a:pPr marL="1085804" lvl="1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Pre-assemble magnets and vacuum chambers on a girder outside the tunnel</a:t>
            </a:r>
          </a:p>
          <a:p>
            <a:pPr marL="1085804" lvl="1" indent="-514350" defTabSz="914400">
              <a:spcBef>
                <a:spcPct val="30000"/>
              </a:spcBef>
              <a:buFontTx/>
              <a:buAutoNum type="arabicPeriod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Connect the chamber between the two girders using bellows in the tunnel</a:t>
            </a:r>
          </a:p>
          <a:p>
            <a:pPr marL="514350" indent="-514350" defTabSz="914400">
              <a:spcBef>
                <a:spcPct val="3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Low impedance design</a:t>
            </a: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</a:p>
          <a:p>
            <a:pPr marL="914354" lvl="1" indent="-342900" defTabSz="914400">
              <a:spcBef>
                <a:spcPct val="30000"/>
              </a:spcBef>
              <a:buFontTx/>
              <a:buChar char="-"/>
              <a:defRPr/>
            </a:pPr>
            <a:r>
              <a:rPr lang="en-US" altLang="ko-KR" sz="2000" dirty="0"/>
              <a:t>24x18 octagon-shaped e-beam channel with 4 mm high winglet for synchrotron radiation handling</a:t>
            </a:r>
          </a:p>
          <a:p>
            <a:pPr marL="914354" lvl="1" indent="-342900" defTabSz="914400">
              <a:spcBef>
                <a:spcPct val="30000"/>
              </a:spcBef>
              <a:buFontTx/>
              <a:buChar char="-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Try to make the transition angle less than 1:10</a:t>
            </a:r>
          </a:p>
          <a:p>
            <a:pPr marL="914354" lvl="1" indent="-342900" defTabSz="914400">
              <a:spcBef>
                <a:spcPct val="30000"/>
              </a:spcBef>
              <a:buFontTx/>
              <a:buChar char="-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Bellows and gate valve having RF-shielded finger which is made of thin copper plate with slots</a:t>
            </a:r>
          </a:p>
          <a:p>
            <a:pPr marL="914354" lvl="1" indent="-342900" defTabSz="914400">
              <a:spcBef>
                <a:spcPct val="30000"/>
              </a:spcBef>
              <a:buFontTx/>
              <a:buChar char="-"/>
              <a:defRPr/>
            </a:pPr>
            <a:r>
              <a:rPr lang="en-US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No components penetrate into the beam channel (cross section change only in the winglet)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DB6AABF-80F7-46D4-BC66-B84D565DC2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263" y="1294748"/>
            <a:ext cx="4219934" cy="1450149"/>
          </a:xfrm>
          <a:prstGeom prst="rect">
            <a:avLst/>
          </a:prstGeom>
        </p:spPr>
      </p:pic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4A442173-FE0D-46BE-80B2-50726720C6FF}"/>
              </a:ext>
            </a:extLst>
          </p:cNvPr>
          <p:cNvCxnSpPr>
            <a:cxnSpLocks/>
            <a:stCxn id="14" idx="6"/>
          </p:cNvCxnSpPr>
          <p:nvPr/>
        </p:nvCxnSpPr>
        <p:spPr>
          <a:xfrm flipV="1">
            <a:off x="12928701" y="2012853"/>
            <a:ext cx="850713" cy="12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타원 13">
            <a:extLst>
              <a:ext uri="{FF2B5EF4-FFF2-40B4-BE49-F238E27FC236}">
                <a16:creationId xmlns:a16="http://schemas.microsoft.com/office/drawing/2014/main" id="{51911216-15B6-42F8-8B43-593F1AACC970}"/>
              </a:ext>
            </a:extLst>
          </p:cNvPr>
          <p:cNvSpPr/>
          <p:nvPr/>
        </p:nvSpPr>
        <p:spPr>
          <a:xfrm>
            <a:off x="12882982" y="200200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F804A-6CD3-4789-AD25-6A6D57DC5878}"/>
              </a:ext>
            </a:extLst>
          </p:cNvPr>
          <p:cNvSpPr txBox="1"/>
          <p:nvPr/>
        </p:nvSpPr>
        <p:spPr>
          <a:xfrm>
            <a:off x="12898409" y="1756598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SR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ED489EB7-B683-4D5D-9956-37C643A47377}"/>
              </a:ext>
            </a:extLst>
          </p:cNvPr>
          <p:cNvCxnSpPr>
            <a:cxnSpLocks/>
          </p:cNvCxnSpPr>
          <p:nvPr/>
        </p:nvCxnSpPr>
        <p:spPr>
          <a:xfrm flipH="1" flipV="1">
            <a:off x="12671910" y="1870347"/>
            <a:ext cx="222140" cy="1425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FD7F1AD-8DF3-4432-B623-97F12143BC8E}"/>
              </a:ext>
            </a:extLst>
          </p:cNvPr>
          <p:cNvSpPr txBox="1"/>
          <p:nvPr/>
        </p:nvSpPr>
        <p:spPr>
          <a:xfrm>
            <a:off x="12703776" y="1690020"/>
            <a:ext cx="31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e</a:t>
            </a:r>
            <a:r>
              <a:rPr lang="en-US" altLang="ko-KR" sz="1400" baseline="30000" dirty="0">
                <a:solidFill>
                  <a:srgbClr val="0000FF"/>
                </a:solidFill>
              </a:rPr>
              <a:t>-</a:t>
            </a:r>
            <a:endParaRPr lang="ko-KR" altLang="en-US" sz="1400" baseline="30000" dirty="0">
              <a:solidFill>
                <a:srgbClr val="0000FF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8D97816-DDDA-47CB-8A05-1769DF1973F1}"/>
              </a:ext>
            </a:extLst>
          </p:cNvPr>
          <p:cNvSpPr/>
          <p:nvPr/>
        </p:nvSpPr>
        <p:spPr>
          <a:xfrm>
            <a:off x="11847607" y="1743561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10F63E6D-5695-45B0-B193-A8B3042F54CF}"/>
              </a:ext>
            </a:extLst>
          </p:cNvPr>
          <p:cNvSpPr/>
          <p:nvPr/>
        </p:nvSpPr>
        <p:spPr>
          <a:xfrm>
            <a:off x="11843515" y="2178615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5B43375-95A4-49A1-BD62-D0860472D670}"/>
              </a:ext>
            </a:extLst>
          </p:cNvPr>
          <p:cNvSpPr/>
          <p:nvPr/>
        </p:nvSpPr>
        <p:spPr>
          <a:xfrm>
            <a:off x="13520778" y="2174179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5536DDA-302B-4F2E-834E-C6638D13FB86}"/>
              </a:ext>
            </a:extLst>
          </p:cNvPr>
          <p:cNvSpPr/>
          <p:nvPr/>
        </p:nvSpPr>
        <p:spPr>
          <a:xfrm>
            <a:off x="13536893" y="1713745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7D57B144-0C83-4155-8527-E918E2A03CA8}"/>
              </a:ext>
            </a:extLst>
          </p:cNvPr>
          <p:cNvCxnSpPr/>
          <p:nvPr/>
        </p:nvCxnSpPr>
        <p:spPr>
          <a:xfrm>
            <a:off x="14045782" y="1009818"/>
            <a:ext cx="351712" cy="62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타원 23">
            <a:extLst>
              <a:ext uri="{FF2B5EF4-FFF2-40B4-BE49-F238E27FC236}">
                <a16:creationId xmlns:a16="http://schemas.microsoft.com/office/drawing/2014/main" id="{98FDFBD0-2DB9-4AFA-AE65-C8782FB15503}"/>
              </a:ext>
            </a:extLst>
          </p:cNvPr>
          <p:cNvSpPr/>
          <p:nvPr/>
        </p:nvSpPr>
        <p:spPr>
          <a:xfrm>
            <a:off x="14668822" y="2050283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D9DEF103-C5E4-4BB8-A9F4-96F8C7003F9C}"/>
              </a:ext>
            </a:extLst>
          </p:cNvPr>
          <p:cNvSpPr/>
          <p:nvPr/>
        </p:nvSpPr>
        <p:spPr>
          <a:xfrm>
            <a:off x="10888118" y="2068699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038C2C65-3D1C-46D1-BA0E-2B83609711DB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12181963" y="2366676"/>
            <a:ext cx="803731" cy="491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D03B61AA-EA19-44BE-865A-8CC7F3BBAA04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12985694" y="2366676"/>
            <a:ext cx="559429" cy="491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C0FD94C-3D5A-4578-BE11-AEBC55C6C214}"/>
              </a:ext>
            </a:extLst>
          </p:cNvPr>
          <p:cNvSpPr txBox="1"/>
          <p:nvPr/>
        </p:nvSpPr>
        <p:spPr>
          <a:xfrm>
            <a:off x="13448086" y="897859"/>
            <a:ext cx="1195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Cooling water</a:t>
            </a:r>
            <a:endParaRPr lang="ko-KR" alt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302BD0-8945-4461-A9BE-A99292483CE2}"/>
              </a:ext>
            </a:extLst>
          </p:cNvPr>
          <p:cNvSpPr txBox="1"/>
          <p:nvPr/>
        </p:nvSpPr>
        <p:spPr>
          <a:xfrm>
            <a:off x="13988344" y="2701054"/>
            <a:ext cx="1211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Sheath heater</a:t>
            </a:r>
            <a:endParaRPr lang="ko-KR" altLang="en-US" sz="1400" dirty="0"/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67737908-12F4-4631-9C14-A5EC353F4B62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14594215" y="2314410"/>
            <a:ext cx="106615" cy="386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145C28D-BD62-44DA-A742-083D5EF79B9A}"/>
              </a:ext>
            </a:extLst>
          </p:cNvPr>
          <p:cNvSpPr txBox="1"/>
          <p:nvPr/>
        </p:nvSpPr>
        <p:spPr>
          <a:xfrm>
            <a:off x="12599466" y="2858646"/>
            <a:ext cx="772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Pill-NEG</a:t>
            </a:r>
            <a:endParaRPr lang="ko-KR" altLang="en-US" sz="1400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054CB209-F28B-4357-B3D4-C88A672DE37A}"/>
              </a:ext>
            </a:extLst>
          </p:cNvPr>
          <p:cNvPicPr/>
          <p:nvPr/>
        </p:nvPicPr>
        <p:blipFill>
          <a:blip r:embed="rId7"/>
          <a:srcRect t="3986" b="5624"/>
          <a:stretch/>
        </p:blipFill>
        <p:spPr>
          <a:xfrm>
            <a:off x="164169" y="1428240"/>
            <a:ext cx="2923112" cy="1139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EF875EC-B08A-49CF-A468-62C8F42DA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555" y="1301602"/>
            <a:ext cx="3523750" cy="1399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0D8AD66-DBE7-4F14-B358-9F271887BD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2773" y="1294748"/>
            <a:ext cx="3687585" cy="1406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3740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Overview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8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D53F4EB-0314-4EE2-9659-0CD218B58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7" y="1667416"/>
            <a:ext cx="15193588" cy="29068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7054EB-5C67-477B-8653-DADA05D06A3A}"/>
              </a:ext>
            </a:extLst>
          </p:cNvPr>
          <p:cNvSpPr txBox="1"/>
          <p:nvPr/>
        </p:nvSpPr>
        <p:spPr>
          <a:xfrm>
            <a:off x="11457469" y="1399657"/>
            <a:ext cx="3684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latin typeface="+mn-ea"/>
              </a:rPr>
              <a:t>※ Arc-section length: 22.3 m</a:t>
            </a:r>
          </a:p>
          <a:p>
            <a:r>
              <a:rPr lang="en-US" altLang="ko-KR" sz="1800" dirty="0">
                <a:latin typeface="+mn-ea"/>
              </a:rPr>
              <a:t>※ Bending</a:t>
            </a:r>
            <a:r>
              <a:rPr lang="ko-KR" altLang="en-US" sz="1800" dirty="0">
                <a:latin typeface="+mn-ea"/>
              </a:rPr>
              <a:t> </a:t>
            </a:r>
            <a:r>
              <a:rPr lang="en-US" altLang="ko-KR" sz="1800" dirty="0">
                <a:latin typeface="+mn-ea"/>
              </a:rPr>
              <a:t>angle</a:t>
            </a:r>
            <a:r>
              <a:rPr lang="ko-KR" altLang="en-US" sz="1800" dirty="0">
                <a:latin typeface="+mn-ea"/>
              </a:rPr>
              <a:t> </a:t>
            </a:r>
            <a:r>
              <a:rPr lang="en-US" altLang="ko-KR" sz="1800" dirty="0">
                <a:latin typeface="+mn-ea"/>
              </a:rPr>
              <a:t>(1 Cell): 12.857°</a:t>
            </a:r>
          </a:p>
          <a:p>
            <a:r>
              <a:rPr lang="en-US" altLang="ko-KR" sz="1800" dirty="0">
                <a:latin typeface="+mn-ea"/>
              </a:rPr>
              <a:t>※ 28</a:t>
            </a:r>
            <a:r>
              <a:rPr lang="ko-KR" altLang="en-US" sz="1800" dirty="0">
                <a:latin typeface="+mn-ea"/>
              </a:rPr>
              <a:t> </a:t>
            </a:r>
            <a:r>
              <a:rPr lang="en-US" altLang="ko-KR" sz="1800" dirty="0">
                <a:latin typeface="+mn-ea"/>
              </a:rPr>
              <a:t>cells (800 m)</a:t>
            </a:r>
            <a:endParaRPr lang="ko-KR" altLang="en-US" sz="1800" dirty="0"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0E44C1D-67FA-463B-ABDB-408C92FDA694}"/>
              </a:ext>
            </a:extLst>
          </p:cNvPr>
          <p:cNvSpPr/>
          <p:nvPr/>
        </p:nvSpPr>
        <p:spPr>
          <a:xfrm>
            <a:off x="27150" y="1299440"/>
            <a:ext cx="15158864" cy="331044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749A6-4D1E-4A85-989D-7B1E226E3123}"/>
              </a:ext>
            </a:extLst>
          </p:cNvPr>
          <p:cNvSpPr txBox="1"/>
          <p:nvPr/>
        </p:nvSpPr>
        <p:spPr>
          <a:xfrm>
            <a:off x="191643" y="1416608"/>
            <a:ext cx="290228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SR</a:t>
            </a:r>
            <a:r>
              <a:rPr lang="ko-KR" altLang="en-US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one cell layout</a:t>
            </a:r>
            <a:endParaRPr lang="ko-KR" altLang="en-US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CF64113-6F33-4A46-A377-5ABB54F77532}"/>
              </a:ext>
            </a:extLst>
          </p:cNvPr>
          <p:cNvGrpSpPr/>
          <p:nvPr/>
        </p:nvGrpSpPr>
        <p:grpSpPr>
          <a:xfrm>
            <a:off x="27151" y="4911084"/>
            <a:ext cx="15213681" cy="3202470"/>
            <a:chOff x="27151" y="4735720"/>
            <a:chExt cx="15213681" cy="3202470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5C51DC05-CD90-465C-A364-5011B829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93" y="5383355"/>
              <a:ext cx="15156438" cy="2206888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A6AA5E-6F8E-4822-B9A3-B12087EDAFA6}"/>
                </a:ext>
              </a:extLst>
            </p:cNvPr>
            <p:cNvSpPr txBox="1"/>
            <p:nvPr/>
          </p:nvSpPr>
          <p:spPr>
            <a:xfrm>
              <a:off x="14486384" y="5939183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CN01</a:t>
              </a:r>
              <a:endParaRPr lang="ko-KR" altLang="en-US" sz="16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9EBF7E-AD4E-4EE0-BECF-FCC785CE0583}"/>
                </a:ext>
              </a:extLst>
            </p:cNvPr>
            <p:cNvSpPr txBox="1"/>
            <p:nvPr/>
          </p:nvSpPr>
          <p:spPr>
            <a:xfrm>
              <a:off x="13169309" y="5978405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CN02</a:t>
              </a:r>
              <a:endParaRPr lang="ko-KR" altLang="en-US" sz="16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479060-4771-4EC6-AAA6-1CBC88795C2E}"/>
                </a:ext>
              </a:extLst>
            </p:cNvPr>
            <p:cNvSpPr txBox="1"/>
            <p:nvPr/>
          </p:nvSpPr>
          <p:spPr>
            <a:xfrm>
              <a:off x="11784508" y="6041299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CN03</a:t>
              </a:r>
              <a:endParaRPr lang="ko-KR" altLang="en-US" sz="16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1ACE3B-7CE8-4706-8434-8A99E4300266}"/>
                </a:ext>
              </a:extLst>
            </p:cNvPr>
            <p:cNvSpPr txBox="1"/>
            <p:nvPr/>
          </p:nvSpPr>
          <p:spPr>
            <a:xfrm>
              <a:off x="10460204" y="6076899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CN04</a:t>
              </a:r>
              <a:endParaRPr lang="ko-KR" altLang="en-US" sz="16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EE35E7-A1CF-4292-B1FA-9894D0584A74}"/>
                </a:ext>
              </a:extLst>
            </p:cNvPr>
            <p:cNvSpPr txBox="1"/>
            <p:nvPr/>
          </p:nvSpPr>
          <p:spPr>
            <a:xfrm>
              <a:off x="8306578" y="6197436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CN06</a:t>
              </a:r>
              <a:endParaRPr lang="ko-KR" altLang="en-US" sz="16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CA84BBB-39F4-43CB-A4AB-9DBAF4800FF3}"/>
                </a:ext>
              </a:extLst>
            </p:cNvPr>
            <p:cNvSpPr txBox="1"/>
            <p:nvPr/>
          </p:nvSpPr>
          <p:spPr>
            <a:xfrm>
              <a:off x="7316757" y="6268572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CN07</a:t>
              </a:r>
              <a:endParaRPr lang="ko-KR" altLang="en-US" sz="16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E69B1C-3E93-46BC-A9CB-E31F6D0BDD45}"/>
                </a:ext>
              </a:extLst>
            </p:cNvPr>
            <p:cNvSpPr txBox="1"/>
            <p:nvPr/>
          </p:nvSpPr>
          <p:spPr>
            <a:xfrm>
              <a:off x="6273054" y="6391882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CN08</a:t>
              </a:r>
              <a:endParaRPr lang="ko-KR" altLang="en-US" sz="1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CDEC4A-CAD6-4233-A90F-575C3E13ED39}"/>
                </a:ext>
              </a:extLst>
            </p:cNvPr>
            <p:cNvSpPr txBox="1"/>
            <p:nvPr/>
          </p:nvSpPr>
          <p:spPr>
            <a:xfrm>
              <a:off x="4295870" y="6682901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CN10</a:t>
              </a:r>
              <a:endParaRPr lang="ko-KR" altLang="en-US" sz="16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566440-0C73-4699-AE49-A680C52822F9}"/>
                </a:ext>
              </a:extLst>
            </p:cNvPr>
            <p:cNvSpPr txBox="1"/>
            <p:nvPr/>
          </p:nvSpPr>
          <p:spPr>
            <a:xfrm>
              <a:off x="2901613" y="6940092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CN11</a:t>
              </a:r>
              <a:endParaRPr lang="ko-KR" altLang="en-US" sz="16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C92F8C-9A3B-4CEB-BCCE-D60F406E649E}"/>
                </a:ext>
              </a:extLst>
            </p:cNvPr>
            <p:cNvSpPr txBox="1"/>
            <p:nvPr/>
          </p:nvSpPr>
          <p:spPr>
            <a:xfrm>
              <a:off x="1507356" y="7179708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CN12</a:t>
              </a:r>
              <a:endParaRPr lang="ko-KR" altLang="en-US" sz="16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3FF0D3-2A82-4AA8-BD4D-C773DABB6BF9}"/>
                </a:ext>
              </a:extLst>
            </p:cNvPr>
            <p:cNvSpPr txBox="1"/>
            <p:nvPr/>
          </p:nvSpPr>
          <p:spPr>
            <a:xfrm>
              <a:off x="97768" y="7460538"/>
              <a:ext cx="63671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/>
                <a:t>CN13</a:t>
              </a:r>
              <a:endParaRPr lang="ko-KR" altLang="en-US" sz="1600" b="1" dirty="0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61ABA448-70BF-44A6-9543-7712586DF47D}"/>
                </a:ext>
              </a:extLst>
            </p:cNvPr>
            <p:cNvSpPr/>
            <p:nvPr/>
          </p:nvSpPr>
          <p:spPr>
            <a:xfrm>
              <a:off x="27151" y="4941969"/>
              <a:ext cx="15158864" cy="2996221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2130AD-DFAA-416A-AA6C-BBF8694647E6}"/>
                </a:ext>
              </a:extLst>
            </p:cNvPr>
            <p:cNvSpPr txBox="1"/>
            <p:nvPr/>
          </p:nvSpPr>
          <p:spPr>
            <a:xfrm>
              <a:off x="191643" y="4735720"/>
              <a:ext cx="3347583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altLang="ko-KR" sz="1800" b="1" dirty="0">
                  <a:solidFill>
                    <a:schemeClr val="accent6">
                      <a:lumMod val="50000"/>
                    </a:schemeClr>
                  </a:solidFill>
                </a:rPr>
                <a:t>SR one cell vacuum chambers</a:t>
              </a:r>
              <a:endParaRPr lang="ko-KR" altLang="en-US" sz="18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304A713F-18C6-4978-98DB-CD5505076E65}"/>
                </a:ext>
              </a:extLst>
            </p:cNvPr>
            <p:cNvGrpSpPr/>
            <p:nvPr/>
          </p:nvGrpSpPr>
          <p:grpSpPr>
            <a:xfrm>
              <a:off x="9921522" y="6561159"/>
              <a:ext cx="3638482" cy="1216084"/>
              <a:chOff x="10340637" y="6524924"/>
              <a:chExt cx="3638482" cy="1216084"/>
            </a:xfrm>
          </p:grpSpPr>
          <p:pic>
            <p:nvPicPr>
              <p:cNvPr id="44" name="그림 43">
                <a:extLst>
                  <a:ext uri="{FF2B5EF4-FFF2-40B4-BE49-F238E27FC236}">
                    <a16:creationId xmlns:a16="http://schemas.microsoft.com/office/drawing/2014/main" id="{9D2782D8-D0BC-4B73-9208-9413E39540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40637" y="6607457"/>
                <a:ext cx="3638482" cy="1099541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</p:pic>
          <p:cxnSp>
            <p:nvCxnSpPr>
              <p:cNvPr id="45" name="직선 화살표 연결선 44">
                <a:extLst>
                  <a:ext uri="{FF2B5EF4-FFF2-40B4-BE49-F238E27FC236}">
                    <a16:creationId xmlns:a16="http://schemas.microsoft.com/office/drawing/2014/main" id="{CAF7CACC-8BC1-44F9-998A-0A6D789C1D78}"/>
                  </a:ext>
                </a:extLst>
              </p:cNvPr>
              <p:cNvCxnSpPr/>
              <p:nvPr/>
            </p:nvCxnSpPr>
            <p:spPr>
              <a:xfrm flipH="1" flipV="1">
                <a:off x="11876584" y="7063034"/>
                <a:ext cx="213260" cy="109688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164E9F2D-E0FE-40DA-81E0-E115DDFF2DBF}"/>
                  </a:ext>
                </a:extLst>
              </p:cNvPr>
              <p:cNvSpPr/>
              <p:nvPr/>
            </p:nvSpPr>
            <p:spPr>
              <a:xfrm>
                <a:off x="10806113" y="6986589"/>
                <a:ext cx="266699" cy="89772"/>
              </a:xfrm>
              <a:prstGeom prst="rect">
                <a:avLst/>
              </a:prstGeom>
              <a:solidFill>
                <a:schemeClr val="tx1">
                  <a:alpha val="47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8048C7A3-61BA-403A-B8EF-A8775B37A6A1}"/>
                  </a:ext>
                </a:extLst>
              </p:cNvPr>
              <p:cNvSpPr/>
              <p:nvPr/>
            </p:nvSpPr>
            <p:spPr>
              <a:xfrm>
                <a:off x="10801350" y="7253512"/>
                <a:ext cx="266699" cy="89772"/>
              </a:xfrm>
              <a:prstGeom prst="rect">
                <a:avLst/>
              </a:prstGeom>
              <a:solidFill>
                <a:schemeClr val="tx1">
                  <a:alpha val="47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203D9532-5CFB-4054-A479-051967BD3125}"/>
                  </a:ext>
                </a:extLst>
              </p:cNvPr>
              <p:cNvSpPr/>
              <p:nvPr/>
            </p:nvSpPr>
            <p:spPr>
              <a:xfrm rot="20636190">
                <a:off x="13351912" y="7234219"/>
                <a:ext cx="266699" cy="89772"/>
              </a:xfrm>
              <a:prstGeom prst="rect">
                <a:avLst/>
              </a:prstGeom>
              <a:solidFill>
                <a:schemeClr val="tx1">
                  <a:alpha val="47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18134C6-29DE-4A2C-814A-B20F59F0F314}"/>
                  </a:ext>
                </a:extLst>
              </p:cNvPr>
              <p:cNvSpPr txBox="1"/>
              <p:nvPr/>
            </p:nvSpPr>
            <p:spPr>
              <a:xfrm>
                <a:off x="10990839" y="7464009"/>
                <a:ext cx="6878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Pill-NEG</a:t>
                </a:r>
                <a:endParaRPr lang="ko-KR" altLang="en-US" sz="1200" dirty="0"/>
              </a:p>
            </p:txBody>
          </p:sp>
          <p:cxnSp>
            <p:nvCxnSpPr>
              <p:cNvPr id="50" name="직선 화살표 연결선 49">
                <a:extLst>
                  <a:ext uri="{FF2B5EF4-FFF2-40B4-BE49-F238E27FC236}">
                    <a16:creationId xmlns:a16="http://schemas.microsoft.com/office/drawing/2014/main" id="{535F902E-B0A1-4168-B977-E64AB8D6BD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68050" y="7309673"/>
                <a:ext cx="266696" cy="191662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화살표 연결선 50">
                <a:extLst>
                  <a:ext uri="{FF2B5EF4-FFF2-40B4-BE49-F238E27FC236}">
                    <a16:creationId xmlns:a16="http://schemas.microsoft.com/office/drawing/2014/main" id="{3891C07D-C8FF-4AB2-9A41-3BCB3449B845}"/>
                  </a:ext>
                </a:extLst>
              </p:cNvPr>
              <p:cNvCxnSpPr>
                <a:cxnSpLocks/>
                <a:endCxn id="46" idx="3"/>
              </p:cNvCxnSpPr>
              <p:nvPr/>
            </p:nvCxnSpPr>
            <p:spPr>
              <a:xfrm flipH="1" flipV="1">
                <a:off x="11072812" y="7031475"/>
                <a:ext cx="261936" cy="46986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화살표 연결선 51">
                <a:extLst>
                  <a:ext uri="{FF2B5EF4-FFF2-40B4-BE49-F238E27FC236}">
                    <a16:creationId xmlns:a16="http://schemas.microsoft.com/office/drawing/2014/main" id="{E3D4A3CF-BB58-432C-9F7E-F20B9C4162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34748" y="7309674"/>
                <a:ext cx="2009948" cy="194978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화살표 연결선 52">
                <a:extLst>
                  <a:ext uri="{FF2B5EF4-FFF2-40B4-BE49-F238E27FC236}">
                    <a16:creationId xmlns:a16="http://schemas.microsoft.com/office/drawing/2014/main" id="{B6BEAAC4-D88D-4248-B618-DE78F8FDA0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00460" y="7157227"/>
                <a:ext cx="972445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853C950-5ED2-461A-A896-FEEE58D33EC7}"/>
                  </a:ext>
                </a:extLst>
              </p:cNvPr>
              <p:cNvSpPr txBox="1"/>
              <p:nvPr/>
            </p:nvSpPr>
            <p:spPr>
              <a:xfrm>
                <a:off x="12586682" y="6548483"/>
                <a:ext cx="10486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Cooling water</a:t>
                </a:r>
                <a:endParaRPr lang="ko-KR" altLang="en-US" sz="1200" dirty="0"/>
              </a:p>
            </p:txBody>
          </p:sp>
          <p:cxnSp>
            <p:nvCxnSpPr>
              <p:cNvPr id="56" name="직선 화살표 연결선 55">
                <a:extLst>
                  <a:ext uri="{FF2B5EF4-FFF2-40B4-BE49-F238E27FC236}">
                    <a16:creationId xmlns:a16="http://schemas.microsoft.com/office/drawing/2014/main" id="{00708329-D98D-469E-BFCA-3343C5132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7221" y="6788069"/>
                <a:ext cx="312696" cy="111132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9206EBA-9305-4952-85EF-ABD29A0366A6}"/>
                  </a:ext>
                </a:extLst>
              </p:cNvPr>
              <p:cNvSpPr txBox="1"/>
              <p:nvPr/>
            </p:nvSpPr>
            <p:spPr>
              <a:xfrm>
                <a:off x="11485627" y="6524924"/>
                <a:ext cx="11304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/>
                  <a:t>Beam chamber</a:t>
                </a:r>
              </a:p>
              <a:p>
                <a:pPr algn="ctr"/>
                <a:r>
                  <a:rPr lang="en-US" altLang="ko-KR" sz="1200" dirty="0"/>
                  <a:t>24(H)</a:t>
                </a:r>
                <a:r>
                  <a:rPr lang="en-US" altLang="ko-KR" sz="12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×</a:t>
                </a:r>
                <a:r>
                  <a:rPr lang="en-US" altLang="ko-KR" sz="1200" dirty="0"/>
                  <a:t>18(V)</a:t>
                </a:r>
                <a:endParaRPr lang="ko-KR" altLang="en-US" sz="1200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F600061-8998-42B1-A854-F32D584974F8}"/>
                  </a:ext>
                </a:extLst>
              </p:cNvPr>
              <p:cNvSpPr txBox="1"/>
              <p:nvPr/>
            </p:nvSpPr>
            <p:spPr>
              <a:xfrm>
                <a:off x="12677814" y="6948601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SR</a:t>
                </a:r>
                <a:endParaRPr lang="ko-KR" altLang="en-US" sz="1200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598F201-AFE4-4884-9105-9906C6C1D45B}"/>
                  </a:ext>
                </a:extLst>
              </p:cNvPr>
              <p:cNvSpPr txBox="1"/>
              <p:nvPr/>
            </p:nvSpPr>
            <p:spPr>
              <a:xfrm>
                <a:off x="11904523" y="6889655"/>
                <a:ext cx="2936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e</a:t>
                </a:r>
                <a:r>
                  <a:rPr lang="en-US" altLang="ko-KR" sz="1200" baseline="30000" dirty="0"/>
                  <a:t>-</a:t>
                </a:r>
                <a:endParaRPr lang="ko-KR" altLang="en-US" sz="1200" baseline="30000" dirty="0"/>
              </a:p>
            </p:txBody>
          </p:sp>
        </p:grpSp>
        <p:cxnSp>
          <p:nvCxnSpPr>
            <p:cNvPr id="31" name="직선 화살표 연결선 30">
              <a:extLst>
                <a:ext uri="{FF2B5EF4-FFF2-40B4-BE49-F238E27FC236}">
                  <a16:creationId xmlns:a16="http://schemas.microsoft.com/office/drawing/2014/main" id="{607EE8BB-FDF1-4F6C-8AC5-91C80C4C98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98998" y="5618062"/>
              <a:ext cx="21811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>
              <a:extLst>
                <a:ext uri="{FF2B5EF4-FFF2-40B4-BE49-F238E27FC236}">
                  <a16:creationId xmlns:a16="http://schemas.microsoft.com/office/drawing/2014/main" id="{EF460912-BF2E-485C-B5B3-DE6C6AB045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8979" y="6470298"/>
              <a:ext cx="2289929" cy="1817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CA575C-2832-4A03-96FC-C80AD3695B59}"/>
                </a:ext>
              </a:extLst>
            </p:cNvPr>
            <p:cNvSpPr txBox="1"/>
            <p:nvPr/>
          </p:nvSpPr>
          <p:spPr>
            <a:xfrm>
              <a:off x="10927523" y="5220251"/>
              <a:ext cx="1844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/>
                <a:t>Photon beam (ID)</a:t>
              </a:r>
              <a:endParaRPr lang="ko-KR" altLang="en-US" sz="18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983A8DF-5DC9-4522-AC7C-1775E9D9B6A4}"/>
                </a:ext>
              </a:extLst>
            </p:cNvPr>
            <p:cNvSpPr txBox="1"/>
            <p:nvPr/>
          </p:nvSpPr>
          <p:spPr>
            <a:xfrm rot="21329053">
              <a:off x="1840661" y="6153744"/>
              <a:ext cx="1966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800" dirty="0"/>
                <a:t>Photon beam (BM)</a:t>
              </a:r>
              <a:endParaRPr lang="ko-KR" altLang="en-US" sz="1800" dirty="0"/>
            </a:p>
          </p:txBody>
        </p:sp>
        <p:cxnSp>
          <p:nvCxnSpPr>
            <p:cNvPr id="41" name="직선 화살표 연결선 40">
              <a:extLst>
                <a:ext uri="{FF2B5EF4-FFF2-40B4-BE49-F238E27FC236}">
                  <a16:creationId xmlns:a16="http://schemas.microsoft.com/office/drawing/2014/main" id="{8E43383F-1F4C-492F-9A51-859CAA6401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24689" y="5364308"/>
              <a:ext cx="520493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DB24C3D-1AF6-46B0-8CDA-882E454062D9}"/>
                </a:ext>
              </a:extLst>
            </p:cNvPr>
            <p:cNvSpPr txBox="1"/>
            <p:nvPr/>
          </p:nvSpPr>
          <p:spPr>
            <a:xfrm>
              <a:off x="14423303" y="4906312"/>
              <a:ext cx="38824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e</a:t>
              </a:r>
              <a:r>
                <a:rPr lang="en-US" altLang="ko-KR" baseline="30000" dirty="0"/>
                <a:t>-</a:t>
              </a:r>
              <a:endParaRPr lang="ko-KR" altLang="en-US" baseline="30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A52129B-7A7F-4551-9F74-9CFDC104E9FA}"/>
                </a:ext>
              </a:extLst>
            </p:cNvPr>
            <p:cNvSpPr txBox="1"/>
            <p:nvPr/>
          </p:nvSpPr>
          <p:spPr>
            <a:xfrm>
              <a:off x="13524285" y="7248499"/>
              <a:ext cx="17165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/>
                <a:t>Vacuum chamber cross-section</a:t>
              </a:r>
              <a:endParaRPr lang="ko-KR" altLang="en-US" sz="1600" dirty="0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A65322E9-187A-4EA8-B823-D6DB6A26FB85}"/>
              </a:ext>
            </a:extLst>
          </p:cNvPr>
          <p:cNvSpPr txBox="1"/>
          <p:nvPr/>
        </p:nvSpPr>
        <p:spPr>
          <a:xfrm>
            <a:off x="9225415" y="6372800"/>
            <a:ext cx="63671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CN05</a:t>
            </a:r>
            <a:endParaRPr lang="ko-KR" altLang="en-US" sz="16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272892-5720-4AC6-997A-623B44EED179}"/>
              </a:ext>
            </a:extLst>
          </p:cNvPr>
          <p:cNvSpPr txBox="1"/>
          <p:nvPr/>
        </p:nvSpPr>
        <p:spPr>
          <a:xfrm>
            <a:off x="5429058" y="6688988"/>
            <a:ext cx="63671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CN09</a:t>
            </a:r>
            <a:endParaRPr lang="ko-KR" altLang="en-US" sz="16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1825581-D231-4CD0-881F-A5B67D9F6DC3}"/>
              </a:ext>
            </a:extLst>
          </p:cNvPr>
          <p:cNvSpPr txBox="1"/>
          <p:nvPr/>
        </p:nvSpPr>
        <p:spPr>
          <a:xfrm>
            <a:off x="5315303" y="7609889"/>
            <a:ext cx="433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latin typeface="+mn-ea"/>
              </a:rPr>
              <a:t>※ 13 vacuum chambers per arc-section</a:t>
            </a:r>
            <a:endParaRPr lang="ko-KR" altLang="en-US" sz="1800" dirty="0">
              <a:latin typeface="+mn-ea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B20E9A51-B343-4CFF-A6A1-40DB71E4E4FC}"/>
              </a:ext>
            </a:extLst>
          </p:cNvPr>
          <p:cNvSpPr/>
          <p:nvPr/>
        </p:nvSpPr>
        <p:spPr>
          <a:xfrm>
            <a:off x="9857319" y="6775285"/>
            <a:ext cx="5260969" cy="1258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28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">
            <a:extLst>
              <a:ext uri="{FF2B5EF4-FFF2-40B4-BE49-F238E27FC236}">
                <a16:creationId xmlns:a16="http://schemas.microsoft.com/office/drawing/2014/main" id="{3365FD73-2ECD-45FA-AFAB-30BD52B8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73" y="0"/>
            <a:ext cx="1079500" cy="479180"/>
          </a:xfrm>
          <a:prstGeom prst="rect">
            <a:avLst/>
          </a:prstGeom>
          <a:solidFill>
            <a:srgbClr val="E65C00"/>
          </a:solidFill>
          <a:ln>
            <a:solidFill>
              <a:srgbClr val="E65C00"/>
            </a:solidFill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4FA309C-303C-44EA-A9B1-257E7E420A46}"/>
              </a:ext>
            </a:extLst>
          </p:cNvPr>
          <p:cNvSpPr/>
          <p:nvPr/>
        </p:nvSpPr>
        <p:spPr>
          <a:xfrm>
            <a:off x="626972" y="710688"/>
            <a:ext cx="6751413" cy="3997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000" b="1" dirty="0">
                <a:solidFill>
                  <a:schemeClr val="tx2"/>
                </a:solidFill>
                <a:ea typeface="HY헤드라인M" panose="02030600000101010101" pitchFamily="18" charset="-127"/>
                <a:cs typeface="Verdana" panose="020B0604030504040204" pitchFamily="34" charset="0"/>
              </a:rPr>
              <a:t>Design Change of the Vacuum Chamber</a:t>
            </a:r>
            <a:endParaRPr lang="ko-KR" altLang="en-US" sz="200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CBC174-067E-4741-8F74-E608E9D29F27}"/>
              </a:ext>
            </a:extLst>
          </p:cNvPr>
          <p:cNvSpPr txBox="1"/>
          <p:nvPr/>
        </p:nvSpPr>
        <p:spPr>
          <a:xfrm>
            <a:off x="1706473" y="8757"/>
            <a:ext cx="675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E65C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Ebrima" panose="02000000000000000000" pitchFamily="2" charset="0"/>
              </a:rPr>
              <a:t>III. Storage Ring Vacuum System</a:t>
            </a:r>
            <a:endParaRPr lang="ko-KR" altLang="en-US" sz="2400" b="1" dirty="0">
              <a:solidFill>
                <a:srgbClr val="E65C0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Ebrima" panose="02000000000000000000" pitchFamily="2" charset="0"/>
            </a:endParaRPr>
          </a:p>
        </p:txBody>
      </p:sp>
      <p:sp>
        <p:nvSpPr>
          <p:cNvPr id="36" name="슬라이드 번호 개체 틀 1">
            <a:extLst>
              <a:ext uri="{FF2B5EF4-FFF2-40B4-BE49-F238E27FC236}">
                <a16:creationId xmlns:a16="http://schemas.microsoft.com/office/drawing/2014/main" id="{27D9A9CA-9D37-4139-9BAB-A50F75E681F3}"/>
              </a:ext>
            </a:extLst>
          </p:cNvPr>
          <p:cNvSpPr txBox="1">
            <a:spLocks/>
          </p:cNvSpPr>
          <p:nvPr/>
        </p:nvSpPr>
        <p:spPr>
          <a:xfrm>
            <a:off x="5521350" y="7958481"/>
            <a:ext cx="3428286" cy="456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5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09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363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817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7271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726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0180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71634" algn="l" defTabSz="1142909" rtl="0" eaLnBrk="1" latinLnBrk="1" hangingPunct="1"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F63A3B-78C7-47BE-AE5E-E10140E04643}" type="slidenum">
              <a:rPr lang="en-US" sz="2400" smtClean="0">
                <a:solidFill>
                  <a:srgbClr val="898989"/>
                </a:solidFill>
              </a:rPr>
              <a:pPr algn="ctr"/>
              <a:t>9</a:t>
            </a:fld>
            <a:endParaRPr lang="en-US" sz="2400" dirty="0">
              <a:solidFill>
                <a:srgbClr val="898989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C2CA8301-D6C0-40CE-9DBB-1E923E69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363164"/>
            <a:ext cx="15236824" cy="207749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8F3B2398-6D48-4B23-A108-352D812A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7965099"/>
            <a:ext cx="3424555" cy="346358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A85BA3A5-DE0B-4DDD-8C4B-69114A20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285" y="7820209"/>
            <a:ext cx="2757761" cy="529993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3715A6DA-66FD-4DAB-A54F-9E39DE3DEBF7}"/>
              </a:ext>
            </a:extLst>
          </p:cNvPr>
          <p:cNvGrpSpPr/>
          <p:nvPr/>
        </p:nvGrpSpPr>
        <p:grpSpPr>
          <a:xfrm>
            <a:off x="6845809" y="235417"/>
            <a:ext cx="8330988" cy="4750094"/>
            <a:chOff x="6424038" y="718387"/>
            <a:chExt cx="8752760" cy="5043964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660FED6-AC2F-4E05-9408-A58A5CBC5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4038" y="718387"/>
              <a:ext cx="8752760" cy="5043964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E76BE3-CDE1-423C-A413-073EB6A1F3B4}"/>
                </a:ext>
              </a:extLst>
            </p:cNvPr>
            <p:cNvSpPr txBox="1"/>
            <p:nvPr/>
          </p:nvSpPr>
          <p:spPr>
            <a:xfrm>
              <a:off x="13456709" y="3564073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ID beam</a:t>
              </a:r>
              <a:endParaRPr lang="ko-KR" altLang="en-US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FE4189-6369-45C0-BEB1-6482FEF83EF2}"/>
                </a:ext>
              </a:extLst>
            </p:cNvPr>
            <p:cNvSpPr txBox="1"/>
            <p:nvPr/>
          </p:nvSpPr>
          <p:spPr>
            <a:xfrm>
              <a:off x="8793906" y="1032378"/>
              <a:ext cx="1480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/>
                <a:t>Bending</a:t>
              </a:r>
            </a:p>
            <a:p>
              <a:pPr algn="ctr"/>
              <a:r>
                <a:rPr lang="en-US" altLang="ko-KR" sz="1400" dirty="0"/>
                <a:t>beam</a:t>
              </a:r>
              <a:endParaRPr lang="ko-KR" altLang="en-US" sz="1400" dirty="0"/>
            </a:p>
          </p:txBody>
        </p: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7AEBCD99-A1A6-48FE-BD9E-2A0357CE59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00522" y="1662995"/>
              <a:ext cx="196786" cy="1497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화살표 연결선 14">
              <a:extLst>
                <a:ext uri="{FF2B5EF4-FFF2-40B4-BE49-F238E27FC236}">
                  <a16:creationId xmlns:a16="http://schemas.microsoft.com/office/drawing/2014/main" id="{492619E7-C3EC-4A42-B27C-C237E1D066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70430" y="3982678"/>
              <a:ext cx="129184" cy="19187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9D2ECD6-B801-485B-B90F-ECE8DA9CD54E}"/>
              </a:ext>
            </a:extLst>
          </p:cNvPr>
          <p:cNvGrpSpPr/>
          <p:nvPr/>
        </p:nvGrpSpPr>
        <p:grpSpPr>
          <a:xfrm>
            <a:off x="283106" y="1457837"/>
            <a:ext cx="4202332" cy="1392389"/>
            <a:chOff x="10340637" y="6524924"/>
            <a:chExt cx="3638482" cy="1205566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600868F9-2D6F-4E96-BFCC-7146D6F16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40637" y="6607457"/>
              <a:ext cx="3638482" cy="1099541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cxnSp>
          <p:nvCxnSpPr>
            <p:cNvPr id="20" name="직선 화살표 연결선 19">
              <a:extLst>
                <a:ext uri="{FF2B5EF4-FFF2-40B4-BE49-F238E27FC236}">
                  <a16:creationId xmlns:a16="http://schemas.microsoft.com/office/drawing/2014/main" id="{23E10C44-656B-454D-AF5C-75FFEA4C89E8}"/>
                </a:ext>
              </a:extLst>
            </p:cNvPr>
            <p:cNvCxnSpPr/>
            <p:nvPr/>
          </p:nvCxnSpPr>
          <p:spPr>
            <a:xfrm flipH="1" flipV="1">
              <a:off x="11876584" y="7063034"/>
              <a:ext cx="213260" cy="109688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9328A08F-88B0-462A-8942-98568A697675}"/>
                </a:ext>
              </a:extLst>
            </p:cNvPr>
            <p:cNvSpPr/>
            <p:nvPr/>
          </p:nvSpPr>
          <p:spPr>
            <a:xfrm>
              <a:off x="10806113" y="6986589"/>
              <a:ext cx="266699" cy="8977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196FA5C2-EF2D-4A34-8E34-4475F9C732AA}"/>
                </a:ext>
              </a:extLst>
            </p:cNvPr>
            <p:cNvSpPr/>
            <p:nvPr/>
          </p:nvSpPr>
          <p:spPr>
            <a:xfrm>
              <a:off x="10801350" y="7253512"/>
              <a:ext cx="266699" cy="8977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82A6A4AC-4896-4D00-AE62-C30EE4CEA882}"/>
                </a:ext>
              </a:extLst>
            </p:cNvPr>
            <p:cNvSpPr/>
            <p:nvPr/>
          </p:nvSpPr>
          <p:spPr>
            <a:xfrm rot="20636190">
              <a:off x="13351912" y="7234219"/>
              <a:ext cx="266699" cy="8977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5DC0FA-EB50-4A83-90EE-ABAC6B7FC203}"/>
                </a:ext>
              </a:extLst>
            </p:cNvPr>
            <p:cNvSpPr txBox="1"/>
            <p:nvPr/>
          </p:nvSpPr>
          <p:spPr>
            <a:xfrm>
              <a:off x="10990839" y="7464009"/>
              <a:ext cx="668811" cy="26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Pill-NEG</a:t>
              </a:r>
              <a:endParaRPr lang="ko-KR" altLang="en-US" sz="1400" dirty="0"/>
            </a:p>
          </p:txBody>
        </p:sp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id="{B587481F-30D7-4367-83E2-A9392594D6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68050" y="7309673"/>
              <a:ext cx="266696" cy="19166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화살표 연결선 25">
              <a:extLst>
                <a:ext uri="{FF2B5EF4-FFF2-40B4-BE49-F238E27FC236}">
                  <a16:creationId xmlns:a16="http://schemas.microsoft.com/office/drawing/2014/main" id="{7C4D5DC8-ADFA-430D-869A-2745DE557A4A}"/>
                </a:ext>
              </a:extLst>
            </p:cNvPr>
            <p:cNvCxnSpPr>
              <a:cxnSpLocks/>
              <a:endCxn id="21" idx="3"/>
            </p:cNvCxnSpPr>
            <p:nvPr/>
          </p:nvCxnSpPr>
          <p:spPr>
            <a:xfrm flipH="1" flipV="1">
              <a:off x="11072812" y="7031475"/>
              <a:ext cx="261936" cy="46986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0EE99736-FAC4-4A3C-AB86-6234A9094B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4748" y="7309674"/>
              <a:ext cx="2009948" cy="19497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ACF1B29A-26B1-45BA-B4C8-3A688574A6B2}"/>
                </a:ext>
              </a:extLst>
            </p:cNvPr>
            <p:cNvCxnSpPr>
              <a:cxnSpLocks/>
            </p:cNvCxnSpPr>
            <p:nvPr/>
          </p:nvCxnSpPr>
          <p:spPr>
            <a:xfrm>
              <a:off x="12100460" y="7157227"/>
              <a:ext cx="972445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85F5C1-22C1-47F0-9B5E-262802993E2B}"/>
                </a:ext>
              </a:extLst>
            </p:cNvPr>
            <p:cNvSpPr txBox="1"/>
            <p:nvPr/>
          </p:nvSpPr>
          <p:spPr>
            <a:xfrm>
              <a:off x="12586682" y="6548483"/>
              <a:ext cx="1035000" cy="266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Cooling water</a:t>
              </a:r>
              <a:endParaRPr lang="ko-KR" altLang="en-US" sz="1400" dirty="0"/>
            </a:p>
          </p:txBody>
        </p:sp>
        <p:cxnSp>
          <p:nvCxnSpPr>
            <p:cNvPr id="30" name="직선 화살표 연결선 29">
              <a:extLst>
                <a:ext uri="{FF2B5EF4-FFF2-40B4-BE49-F238E27FC236}">
                  <a16:creationId xmlns:a16="http://schemas.microsoft.com/office/drawing/2014/main" id="{98C449D9-0681-4B4D-B953-3CD3B3F2206D}"/>
                </a:ext>
              </a:extLst>
            </p:cNvPr>
            <p:cNvCxnSpPr>
              <a:cxnSpLocks/>
            </p:cNvCxnSpPr>
            <p:nvPr/>
          </p:nvCxnSpPr>
          <p:spPr>
            <a:xfrm>
              <a:off x="13277221" y="6788069"/>
              <a:ext cx="312696" cy="11113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AB3278-B490-41DD-AE39-5F63BCF734EC}"/>
                </a:ext>
              </a:extLst>
            </p:cNvPr>
            <p:cNvSpPr txBox="1"/>
            <p:nvPr/>
          </p:nvSpPr>
          <p:spPr>
            <a:xfrm>
              <a:off x="11493456" y="6524924"/>
              <a:ext cx="1114777" cy="453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dirty="0"/>
                <a:t>Beam chamber</a:t>
              </a:r>
            </a:p>
            <a:p>
              <a:pPr algn="ctr"/>
              <a:r>
                <a:rPr lang="en-US" altLang="ko-KR" sz="1400" dirty="0"/>
                <a:t>24(H)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×</a:t>
              </a:r>
              <a:r>
                <a:rPr lang="en-US" altLang="ko-KR" sz="1400" dirty="0"/>
                <a:t>18(V)</a:t>
              </a:r>
              <a:endParaRPr lang="ko-KR" altLang="en-US" sz="1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283791F-BD1C-4E30-BCE3-82D44EBB0268}"/>
                </a:ext>
              </a:extLst>
            </p:cNvPr>
            <p:cNvSpPr txBox="1"/>
            <p:nvPr/>
          </p:nvSpPr>
          <p:spPr>
            <a:xfrm>
              <a:off x="12677814" y="6948601"/>
              <a:ext cx="315335" cy="266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SR</a:t>
              </a:r>
              <a:endParaRPr lang="ko-KR" altLang="en-US" sz="14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0A5E660-1930-4E82-B806-C54D51172D77}"/>
                </a:ext>
              </a:extLst>
            </p:cNvPr>
            <p:cNvSpPr txBox="1"/>
            <p:nvPr/>
          </p:nvSpPr>
          <p:spPr>
            <a:xfrm>
              <a:off x="11904523" y="6889655"/>
              <a:ext cx="269535" cy="266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e</a:t>
              </a:r>
              <a:r>
                <a:rPr lang="en-US" altLang="ko-KR" sz="1400" baseline="30000" dirty="0"/>
                <a:t>-</a:t>
              </a:r>
              <a:endParaRPr lang="ko-KR" altLang="en-US" sz="1400" baseline="30000" dirty="0"/>
            </a:p>
          </p:txBody>
        </p:sp>
      </p:grpSp>
      <p:pic>
        <p:nvPicPr>
          <p:cNvPr id="40" name="그림 39">
            <a:extLst>
              <a:ext uri="{FF2B5EF4-FFF2-40B4-BE49-F238E27FC236}">
                <a16:creationId xmlns:a16="http://schemas.microsoft.com/office/drawing/2014/main" id="{2FFBF043-29CB-4799-842B-0DEC6D670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91" y="3187273"/>
            <a:ext cx="4328716" cy="361773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168E182-B80C-4D32-A0BD-9C86A0F7BEF3}"/>
              </a:ext>
            </a:extLst>
          </p:cNvPr>
          <p:cNvSpPr txBox="1"/>
          <p:nvPr/>
        </p:nvSpPr>
        <p:spPr>
          <a:xfrm>
            <a:off x="-41582" y="4042131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ID beam</a:t>
            </a:r>
            <a:endParaRPr lang="ko-KR" alt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934A23-FF89-4EE5-A1B9-10318C0F4044}"/>
              </a:ext>
            </a:extLst>
          </p:cNvPr>
          <p:cNvSpPr txBox="1"/>
          <p:nvPr/>
        </p:nvSpPr>
        <p:spPr>
          <a:xfrm>
            <a:off x="566291" y="5508991"/>
            <a:ext cx="118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Bending beam</a:t>
            </a:r>
            <a:endParaRPr lang="ko-KR" altLang="en-US" sz="1400" dirty="0"/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EFC9EA65-0330-4D44-8DC2-7CF5787C0F62}"/>
              </a:ext>
            </a:extLst>
          </p:cNvPr>
          <p:cNvCxnSpPr/>
          <p:nvPr/>
        </p:nvCxnSpPr>
        <p:spPr>
          <a:xfrm flipH="1">
            <a:off x="145527" y="4501901"/>
            <a:ext cx="192599" cy="156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C590B07B-6868-48A2-B82D-6F3E9CEBEA7C}"/>
              </a:ext>
            </a:extLst>
          </p:cNvPr>
          <p:cNvCxnSpPr/>
          <p:nvPr/>
        </p:nvCxnSpPr>
        <p:spPr>
          <a:xfrm>
            <a:off x="1085752" y="5354548"/>
            <a:ext cx="162019" cy="1855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EE7C3D0-3F61-4DB3-83E6-651C0E4C1C10}"/>
              </a:ext>
            </a:extLst>
          </p:cNvPr>
          <p:cNvSpPr txBox="1"/>
          <p:nvPr/>
        </p:nvSpPr>
        <p:spPr>
          <a:xfrm>
            <a:off x="283106" y="7089607"/>
            <a:ext cx="388295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Conceptual Design (Ver. 1)</a:t>
            </a:r>
            <a:endParaRPr lang="ko-KR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10E42305-3B32-4178-B82F-2D765B076D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80" y="3230323"/>
            <a:ext cx="4219934" cy="1450149"/>
          </a:xfrm>
          <a:prstGeom prst="rect">
            <a:avLst/>
          </a:prstGeom>
        </p:spPr>
      </p:pic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0C7B6F91-BDF9-4732-B5F7-52A72D8EE74C}"/>
              </a:ext>
            </a:extLst>
          </p:cNvPr>
          <p:cNvCxnSpPr>
            <a:cxnSpLocks/>
            <a:stCxn id="48" idx="6"/>
          </p:cNvCxnSpPr>
          <p:nvPr/>
        </p:nvCxnSpPr>
        <p:spPr>
          <a:xfrm flipV="1">
            <a:off x="7140718" y="3948428"/>
            <a:ext cx="850713" cy="12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타원 47">
            <a:extLst>
              <a:ext uri="{FF2B5EF4-FFF2-40B4-BE49-F238E27FC236}">
                <a16:creationId xmlns:a16="http://schemas.microsoft.com/office/drawing/2014/main" id="{B4D6DBC8-860D-477F-9AC9-4A6A9F78C2AF}"/>
              </a:ext>
            </a:extLst>
          </p:cNvPr>
          <p:cNvSpPr/>
          <p:nvPr/>
        </p:nvSpPr>
        <p:spPr>
          <a:xfrm>
            <a:off x="7094999" y="393758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0AC3A0-EFB2-4A80-BC0A-630D3FB957ED}"/>
              </a:ext>
            </a:extLst>
          </p:cNvPr>
          <p:cNvSpPr txBox="1"/>
          <p:nvPr/>
        </p:nvSpPr>
        <p:spPr>
          <a:xfrm>
            <a:off x="7110426" y="3692173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SR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003275AB-A9DA-4BDC-ADE7-2D2A7F78CAA2}"/>
              </a:ext>
            </a:extLst>
          </p:cNvPr>
          <p:cNvCxnSpPr>
            <a:cxnSpLocks/>
          </p:cNvCxnSpPr>
          <p:nvPr/>
        </p:nvCxnSpPr>
        <p:spPr>
          <a:xfrm flipH="1" flipV="1">
            <a:off x="6883927" y="3805922"/>
            <a:ext cx="222140" cy="1425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D5A4D02-398E-4D08-AB7F-373C1CD29C7C}"/>
              </a:ext>
            </a:extLst>
          </p:cNvPr>
          <p:cNvSpPr txBox="1"/>
          <p:nvPr/>
        </p:nvSpPr>
        <p:spPr>
          <a:xfrm>
            <a:off x="6915793" y="3625595"/>
            <a:ext cx="31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e</a:t>
            </a:r>
            <a:r>
              <a:rPr lang="en-US" altLang="ko-KR" sz="1400" baseline="30000" dirty="0">
                <a:solidFill>
                  <a:srgbClr val="0000FF"/>
                </a:solidFill>
              </a:rPr>
              <a:t>-</a:t>
            </a:r>
            <a:endParaRPr lang="ko-KR" altLang="en-US" sz="1400" baseline="30000" dirty="0">
              <a:solidFill>
                <a:srgbClr val="0000FF"/>
              </a:solidFill>
            </a:endParaRP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8BC8BBE7-AF2C-4103-8458-15B67060D1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459" y="1568833"/>
            <a:ext cx="4847396" cy="1615798"/>
          </a:xfrm>
          <a:prstGeom prst="rect">
            <a:avLst/>
          </a:prstGeom>
        </p:spPr>
      </p:pic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08AC09D6-3B1D-4F3B-B1DA-954C246B3AC5}"/>
              </a:ext>
            </a:extLst>
          </p:cNvPr>
          <p:cNvCxnSpPr>
            <a:cxnSpLocks/>
            <a:stCxn id="54" idx="6"/>
          </p:cNvCxnSpPr>
          <p:nvPr/>
        </p:nvCxnSpPr>
        <p:spPr>
          <a:xfrm>
            <a:off x="7117164" y="2423881"/>
            <a:ext cx="54304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타원 53">
            <a:extLst>
              <a:ext uri="{FF2B5EF4-FFF2-40B4-BE49-F238E27FC236}">
                <a16:creationId xmlns:a16="http://schemas.microsoft.com/office/drawing/2014/main" id="{C8049BFC-5D8C-416F-89E3-E2FB9132FFAB}"/>
              </a:ext>
            </a:extLst>
          </p:cNvPr>
          <p:cNvSpPr/>
          <p:nvPr/>
        </p:nvSpPr>
        <p:spPr>
          <a:xfrm>
            <a:off x="7071445" y="240102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A3A5A2-6E20-467F-B1B3-0D485C8F3707}"/>
              </a:ext>
            </a:extLst>
          </p:cNvPr>
          <p:cNvSpPr txBox="1"/>
          <p:nvPr/>
        </p:nvSpPr>
        <p:spPr>
          <a:xfrm>
            <a:off x="7078695" y="2169503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SR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3259FC6D-45A9-4287-9B48-A4900E6F0C68}"/>
              </a:ext>
            </a:extLst>
          </p:cNvPr>
          <p:cNvCxnSpPr>
            <a:cxnSpLocks/>
          </p:cNvCxnSpPr>
          <p:nvPr/>
        </p:nvCxnSpPr>
        <p:spPr>
          <a:xfrm flipH="1" flipV="1">
            <a:off x="6860373" y="2269363"/>
            <a:ext cx="222140" cy="1425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558781F-CD28-4058-B3C3-24BE02974097}"/>
              </a:ext>
            </a:extLst>
          </p:cNvPr>
          <p:cNvSpPr txBox="1"/>
          <p:nvPr/>
        </p:nvSpPr>
        <p:spPr>
          <a:xfrm>
            <a:off x="6798358" y="2054081"/>
            <a:ext cx="31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e</a:t>
            </a:r>
            <a:r>
              <a:rPr lang="en-US" altLang="ko-KR" sz="1400" baseline="30000" dirty="0">
                <a:solidFill>
                  <a:srgbClr val="0000FF"/>
                </a:solidFill>
              </a:rPr>
              <a:t>-</a:t>
            </a:r>
            <a:endParaRPr lang="ko-KR" altLang="en-US" sz="1400" baseline="30000" dirty="0">
              <a:solidFill>
                <a:srgbClr val="0000FF"/>
              </a:solidFill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B61FEC2C-E9F3-4458-A50A-62059EB109D4}"/>
              </a:ext>
            </a:extLst>
          </p:cNvPr>
          <p:cNvSpPr/>
          <p:nvPr/>
        </p:nvSpPr>
        <p:spPr>
          <a:xfrm>
            <a:off x="5376157" y="2188415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AABB344B-395A-4DA9-8B34-074A94323D57}"/>
              </a:ext>
            </a:extLst>
          </p:cNvPr>
          <p:cNvSpPr/>
          <p:nvPr/>
        </p:nvSpPr>
        <p:spPr>
          <a:xfrm>
            <a:off x="6059624" y="3679136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E1BD47CF-16D1-478F-A8CD-8BF410D81502}"/>
              </a:ext>
            </a:extLst>
          </p:cNvPr>
          <p:cNvSpPr/>
          <p:nvPr/>
        </p:nvSpPr>
        <p:spPr>
          <a:xfrm>
            <a:off x="5379152" y="2538647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45B3EC3B-85CF-46FC-AC26-BC6A66545D0B}"/>
              </a:ext>
            </a:extLst>
          </p:cNvPr>
          <p:cNvSpPr/>
          <p:nvPr/>
        </p:nvSpPr>
        <p:spPr>
          <a:xfrm>
            <a:off x="6055532" y="4114190"/>
            <a:ext cx="360421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CBF8BB3A-C4E6-4499-BFFF-2A274A115869}"/>
              </a:ext>
            </a:extLst>
          </p:cNvPr>
          <p:cNvSpPr/>
          <p:nvPr/>
        </p:nvSpPr>
        <p:spPr>
          <a:xfrm>
            <a:off x="7732795" y="4109754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99A8696A-3A2A-492C-AF9B-A947B1416CD0}"/>
              </a:ext>
            </a:extLst>
          </p:cNvPr>
          <p:cNvSpPr/>
          <p:nvPr/>
        </p:nvSpPr>
        <p:spPr>
          <a:xfrm>
            <a:off x="7748910" y="3649320"/>
            <a:ext cx="362466" cy="1349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86A3F6A-1BE9-43E1-A130-F415FD8FD23E}"/>
              </a:ext>
            </a:extLst>
          </p:cNvPr>
          <p:cNvSpPr txBox="1"/>
          <p:nvPr/>
        </p:nvSpPr>
        <p:spPr>
          <a:xfrm>
            <a:off x="7660103" y="2863084"/>
            <a:ext cx="1195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Cooling water</a:t>
            </a:r>
            <a:endParaRPr lang="ko-KR" altLang="en-US" sz="1400" dirty="0"/>
          </a:p>
        </p:txBody>
      </p:sp>
      <p:cxnSp>
        <p:nvCxnSpPr>
          <p:cNvPr id="66" name="직선 화살표 연결선 65">
            <a:extLst>
              <a:ext uri="{FF2B5EF4-FFF2-40B4-BE49-F238E27FC236}">
                <a16:creationId xmlns:a16="http://schemas.microsoft.com/office/drawing/2014/main" id="{04DB82FE-FAC5-4569-A039-719F2A159427}"/>
              </a:ext>
            </a:extLst>
          </p:cNvPr>
          <p:cNvCxnSpPr/>
          <p:nvPr/>
        </p:nvCxnSpPr>
        <p:spPr>
          <a:xfrm flipV="1">
            <a:off x="8260503" y="2411869"/>
            <a:ext cx="607273" cy="438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747ADD5E-769E-42EC-8539-576E09AAF6F2}"/>
              </a:ext>
            </a:extLst>
          </p:cNvPr>
          <p:cNvCxnSpPr>
            <a:stCxn id="65" idx="2"/>
          </p:cNvCxnSpPr>
          <p:nvPr/>
        </p:nvCxnSpPr>
        <p:spPr>
          <a:xfrm>
            <a:off x="8257799" y="3170861"/>
            <a:ext cx="351712" cy="62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타원 67">
            <a:extLst>
              <a:ext uri="{FF2B5EF4-FFF2-40B4-BE49-F238E27FC236}">
                <a16:creationId xmlns:a16="http://schemas.microsoft.com/office/drawing/2014/main" id="{6B4EA014-2020-4675-99EA-CB8A2F48047F}"/>
              </a:ext>
            </a:extLst>
          </p:cNvPr>
          <p:cNvSpPr/>
          <p:nvPr/>
        </p:nvSpPr>
        <p:spPr>
          <a:xfrm>
            <a:off x="4960442" y="2368567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81EB6973-EA8E-44B9-96A4-1A4EF9D8F408}"/>
              </a:ext>
            </a:extLst>
          </p:cNvPr>
          <p:cNvSpPr/>
          <p:nvPr/>
        </p:nvSpPr>
        <p:spPr>
          <a:xfrm>
            <a:off x="9215795" y="2368567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4A3C947E-8D08-4B7E-BDE5-DEC7689C28F8}"/>
              </a:ext>
            </a:extLst>
          </p:cNvPr>
          <p:cNvSpPr/>
          <p:nvPr/>
        </p:nvSpPr>
        <p:spPr>
          <a:xfrm>
            <a:off x="8880839" y="3985858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1D71E5ED-C86F-4C1F-BAA1-7EF6E50F098D}"/>
              </a:ext>
            </a:extLst>
          </p:cNvPr>
          <p:cNvSpPr/>
          <p:nvPr/>
        </p:nvSpPr>
        <p:spPr>
          <a:xfrm>
            <a:off x="5100135" y="4004274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0602353E-E76C-4EE3-94B4-FA2313DE7E8A}"/>
              </a:ext>
            </a:extLst>
          </p:cNvPr>
          <p:cNvSpPr/>
          <p:nvPr/>
        </p:nvSpPr>
        <p:spPr>
          <a:xfrm>
            <a:off x="4297470" y="2150226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타원 72">
            <a:extLst>
              <a:ext uri="{FF2B5EF4-FFF2-40B4-BE49-F238E27FC236}">
                <a16:creationId xmlns:a16="http://schemas.microsoft.com/office/drawing/2014/main" id="{3AE4DE5F-E8DB-487B-AE1D-5A84DCEC8DD9}"/>
              </a:ext>
            </a:extLst>
          </p:cNvPr>
          <p:cNvSpPr/>
          <p:nvPr/>
        </p:nvSpPr>
        <p:spPr>
          <a:xfrm>
            <a:off x="394124" y="2136806"/>
            <a:ext cx="185953" cy="1700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32032DF-5820-4332-A406-B2714062F5EC}"/>
              </a:ext>
            </a:extLst>
          </p:cNvPr>
          <p:cNvSpPr txBox="1"/>
          <p:nvPr/>
        </p:nvSpPr>
        <p:spPr>
          <a:xfrm>
            <a:off x="2951969" y="2530576"/>
            <a:ext cx="1211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/>
              <a:t>Sheath heater</a:t>
            </a:r>
            <a:endParaRPr lang="ko-KR" altLang="en-US" sz="1400" dirty="0"/>
          </a:p>
        </p:txBody>
      </p: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AD1540D1-C3FA-43BB-805E-95DA2C39ACB0}"/>
              </a:ext>
            </a:extLst>
          </p:cNvPr>
          <p:cNvCxnSpPr>
            <a:cxnSpLocks/>
            <a:stCxn id="74" idx="0"/>
          </p:cNvCxnSpPr>
          <p:nvPr/>
        </p:nvCxnSpPr>
        <p:spPr>
          <a:xfrm flipV="1">
            <a:off x="3557840" y="2320988"/>
            <a:ext cx="739630" cy="209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id="{08297B1A-9D19-43C9-89BB-B0DA7E268B0A}"/>
              </a:ext>
            </a:extLst>
          </p:cNvPr>
          <p:cNvCxnSpPr>
            <a:stCxn id="74" idx="0"/>
            <a:endCxn id="73" idx="6"/>
          </p:cNvCxnSpPr>
          <p:nvPr/>
        </p:nvCxnSpPr>
        <p:spPr>
          <a:xfrm flipH="1" flipV="1">
            <a:off x="580077" y="2221846"/>
            <a:ext cx="2977763" cy="30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61E5893-FC2E-4881-B50B-F64F6D5DBBF7}"/>
              </a:ext>
            </a:extLst>
          </p:cNvPr>
          <p:cNvSpPr txBox="1"/>
          <p:nvPr/>
        </p:nvSpPr>
        <p:spPr>
          <a:xfrm>
            <a:off x="8892336" y="3069707"/>
            <a:ext cx="1211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Sheath heater</a:t>
            </a:r>
            <a:endParaRPr lang="ko-KR" altLang="en-US" sz="1400" dirty="0"/>
          </a:p>
        </p:txBody>
      </p: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BE0D7560-C6B9-4C97-AC06-EC96CB199A3A}"/>
              </a:ext>
            </a:extLst>
          </p:cNvPr>
          <p:cNvCxnSpPr>
            <a:cxnSpLocks/>
            <a:stCxn id="77" idx="0"/>
            <a:endCxn id="69" idx="5"/>
          </p:cNvCxnSpPr>
          <p:nvPr/>
        </p:nvCxnSpPr>
        <p:spPr>
          <a:xfrm flipH="1" flipV="1">
            <a:off x="9374516" y="2513739"/>
            <a:ext cx="123691" cy="555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8267874D-2E00-4AFE-88A4-F832AC6ED729}"/>
              </a:ext>
            </a:extLst>
          </p:cNvPr>
          <p:cNvCxnSpPr>
            <a:cxnSpLocks/>
            <a:stCxn id="77" idx="2"/>
          </p:cNvCxnSpPr>
          <p:nvPr/>
        </p:nvCxnSpPr>
        <p:spPr>
          <a:xfrm flipH="1">
            <a:off x="9028775" y="3377484"/>
            <a:ext cx="469432" cy="594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E5BC3B1-8352-4BCC-88FB-D1EA075D2C3B}"/>
              </a:ext>
            </a:extLst>
          </p:cNvPr>
          <p:cNvSpPr txBox="1"/>
          <p:nvPr/>
        </p:nvSpPr>
        <p:spPr>
          <a:xfrm>
            <a:off x="5646196" y="2864852"/>
            <a:ext cx="772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Pill-NEG</a:t>
            </a:r>
            <a:endParaRPr lang="ko-KR" altLang="en-US" sz="1400" dirty="0"/>
          </a:p>
        </p:txBody>
      </p: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FB06D3CF-DCF8-46B7-9A1E-A2C6C4B27F5E}"/>
              </a:ext>
            </a:extLst>
          </p:cNvPr>
          <p:cNvCxnSpPr>
            <a:stCxn id="80" idx="0"/>
          </p:cNvCxnSpPr>
          <p:nvPr/>
        </p:nvCxnSpPr>
        <p:spPr>
          <a:xfrm flipH="1" flipV="1">
            <a:off x="5693424" y="2690470"/>
            <a:ext cx="339000" cy="174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>
            <a:extLst>
              <a:ext uri="{FF2B5EF4-FFF2-40B4-BE49-F238E27FC236}">
                <a16:creationId xmlns:a16="http://schemas.microsoft.com/office/drawing/2014/main" id="{F0279925-AFD4-434D-B096-87318E819F28}"/>
              </a:ext>
            </a:extLst>
          </p:cNvPr>
          <p:cNvCxnSpPr>
            <a:stCxn id="80" idx="2"/>
          </p:cNvCxnSpPr>
          <p:nvPr/>
        </p:nvCxnSpPr>
        <p:spPr>
          <a:xfrm>
            <a:off x="6032424" y="3172629"/>
            <a:ext cx="203318" cy="418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7FFFFA19-2D81-4457-9D7F-7DBDF6FA3499}"/>
              </a:ext>
            </a:extLst>
          </p:cNvPr>
          <p:cNvCxnSpPr>
            <a:stCxn id="80" idx="2"/>
          </p:cNvCxnSpPr>
          <p:nvPr/>
        </p:nvCxnSpPr>
        <p:spPr>
          <a:xfrm>
            <a:off x="6032424" y="3172629"/>
            <a:ext cx="1959007" cy="452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BDDE21C9-3B70-4BB5-8D8C-B5250F480A41}"/>
              </a:ext>
            </a:extLst>
          </p:cNvPr>
          <p:cNvSpPr txBox="1"/>
          <p:nvPr/>
        </p:nvSpPr>
        <p:spPr>
          <a:xfrm>
            <a:off x="10741791" y="7491625"/>
            <a:ext cx="404397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Current Design (Ver. 3)</a:t>
            </a:r>
            <a:endParaRPr lang="ko-KR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3D67F09-BA18-4C75-A483-B0A8DBE90AFA}"/>
              </a:ext>
            </a:extLst>
          </p:cNvPr>
          <p:cNvSpPr txBox="1"/>
          <p:nvPr/>
        </p:nvSpPr>
        <p:spPr>
          <a:xfrm>
            <a:off x="5662169" y="7541538"/>
            <a:ext cx="388295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Modified Design (Ver. 2)</a:t>
            </a:r>
            <a:endParaRPr lang="ko-KR" alt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6" name="그림 85">
            <a:extLst>
              <a:ext uri="{FF2B5EF4-FFF2-40B4-BE49-F238E27FC236}">
                <a16:creationId xmlns:a16="http://schemas.microsoft.com/office/drawing/2014/main" id="{DC6789B4-EEFC-4B36-ABDA-62BF88A0D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8417" y="5279512"/>
            <a:ext cx="1803802" cy="2195578"/>
          </a:xfrm>
          <a:prstGeom prst="rect">
            <a:avLst/>
          </a:prstGeom>
        </p:spPr>
      </p:pic>
      <p:pic>
        <p:nvPicPr>
          <p:cNvPr id="87" name="그림 86">
            <a:extLst>
              <a:ext uri="{FF2B5EF4-FFF2-40B4-BE49-F238E27FC236}">
                <a16:creationId xmlns:a16="http://schemas.microsoft.com/office/drawing/2014/main" id="{98664BAC-3B99-45D1-B5C6-A6CBA2BA4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48670" y="5181921"/>
            <a:ext cx="1614701" cy="2390760"/>
          </a:xfrm>
          <a:prstGeom prst="rect">
            <a:avLst/>
          </a:prstGeom>
        </p:spPr>
      </p:pic>
      <p:sp>
        <p:nvSpPr>
          <p:cNvPr id="88" name="화살표: 오른쪽 87">
            <a:extLst>
              <a:ext uri="{FF2B5EF4-FFF2-40B4-BE49-F238E27FC236}">
                <a16:creationId xmlns:a16="http://schemas.microsoft.com/office/drawing/2014/main" id="{6754C335-0EE8-4632-B11C-14D959706146}"/>
              </a:ext>
            </a:extLst>
          </p:cNvPr>
          <p:cNvSpPr/>
          <p:nvPr/>
        </p:nvSpPr>
        <p:spPr>
          <a:xfrm>
            <a:off x="4140560" y="3603057"/>
            <a:ext cx="657204" cy="760483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9" name="그림 88">
            <a:extLst>
              <a:ext uri="{FF2B5EF4-FFF2-40B4-BE49-F238E27FC236}">
                <a16:creationId xmlns:a16="http://schemas.microsoft.com/office/drawing/2014/main" id="{9196E9F1-3299-4693-8DCC-0FF6950A50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47831" y="5841948"/>
            <a:ext cx="1790367" cy="1597970"/>
          </a:xfrm>
          <a:prstGeom prst="rect">
            <a:avLst/>
          </a:prstGeom>
        </p:spPr>
      </p:pic>
      <p:pic>
        <p:nvPicPr>
          <p:cNvPr id="90" name="그림 89">
            <a:extLst>
              <a:ext uri="{FF2B5EF4-FFF2-40B4-BE49-F238E27FC236}">
                <a16:creationId xmlns:a16="http://schemas.microsoft.com/office/drawing/2014/main" id="{AE5AF6CD-BF1F-4D98-8D40-776999E2C6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42883" y="3551635"/>
            <a:ext cx="3018447" cy="1433876"/>
          </a:xfrm>
          <a:prstGeom prst="rect">
            <a:avLst/>
          </a:prstGeom>
        </p:spPr>
      </p:pic>
      <p:pic>
        <p:nvPicPr>
          <p:cNvPr id="91" name="그림 90">
            <a:extLst>
              <a:ext uri="{FF2B5EF4-FFF2-40B4-BE49-F238E27FC236}">
                <a16:creationId xmlns:a16="http://schemas.microsoft.com/office/drawing/2014/main" id="{BA5915DB-4B0C-4B5F-BC63-8B926953F4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6624" y="5700852"/>
            <a:ext cx="1911937" cy="1862100"/>
          </a:xfrm>
          <a:prstGeom prst="rect">
            <a:avLst/>
          </a:prstGeom>
        </p:spPr>
      </p:pic>
      <p:sp>
        <p:nvSpPr>
          <p:cNvPr id="92" name="화살표: 오른쪽 91">
            <a:extLst>
              <a:ext uri="{FF2B5EF4-FFF2-40B4-BE49-F238E27FC236}">
                <a16:creationId xmlns:a16="http://schemas.microsoft.com/office/drawing/2014/main" id="{BD9C2FA8-2E4C-4974-B7DC-CFBF521992AB}"/>
              </a:ext>
            </a:extLst>
          </p:cNvPr>
          <p:cNvSpPr/>
          <p:nvPr/>
        </p:nvSpPr>
        <p:spPr>
          <a:xfrm rot="2290822">
            <a:off x="9306402" y="4292340"/>
            <a:ext cx="657204" cy="83988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9117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26059</TotalTime>
  <Words>1925</Words>
  <Application>Microsoft Office PowerPoint</Application>
  <PresentationFormat>사용자 지정</PresentationFormat>
  <Paragraphs>558</Paragraphs>
  <Slides>28</Slides>
  <Notes>28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42" baseType="lpstr">
      <vt:lpstr>Adobe Devanagari</vt:lpstr>
      <vt:lpstr>HY헤드라인M</vt:lpstr>
      <vt:lpstr>KoPub돋움체 Bold</vt:lpstr>
      <vt:lpstr>굴림</vt:lpstr>
      <vt:lpstr>맑은 고딕</vt:lpstr>
      <vt:lpstr>산돌고딕 L</vt:lpstr>
      <vt:lpstr>Arial</vt:lpstr>
      <vt:lpstr>Calibri</vt:lpstr>
      <vt:lpstr>Calibri Light</vt:lpstr>
      <vt:lpstr>Ebrima</vt:lpstr>
      <vt:lpstr>Times New Roman</vt:lpstr>
      <vt:lpstr>Verdana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Nayoung Kim</dc:creator>
  <cp:lastModifiedBy>hatae</cp:lastModifiedBy>
  <cp:revision>715</cp:revision>
  <cp:lastPrinted>2023-11-09T04:56:33Z</cp:lastPrinted>
  <dcterms:created xsi:type="dcterms:W3CDTF">2017-04-18T01:35:36Z</dcterms:created>
  <dcterms:modified xsi:type="dcterms:W3CDTF">2025-10-29T07:22:36Z</dcterms:modified>
</cp:coreProperties>
</file>