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57"/>
  </p:notesMasterIdLst>
  <p:sldIdLst>
    <p:sldId id="257" r:id="rId2"/>
    <p:sldId id="496" r:id="rId3"/>
    <p:sldId id="299" r:id="rId4"/>
    <p:sldId id="2142534588" r:id="rId5"/>
    <p:sldId id="2142534627" r:id="rId6"/>
    <p:sldId id="2142534584" r:id="rId7"/>
    <p:sldId id="2142534618" r:id="rId8"/>
    <p:sldId id="2142534608" r:id="rId9"/>
    <p:sldId id="2142534619" r:id="rId10"/>
    <p:sldId id="2142534615" r:id="rId11"/>
    <p:sldId id="2142534622" r:id="rId12"/>
    <p:sldId id="2142534585" r:id="rId13"/>
    <p:sldId id="2142534581" r:id="rId14"/>
    <p:sldId id="2142534587" r:id="rId15"/>
    <p:sldId id="2142534586" r:id="rId16"/>
    <p:sldId id="2142534606" r:id="rId17"/>
    <p:sldId id="2142534592" r:id="rId18"/>
    <p:sldId id="2142534612" r:id="rId19"/>
    <p:sldId id="2142534614" r:id="rId20"/>
    <p:sldId id="2142534616" r:id="rId21"/>
    <p:sldId id="2142534613" r:id="rId22"/>
    <p:sldId id="2142534628" r:id="rId23"/>
    <p:sldId id="497" r:id="rId24"/>
    <p:sldId id="2142534594" r:id="rId25"/>
    <p:sldId id="2142534596" r:id="rId26"/>
    <p:sldId id="2142534599" r:id="rId27"/>
    <p:sldId id="2142534602" r:id="rId28"/>
    <p:sldId id="2142534601" r:id="rId29"/>
    <p:sldId id="2142534625" r:id="rId30"/>
    <p:sldId id="2142534605" r:id="rId31"/>
    <p:sldId id="2142534535" r:id="rId32"/>
    <p:sldId id="2142534544" r:id="rId33"/>
    <p:sldId id="2142534573" r:id="rId34"/>
    <p:sldId id="2142534589" r:id="rId35"/>
    <p:sldId id="2142534554" r:id="rId36"/>
    <p:sldId id="2142534557" r:id="rId37"/>
    <p:sldId id="2142534575" r:id="rId38"/>
    <p:sldId id="2142534576" r:id="rId39"/>
    <p:sldId id="2142534590" r:id="rId40"/>
    <p:sldId id="258" r:id="rId41"/>
    <p:sldId id="2142534560" r:id="rId42"/>
    <p:sldId id="2142534555" r:id="rId43"/>
    <p:sldId id="2142534570" r:id="rId44"/>
    <p:sldId id="2142534571" r:id="rId45"/>
    <p:sldId id="2142534561" r:id="rId46"/>
    <p:sldId id="2142534556" r:id="rId47"/>
    <p:sldId id="2142534562" r:id="rId48"/>
    <p:sldId id="260" r:id="rId49"/>
    <p:sldId id="261" r:id="rId50"/>
    <p:sldId id="2142534591" r:id="rId51"/>
    <p:sldId id="264" r:id="rId52"/>
    <p:sldId id="266" r:id="rId53"/>
    <p:sldId id="267" r:id="rId54"/>
    <p:sldId id="268" r:id="rId55"/>
    <p:sldId id="262" r:id="rId56"/>
  </p:sldIdLst>
  <p:sldSz cx="15236825" cy="8570913"/>
  <p:notesSz cx="6797675" cy="9928225"/>
  <p:defaultTex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43E4B7CD-D69B-4747-9997-E7DC1D4C476A}">
          <p14:sldIdLst>
            <p14:sldId id="257"/>
            <p14:sldId id="496"/>
            <p14:sldId id="299"/>
            <p14:sldId id="2142534588"/>
            <p14:sldId id="2142534627"/>
            <p14:sldId id="2142534584"/>
            <p14:sldId id="2142534618"/>
            <p14:sldId id="2142534608"/>
            <p14:sldId id="2142534619"/>
            <p14:sldId id="2142534615"/>
            <p14:sldId id="2142534622"/>
            <p14:sldId id="2142534585"/>
            <p14:sldId id="2142534581"/>
            <p14:sldId id="2142534587"/>
            <p14:sldId id="2142534586"/>
            <p14:sldId id="2142534606"/>
            <p14:sldId id="2142534592"/>
            <p14:sldId id="2142534612"/>
            <p14:sldId id="2142534614"/>
            <p14:sldId id="2142534616"/>
            <p14:sldId id="2142534613"/>
            <p14:sldId id="2142534628"/>
            <p14:sldId id="497"/>
            <p14:sldId id="2142534594"/>
            <p14:sldId id="2142534596"/>
            <p14:sldId id="2142534599"/>
            <p14:sldId id="2142534602"/>
            <p14:sldId id="2142534601"/>
            <p14:sldId id="2142534625"/>
            <p14:sldId id="2142534605"/>
            <p14:sldId id="2142534535"/>
            <p14:sldId id="2142534544"/>
            <p14:sldId id="2142534573"/>
            <p14:sldId id="2142534589"/>
            <p14:sldId id="2142534554"/>
            <p14:sldId id="2142534557"/>
            <p14:sldId id="2142534575"/>
            <p14:sldId id="2142534576"/>
            <p14:sldId id="2142534590"/>
            <p14:sldId id="258"/>
            <p14:sldId id="2142534560"/>
            <p14:sldId id="2142534555"/>
            <p14:sldId id="2142534570"/>
            <p14:sldId id="2142534571"/>
            <p14:sldId id="2142534561"/>
            <p14:sldId id="2142534556"/>
            <p14:sldId id="2142534562"/>
            <p14:sldId id="260"/>
            <p14:sldId id="261"/>
            <p14:sldId id="2142534591"/>
            <p14:sldId id="264"/>
            <p14:sldId id="266"/>
            <p14:sldId id="267"/>
            <p14:sldId id="268"/>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00"/>
    <a:srgbClr val="CC0066"/>
    <a:srgbClr val="E65C00"/>
    <a:srgbClr val="FF3300"/>
    <a:srgbClr val="0000FF"/>
    <a:srgbClr val="0A178E"/>
    <a:srgbClr val="120890"/>
    <a:srgbClr val="969696"/>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78168" autoAdjust="0"/>
  </p:normalViewPr>
  <p:slideViewPr>
    <p:cSldViewPr snapToGrid="0">
      <p:cViewPr varScale="1">
        <p:scale>
          <a:sx n="53" d="100"/>
          <a:sy n="53" d="100"/>
        </p:scale>
        <p:origin x="568" y="5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6" d="100"/>
          <a:sy n="96" d="100"/>
        </p:scale>
        <p:origin x="398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9C7D958E-6CEE-4449-89D4-CAB6BC16A5C3}" type="datetimeFigureOut">
              <a:rPr lang="ko-KR" altLang="en-US" smtClean="0"/>
              <a:t>2025-11-05</a:t>
            </a:fld>
            <a:endParaRPr lang="ko-KR" altLang="en-US"/>
          </a:p>
        </p:txBody>
      </p:sp>
      <p:sp>
        <p:nvSpPr>
          <p:cNvPr id="4" name="슬라이드 이미지 개체 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E2D32CC8-D241-4736-9A5D-F7D1015409B0}" type="slidenum">
              <a:rPr lang="ko-KR" altLang="en-US" smtClean="0"/>
              <a:t>‹#›</a:t>
            </a:fld>
            <a:endParaRPr lang="ko-KR" altLang="en-US"/>
          </a:p>
        </p:txBody>
      </p:sp>
    </p:spTree>
    <p:extLst>
      <p:ext uri="{BB962C8B-B14F-4D97-AF65-F5344CB8AC3E}">
        <p14:creationId xmlns:p14="http://schemas.microsoft.com/office/powerpoint/2010/main" val="59083900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안녕하십니까 다목적 </a:t>
            </a:r>
            <a:r>
              <a:rPr lang="ko-KR" altLang="en-US" dirty="0" err="1"/>
              <a:t>방사광가속기</a:t>
            </a:r>
            <a:r>
              <a:rPr lang="ko-KR" altLang="en-US" dirty="0"/>
              <a:t> 구축을 위한 기반시설 구축을 담당하고 있는 건설사업팀 김영찬 </a:t>
            </a:r>
            <a:r>
              <a:rPr lang="en-US" altLang="ko-KR" dirty="0"/>
              <a:t>Senior Researcher </a:t>
            </a:r>
            <a:r>
              <a:rPr lang="ko-KR" altLang="en-US" dirty="0"/>
              <a:t>입니다</a:t>
            </a:r>
            <a:r>
              <a:rPr lang="en-US" altLang="ko-KR" dirty="0"/>
              <a:t>.</a:t>
            </a:r>
          </a:p>
          <a:p>
            <a:endParaRPr lang="en-US" altLang="ko-KR" dirty="0"/>
          </a:p>
          <a:p>
            <a:r>
              <a:rPr lang="ko-KR" altLang="en-US" dirty="0"/>
              <a:t>앞서 있었던 가속기 장치에 대한 소개에 이어 건물</a:t>
            </a:r>
            <a:r>
              <a:rPr lang="en-US" altLang="ko-KR" dirty="0"/>
              <a:t>, </a:t>
            </a:r>
            <a:r>
              <a:rPr lang="ko-KR" altLang="en-US" dirty="0"/>
              <a:t>전력 및 가스 등 기반시설 구축과 관련된 내용을 소개해드리겠습니다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a:t>
            </a:fld>
            <a:endParaRPr lang="ko-KR" altLang="en-US"/>
          </a:p>
        </p:txBody>
      </p:sp>
    </p:spTree>
    <p:extLst>
      <p:ext uri="{BB962C8B-B14F-4D97-AF65-F5344CB8AC3E}">
        <p14:creationId xmlns:p14="http://schemas.microsoft.com/office/powerpoint/2010/main" val="137349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11</a:t>
            </a:fld>
            <a:endParaRPr lang="ko-KR" altLang="en-US"/>
          </a:p>
        </p:txBody>
      </p:sp>
    </p:spTree>
    <p:extLst>
      <p:ext uri="{BB962C8B-B14F-4D97-AF65-F5344CB8AC3E}">
        <p14:creationId xmlns:p14="http://schemas.microsoft.com/office/powerpoint/2010/main" val="194234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12</a:t>
            </a:fld>
            <a:endParaRPr lang="ko-KR" altLang="en-US"/>
          </a:p>
        </p:txBody>
      </p:sp>
    </p:spTree>
    <p:extLst>
      <p:ext uri="{BB962C8B-B14F-4D97-AF65-F5344CB8AC3E}">
        <p14:creationId xmlns:p14="http://schemas.microsoft.com/office/powerpoint/2010/main" val="113973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13</a:t>
            </a:fld>
            <a:endParaRPr lang="ko-KR" altLang="en-US"/>
          </a:p>
        </p:txBody>
      </p:sp>
    </p:spTree>
    <p:extLst>
      <p:ext uri="{BB962C8B-B14F-4D97-AF65-F5344CB8AC3E}">
        <p14:creationId xmlns:p14="http://schemas.microsoft.com/office/powerpoint/2010/main" val="256697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14</a:t>
            </a:fld>
            <a:endParaRPr lang="ko-KR" altLang="en-US"/>
          </a:p>
        </p:txBody>
      </p:sp>
    </p:spTree>
    <p:extLst>
      <p:ext uri="{BB962C8B-B14F-4D97-AF65-F5344CB8AC3E}">
        <p14:creationId xmlns:p14="http://schemas.microsoft.com/office/powerpoint/2010/main" val="368316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15</a:t>
            </a:fld>
            <a:endParaRPr lang="ko-KR" altLang="en-US"/>
          </a:p>
        </p:txBody>
      </p:sp>
    </p:spTree>
    <p:extLst>
      <p:ext uri="{BB962C8B-B14F-4D97-AF65-F5344CB8AC3E}">
        <p14:creationId xmlns:p14="http://schemas.microsoft.com/office/powerpoint/2010/main" val="175804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16</a:t>
            </a:fld>
            <a:endParaRPr lang="ko-KR" altLang="en-US"/>
          </a:p>
        </p:txBody>
      </p:sp>
    </p:spTree>
    <p:extLst>
      <p:ext uri="{BB962C8B-B14F-4D97-AF65-F5344CB8AC3E}">
        <p14:creationId xmlns:p14="http://schemas.microsoft.com/office/powerpoint/2010/main" val="1600175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17</a:t>
            </a:fld>
            <a:endParaRPr lang="ko-KR" altLang="en-US"/>
          </a:p>
        </p:txBody>
      </p:sp>
    </p:spTree>
    <p:extLst>
      <p:ext uri="{BB962C8B-B14F-4D97-AF65-F5344CB8AC3E}">
        <p14:creationId xmlns:p14="http://schemas.microsoft.com/office/powerpoint/2010/main" val="147603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18</a:t>
            </a:fld>
            <a:endParaRPr lang="ko-KR" altLang="en-US"/>
          </a:p>
        </p:txBody>
      </p:sp>
    </p:spTree>
    <p:extLst>
      <p:ext uri="{BB962C8B-B14F-4D97-AF65-F5344CB8AC3E}">
        <p14:creationId xmlns:p14="http://schemas.microsoft.com/office/powerpoint/2010/main" val="1897900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19</a:t>
            </a:fld>
            <a:endParaRPr lang="ko-KR" altLang="en-US"/>
          </a:p>
        </p:txBody>
      </p:sp>
    </p:spTree>
    <p:extLst>
      <p:ext uri="{BB962C8B-B14F-4D97-AF65-F5344CB8AC3E}">
        <p14:creationId xmlns:p14="http://schemas.microsoft.com/office/powerpoint/2010/main" val="2844666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324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목차입니다</a:t>
            </a:r>
            <a:r>
              <a:rPr lang="en-US" altLang="ko-KR" dirty="0"/>
              <a:t>.</a:t>
            </a:r>
          </a:p>
          <a:p>
            <a:r>
              <a:rPr lang="ko-KR" altLang="en-US" dirty="0"/>
              <a:t>목차는 크게 세가지로 나누었습니다</a:t>
            </a:r>
            <a:r>
              <a:rPr lang="en-US" altLang="ko-KR" dirty="0"/>
              <a:t>.</a:t>
            </a:r>
          </a:p>
          <a:p>
            <a:endParaRPr lang="en-US" altLang="ko-KR" dirty="0"/>
          </a:p>
          <a:p>
            <a:r>
              <a:rPr lang="ko-KR" altLang="en-US" dirty="0"/>
              <a:t>먼저 </a:t>
            </a:r>
            <a:r>
              <a:rPr lang="en-US" altLang="ko-KR" dirty="0"/>
              <a:t>1. Project Outline</a:t>
            </a:r>
            <a:r>
              <a:rPr lang="ko-KR" altLang="en-US" dirty="0"/>
              <a:t>입니다</a:t>
            </a:r>
            <a:r>
              <a:rPr lang="en-US" altLang="ko-KR" dirty="0"/>
              <a:t>. </a:t>
            </a:r>
            <a:r>
              <a:rPr lang="ko-KR" altLang="en-US" dirty="0"/>
              <a:t>앞서 단장님께서도 </a:t>
            </a:r>
            <a:r>
              <a:rPr lang="ko-KR" altLang="en-US" dirty="0" err="1"/>
              <a:t>소개해주셨지만</a:t>
            </a:r>
            <a:r>
              <a:rPr lang="en-US" altLang="ko-KR" dirty="0"/>
              <a:t>, </a:t>
            </a:r>
            <a:r>
              <a:rPr lang="ko-KR" altLang="en-US" dirty="0"/>
              <a:t>다시 한 번 간략히 말씀드리겠습니다</a:t>
            </a:r>
            <a:r>
              <a:rPr lang="en-US" altLang="ko-KR" dirty="0"/>
              <a:t>.</a:t>
            </a:r>
          </a:p>
          <a:p>
            <a:r>
              <a:rPr lang="ko-KR" altLang="en-US" dirty="0"/>
              <a:t>두번째로</a:t>
            </a:r>
            <a:r>
              <a:rPr lang="en-US" altLang="ko-KR" dirty="0"/>
              <a:t>, 2. Architectural Design</a:t>
            </a:r>
            <a:r>
              <a:rPr lang="ko-KR" altLang="en-US" dirty="0"/>
              <a:t>입니다</a:t>
            </a:r>
            <a:r>
              <a:rPr lang="en-US" altLang="ko-KR" dirty="0"/>
              <a:t>. </a:t>
            </a:r>
            <a:r>
              <a:rPr lang="ko-KR" altLang="en-US" dirty="0"/>
              <a:t>이 장에서는 전체 배치도 및 </a:t>
            </a:r>
            <a:r>
              <a:rPr lang="ko-KR" altLang="en-US" dirty="0" err="1"/>
              <a:t>건물별</a:t>
            </a:r>
            <a:r>
              <a:rPr lang="ko-KR" altLang="en-US" dirty="0"/>
              <a:t> 도면을 보여드리면서 건물들의 구성 및 기능을 간략히 말씀드리겠습니다</a:t>
            </a:r>
            <a:r>
              <a:rPr lang="en-US" altLang="ko-KR" dirty="0"/>
              <a:t>.</a:t>
            </a:r>
          </a:p>
          <a:p>
            <a:r>
              <a:rPr lang="ko-KR" altLang="en-US" dirty="0"/>
              <a:t>마지막으로</a:t>
            </a:r>
            <a:r>
              <a:rPr lang="en-US" altLang="ko-KR" dirty="0"/>
              <a:t>, 3. Construction Plan</a:t>
            </a:r>
            <a:r>
              <a:rPr lang="ko-KR" altLang="en-US" dirty="0"/>
              <a:t>입니다</a:t>
            </a:r>
            <a:r>
              <a:rPr lang="en-US" altLang="ko-KR" dirty="0"/>
              <a:t>. </a:t>
            </a:r>
            <a:r>
              <a:rPr lang="ko-KR" altLang="en-US" dirty="0"/>
              <a:t>이 장에서는 현재 기반시설 구축을 위한 설계를 진행하고 있으므로</a:t>
            </a:r>
            <a:r>
              <a:rPr lang="en-US" altLang="ko-KR" dirty="0"/>
              <a:t>, </a:t>
            </a:r>
            <a:r>
              <a:rPr lang="ko-KR" altLang="en-US" dirty="0"/>
              <a:t>설계 내용과 관련된</a:t>
            </a:r>
            <a:r>
              <a:rPr lang="en-US" altLang="ko-KR" dirty="0"/>
              <a:t>, </a:t>
            </a:r>
            <a:r>
              <a:rPr lang="ko-KR" altLang="en-US" dirty="0"/>
              <a:t>그 중에서도 건축</a:t>
            </a:r>
            <a:r>
              <a:rPr lang="en-US" altLang="ko-KR" dirty="0"/>
              <a:t>/</a:t>
            </a:r>
            <a:r>
              <a:rPr lang="ko-KR" altLang="en-US" dirty="0"/>
              <a:t>구조</a:t>
            </a:r>
            <a:r>
              <a:rPr lang="en-US" altLang="ko-KR" dirty="0"/>
              <a:t>, </a:t>
            </a:r>
            <a:r>
              <a:rPr lang="ko-KR" altLang="en-US" dirty="0"/>
              <a:t>기계</a:t>
            </a:r>
            <a:r>
              <a:rPr lang="en-US" altLang="ko-KR" dirty="0"/>
              <a:t>, </a:t>
            </a:r>
            <a:r>
              <a:rPr lang="ko-KR" altLang="en-US" dirty="0"/>
              <a:t>전기 </a:t>
            </a:r>
            <a:r>
              <a:rPr lang="ko-KR" altLang="en-US" dirty="0" err="1"/>
              <a:t>공종에</a:t>
            </a:r>
            <a:r>
              <a:rPr lang="ko-KR" altLang="en-US" dirty="0"/>
              <a:t> 대해서 말씀드리겠습니다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a:t>
            </a:fld>
            <a:endParaRPr lang="ko-KR" altLang="en-US"/>
          </a:p>
        </p:txBody>
      </p:sp>
    </p:spTree>
    <p:extLst>
      <p:ext uri="{BB962C8B-B14F-4D97-AF65-F5344CB8AC3E}">
        <p14:creationId xmlns:p14="http://schemas.microsoft.com/office/powerpoint/2010/main" val="1261933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21</a:t>
            </a:fld>
            <a:endParaRPr lang="ko-KR" altLang="en-US"/>
          </a:p>
        </p:txBody>
      </p:sp>
    </p:spTree>
    <p:extLst>
      <p:ext uri="{BB962C8B-B14F-4D97-AF65-F5344CB8AC3E}">
        <p14:creationId xmlns:p14="http://schemas.microsoft.com/office/powerpoint/2010/main" val="2485175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22</a:t>
            </a:fld>
            <a:endParaRPr lang="ko-KR" altLang="en-US"/>
          </a:p>
        </p:txBody>
      </p:sp>
    </p:spTree>
    <p:extLst>
      <p:ext uri="{BB962C8B-B14F-4D97-AF65-F5344CB8AC3E}">
        <p14:creationId xmlns:p14="http://schemas.microsoft.com/office/powerpoint/2010/main" val="2899824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23</a:t>
            </a:fld>
            <a:endParaRPr lang="ko-KR" altLang="en-US"/>
          </a:p>
        </p:txBody>
      </p:sp>
    </p:spTree>
    <p:extLst>
      <p:ext uri="{BB962C8B-B14F-4D97-AF65-F5344CB8AC3E}">
        <p14:creationId xmlns:p14="http://schemas.microsoft.com/office/powerpoint/2010/main" val="3874806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29</a:t>
            </a:fld>
            <a:endParaRPr lang="ko-KR" altLang="en-US"/>
          </a:p>
        </p:txBody>
      </p:sp>
    </p:spTree>
    <p:extLst>
      <p:ext uri="{BB962C8B-B14F-4D97-AF65-F5344CB8AC3E}">
        <p14:creationId xmlns:p14="http://schemas.microsoft.com/office/powerpoint/2010/main" val="379447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이것으로 기반시설 구축과 관련된 발표를 마치겠습니다</a:t>
            </a:r>
            <a:r>
              <a:rPr lang="en-US" altLang="ko-KR" dirty="0"/>
              <a:t>.</a:t>
            </a:r>
            <a:r>
              <a:rPr lang="ko-KR" altLang="en-US" dirty="0"/>
              <a:t> 감사합니다</a:t>
            </a:r>
            <a:r>
              <a:rPr lang="en-US" altLang="ko-KR" dirty="0"/>
              <a:t>.</a:t>
            </a:r>
          </a:p>
          <a:p>
            <a:endParaRPr lang="en-US" altLang="ko-KR" dirty="0"/>
          </a:p>
          <a:p>
            <a:r>
              <a:rPr lang="ko-KR" altLang="en-US" dirty="0"/>
              <a:t>발표내용과 관련하여</a:t>
            </a:r>
            <a:r>
              <a:rPr lang="en-US" altLang="ko-KR" dirty="0"/>
              <a:t>, </a:t>
            </a:r>
            <a:r>
              <a:rPr lang="ko-KR" altLang="en-US" dirty="0"/>
              <a:t>질의사항이나 추가 코멘트가 있을 시 말씀해주시면 감사하겠습니다</a:t>
            </a:r>
            <a:r>
              <a:rPr lang="en-US" altLang="ko-KR" dirty="0"/>
              <a:t>.</a:t>
            </a:r>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30</a:t>
            </a:fld>
            <a:endParaRPr lang="ko-KR" altLang="en-US"/>
          </a:p>
        </p:txBody>
      </p:sp>
    </p:spTree>
    <p:extLst>
      <p:ext uri="{BB962C8B-B14F-4D97-AF65-F5344CB8AC3E}">
        <p14:creationId xmlns:p14="http://schemas.microsoft.com/office/powerpoint/2010/main" val="681813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971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358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8903768C-BFE1-A842-99FF-99DB6513BC55}" type="slidenum">
              <a:rPr lang="en-KR" smtClean="0"/>
              <a:t>43</a:t>
            </a:fld>
            <a:endParaRPr lang="en-KR"/>
          </a:p>
        </p:txBody>
      </p:sp>
    </p:spTree>
    <p:extLst>
      <p:ext uri="{BB962C8B-B14F-4D97-AF65-F5344CB8AC3E}">
        <p14:creationId xmlns:p14="http://schemas.microsoft.com/office/powerpoint/2010/main" val="890016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4C8BBAB-24F2-4BC7-824C-DFA8912E5A61}" type="slidenum">
              <a:rPr lang="ko-KR" altLang="en-US" smtClean="0"/>
              <a:t>3</a:t>
            </a:fld>
            <a:endParaRPr lang="ko-KR" altLang="en-US"/>
          </a:p>
        </p:txBody>
      </p:sp>
    </p:spTree>
    <p:extLst>
      <p:ext uri="{BB962C8B-B14F-4D97-AF65-F5344CB8AC3E}">
        <p14:creationId xmlns:p14="http://schemas.microsoft.com/office/powerpoint/2010/main" val="1571387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8271a7c0b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8271a7c0b9_0_22: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8271a7c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8271a7c0b9_0_0:notes"/>
          <p:cNvSpPr txBox="1">
            <a:spLocks noGrp="1"/>
          </p:cNvSpPr>
          <p:nvPr>
            <p:ph type="body" idx="1"/>
          </p:nvPr>
        </p:nvSpPr>
        <p:spPr>
          <a:xfrm>
            <a:off x="685800" y="4344094"/>
            <a:ext cx="5486400" cy="4115458"/>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이것으로 기반시설 구축과 관련된 발표를 마치겠습니다</a:t>
            </a:r>
            <a:r>
              <a:rPr lang="en-US" altLang="ko-KR" dirty="0"/>
              <a:t>.</a:t>
            </a:r>
            <a:r>
              <a:rPr lang="ko-KR" altLang="en-US" dirty="0"/>
              <a:t> 감사합니다</a:t>
            </a:r>
            <a:r>
              <a:rPr lang="en-US" altLang="ko-KR" dirty="0"/>
              <a:t>.</a:t>
            </a:r>
          </a:p>
          <a:p>
            <a:endParaRPr lang="en-US" altLang="ko-KR" dirty="0"/>
          </a:p>
          <a:p>
            <a:r>
              <a:rPr lang="ko-KR" altLang="en-US" dirty="0"/>
              <a:t>발표내용과 관련하여</a:t>
            </a:r>
            <a:r>
              <a:rPr lang="en-US" altLang="ko-KR" dirty="0"/>
              <a:t>, </a:t>
            </a:r>
            <a:r>
              <a:rPr lang="ko-KR" altLang="en-US" dirty="0"/>
              <a:t>질의사항이나 추가 코멘트가 있을 시 말씀해주시면 감사하겠습니다</a:t>
            </a:r>
            <a:r>
              <a:rPr lang="en-US" altLang="ko-KR" dirty="0"/>
              <a:t>.</a:t>
            </a:r>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55</a:t>
            </a:fld>
            <a:endParaRPr lang="ko-KR" altLang="en-US"/>
          </a:p>
        </p:txBody>
      </p:sp>
    </p:spTree>
    <p:extLst>
      <p:ext uri="{BB962C8B-B14F-4D97-AF65-F5344CB8AC3E}">
        <p14:creationId xmlns:p14="http://schemas.microsoft.com/office/powerpoint/2010/main" val="396655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4</a:t>
            </a:fld>
            <a:endParaRPr lang="ko-KR" altLang="en-US"/>
          </a:p>
        </p:txBody>
      </p:sp>
    </p:spTree>
    <p:extLst>
      <p:ext uri="{BB962C8B-B14F-4D97-AF65-F5344CB8AC3E}">
        <p14:creationId xmlns:p14="http://schemas.microsoft.com/office/powerpoint/2010/main" val="288934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5</a:t>
            </a:fld>
            <a:endParaRPr lang="ko-KR" altLang="en-US"/>
          </a:p>
        </p:txBody>
      </p:sp>
    </p:spTree>
    <p:extLst>
      <p:ext uri="{BB962C8B-B14F-4D97-AF65-F5344CB8AC3E}">
        <p14:creationId xmlns:p14="http://schemas.microsoft.com/office/powerpoint/2010/main" val="249272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6</a:t>
            </a:fld>
            <a:endParaRPr lang="ko-KR" altLang="en-US"/>
          </a:p>
        </p:txBody>
      </p:sp>
    </p:spTree>
    <p:extLst>
      <p:ext uri="{BB962C8B-B14F-4D97-AF65-F5344CB8AC3E}">
        <p14:creationId xmlns:p14="http://schemas.microsoft.com/office/powerpoint/2010/main" val="114153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7</a:t>
            </a:fld>
            <a:endParaRPr lang="ko-KR" altLang="en-US"/>
          </a:p>
        </p:txBody>
      </p:sp>
    </p:spTree>
    <p:extLst>
      <p:ext uri="{BB962C8B-B14F-4D97-AF65-F5344CB8AC3E}">
        <p14:creationId xmlns:p14="http://schemas.microsoft.com/office/powerpoint/2010/main" val="267249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8</a:t>
            </a:fld>
            <a:endParaRPr lang="ko-KR" altLang="en-US"/>
          </a:p>
        </p:txBody>
      </p:sp>
    </p:spTree>
    <p:extLst>
      <p:ext uri="{BB962C8B-B14F-4D97-AF65-F5344CB8AC3E}">
        <p14:creationId xmlns:p14="http://schemas.microsoft.com/office/powerpoint/2010/main" val="4233996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 </a:t>
            </a:r>
            <a:r>
              <a:rPr lang="en-US" altLang="ko-KR" dirty="0"/>
              <a:t>Project Outline</a:t>
            </a:r>
            <a:r>
              <a:rPr lang="ko-KR" altLang="en-US" dirty="0"/>
              <a:t>입니다</a:t>
            </a:r>
            <a:r>
              <a:rPr lang="en-US" altLang="ko-KR" dirty="0"/>
              <a:t>.</a:t>
            </a:r>
          </a:p>
          <a:p>
            <a:endParaRPr lang="en-US" altLang="ko-KR" dirty="0"/>
          </a:p>
          <a:p>
            <a:r>
              <a:rPr lang="en-US" altLang="ko-KR" dirty="0"/>
              <a:t>(Site Location) </a:t>
            </a:r>
            <a:r>
              <a:rPr lang="ko-KR" altLang="en-US" dirty="0"/>
              <a:t>몇시간 전 방문하신 사업현장은 충청북도 청주시 </a:t>
            </a:r>
            <a:r>
              <a:rPr lang="ko-KR" altLang="en-US" dirty="0" err="1"/>
              <a:t>오창읍</a:t>
            </a:r>
            <a:r>
              <a:rPr lang="ko-KR" altLang="en-US" dirty="0"/>
              <a:t> 후기리에 조성 중인 </a:t>
            </a:r>
            <a:r>
              <a:rPr lang="en-US" altLang="ko-KR" dirty="0"/>
              <a:t>‘</a:t>
            </a:r>
            <a:r>
              <a:rPr lang="ko-KR" altLang="en-US" dirty="0" err="1"/>
              <a:t>오창</a:t>
            </a:r>
            <a:r>
              <a:rPr lang="ko-KR" altLang="en-US" dirty="0"/>
              <a:t> </a:t>
            </a:r>
            <a:r>
              <a:rPr lang="en-US" altLang="ko-KR" dirty="0"/>
              <a:t>Technopolis Industrial Complex’ </a:t>
            </a:r>
            <a:r>
              <a:rPr lang="ko-KR" altLang="en-US" dirty="0"/>
              <a:t>내에 위치하고 있습니다</a:t>
            </a:r>
            <a:r>
              <a:rPr lang="en-US" altLang="ko-KR" dirty="0"/>
              <a:t>.</a:t>
            </a:r>
          </a:p>
          <a:p>
            <a:r>
              <a:rPr lang="en-US" altLang="ko-KR" dirty="0"/>
              <a:t>(Facility Area) </a:t>
            </a:r>
            <a:r>
              <a:rPr lang="ko-KR" altLang="en-US" dirty="0"/>
              <a:t>다음은 </a:t>
            </a:r>
            <a:r>
              <a:rPr lang="en-US" altLang="ko-KR" dirty="0"/>
              <a:t>Facility Area</a:t>
            </a:r>
            <a:r>
              <a:rPr lang="ko-KR" altLang="en-US" dirty="0"/>
              <a:t>입니다</a:t>
            </a:r>
            <a:r>
              <a:rPr lang="en-US" altLang="ko-KR" dirty="0"/>
              <a:t>. Overall Site Area</a:t>
            </a:r>
            <a:r>
              <a:rPr lang="ko-KR" altLang="en-US" dirty="0"/>
              <a:t>는 </a:t>
            </a:r>
            <a:r>
              <a:rPr lang="en-US" altLang="ko-KR" dirty="0"/>
              <a:t>540,000m2</a:t>
            </a:r>
            <a:r>
              <a:rPr lang="ko-KR" altLang="en-US" dirty="0"/>
              <a:t>이며</a:t>
            </a:r>
            <a:r>
              <a:rPr lang="en-US" altLang="ko-KR" dirty="0"/>
              <a:t>, </a:t>
            </a:r>
            <a:r>
              <a:rPr lang="ko-KR" altLang="en-US" dirty="0"/>
              <a:t>금번사업에서는 이 중 </a:t>
            </a:r>
            <a:r>
              <a:rPr lang="en-US" altLang="ko-KR" dirty="0"/>
              <a:t>310,000m2</a:t>
            </a:r>
            <a:r>
              <a:rPr lang="ko-KR" altLang="en-US" dirty="0"/>
              <a:t>에 기반시설 구축사업을 시행합니다</a:t>
            </a:r>
            <a:r>
              <a:rPr lang="en-US" altLang="ko-KR" dirty="0"/>
              <a:t>.</a:t>
            </a:r>
          </a:p>
          <a:p>
            <a:r>
              <a:rPr lang="en-US" altLang="ko-KR" dirty="0"/>
              <a:t>                  </a:t>
            </a:r>
            <a:r>
              <a:rPr lang="ko-KR" altLang="en-US" dirty="0"/>
              <a:t>금번 기반시설 구축사업을 통해 건축되는 </a:t>
            </a:r>
            <a:r>
              <a:rPr lang="en-US" altLang="ko-KR" dirty="0"/>
              <a:t>Building Overall Area</a:t>
            </a:r>
            <a:r>
              <a:rPr lang="ko-KR" altLang="en-US" dirty="0"/>
              <a:t>는 약 </a:t>
            </a:r>
            <a:r>
              <a:rPr lang="en-US" altLang="ko-KR" dirty="0"/>
              <a:t>69,400m2</a:t>
            </a:r>
            <a:r>
              <a:rPr lang="ko-KR" altLang="en-US" dirty="0"/>
              <a:t>입니다</a:t>
            </a:r>
            <a:r>
              <a:rPr lang="en-US" altLang="ko-KR" dirty="0"/>
              <a:t>. </a:t>
            </a:r>
            <a:r>
              <a:rPr lang="ko-KR" altLang="en-US" dirty="0"/>
              <a:t>자세한 설명은 다음장에서 다시 말씀드리겠습니다</a:t>
            </a:r>
            <a:r>
              <a:rPr lang="en-US" altLang="ko-KR" dirty="0"/>
              <a:t>.</a:t>
            </a:r>
          </a:p>
          <a:p>
            <a:r>
              <a:rPr lang="en-US" altLang="ko-KR" dirty="0"/>
              <a:t>(Project Period) </a:t>
            </a:r>
            <a:r>
              <a:rPr lang="ko-KR" altLang="en-US" dirty="0"/>
              <a:t>다음은 </a:t>
            </a:r>
            <a:r>
              <a:rPr lang="en-US" altLang="ko-KR" dirty="0"/>
              <a:t>Project Period </a:t>
            </a:r>
            <a:r>
              <a:rPr lang="ko-KR" altLang="en-US" dirty="0"/>
              <a:t>입니다</a:t>
            </a:r>
            <a:r>
              <a:rPr lang="en-US" altLang="ko-KR" dirty="0"/>
              <a:t>. </a:t>
            </a:r>
            <a:r>
              <a:rPr lang="ko-KR" altLang="en-US" dirty="0"/>
              <a:t>현재는 </a:t>
            </a:r>
            <a:r>
              <a:rPr lang="en-US" altLang="ko-KR" dirty="0"/>
              <a:t>2021 ~ 2027</a:t>
            </a:r>
            <a:r>
              <a:rPr lang="ko-KR" altLang="en-US" dirty="0"/>
              <a:t>로 계획하고있으나</a:t>
            </a:r>
            <a:r>
              <a:rPr lang="en-US" altLang="ko-KR" dirty="0"/>
              <a:t>, </a:t>
            </a:r>
            <a:r>
              <a:rPr lang="ko-KR" altLang="en-US" dirty="0"/>
              <a:t>설계 및 시공 과정에서 사업기간의 불가피한 연장이 있을 수 있습니다</a:t>
            </a:r>
            <a:r>
              <a:rPr lang="en-US" altLang="ko-KR" dirty="0"/>
              <a:t>.</a:t>
            </a:r>
          </a:p>
          <a:p>
            <a:r>
              <a:rPr lang="en-US" altLang="ko-KR" dirty="0"/>
              <a:t>(Project Entity) Project Entity</a:t>
            </a:r>
            <a:r>
              <a:rPr lang="ko-KR" altLang="en-US" dirty="0"/>
              <a:t>로는</a:t>
            </a:r>
            <a:r>
              <a:rPr lang="en-US" altLang="ko-KR" dirty="0"/>
              <a:t> </a:t>
            </a:r>
            <a:r>
              <a:rPr lang="ko-KR" altLang="en-US" dirty="0"/>
              <a:t>국가 정부부처인 </a:t>
            </a:r>
            <a:r>
              <a:rPr lang="en-US" altLang="ko-KR" dirty="0"/>
              <a:t>Ministry of S&amp;ICT</a:t>
            </a:r>
            <a:r>
              <a:rPr lang="ko-KR" altLang="en-US" dirty="0"/>
              <a:t>와 충청북도 및 청주시가 공동구성 되어있습니다</a:t>
            </a:r>
            <a:r>
              <a:rPr lang="en-US" altLang="ko-KR" dirty="0"/>
              <a:t>.</a:t>
            </a:r>
          </a:p>
          <a:p>
            <a:r>
              <a:rPr lang="en-US" altLang="ko-KR" dirty="0"/>
              <a:t>(Overall Budget) Overall Budget</a:t>
            </a:r>
            <a:r>
              <a:rPr lang="ko-KR" altLang="en-US" dirty="0"/>
              <a:t>은 </a:t>
            </a:r>
            <a:r>
              <a:rPr lang="en-US" altLang="ko-KR" dirty="0"/>
              <a:t>1.120 Trillion KRW</a:t>
            </a:r>
            <a:r>
              <a:rPr lang="ko-KR" altLang="en-US" dirty="0"/>
              <a:t>이며</a:t>
            </a:r>
            <a:r>
              <a:rPr lang="en-US" altLang="ko-KR" dirty="0"/>
              <a:t>, Construction Budget</a:t>
            </a:r>
            <a:r>
              <a:rPr lang="ko-KR" altLang="en-US" dirty="0"/>
              <a:t>은 </a:t>
            </a:r>
            <a:r>
              <a:rPr lang="en-US" altLang="ko-KR" dirty="0"/>
              <a:t>0.312 T KRW </a:t>
            </a:r>
            <a:r>
              <a:rPr lang="ko-KR" altLang="en-US" dirty="0"/>
              <a:t>수준입니다</a:t>
            </a:r>
            <a:r>
              <a:rPr lang="en-US" altLang="ko-KR" dirty="0"/>
              <a:t>.</a:t>
            </a:r>
          </a:p>
          <a:p>
            <a:r>
              <a:rPr lang="en-US" altLang="ko-KR" dirty="0"/>
              <a:t>(Project Organ.) Project Organization</a:t>
            </a:r>
            <a:r>
              <a:rPr lang="ko-KR" altLang="en-US" dirty="0"/>
              <a:t>으로는 우리 </a:t>
            </a:r>
            <a:r>
              <a:rPr lang="en-US" altLang="ko-KR" dirty="0"/>
              <a:t>KBSI</a:t>
            </a:r>
            <a:r>
              <a:rPr lang="ko-KR" altLang="en-US" dirty="0"/>
              <a:t>가 주관하며</a:t>
            </a:r>
            <a:r>
              <a:rPr lang="en-US" altLang="ko-KR" dirty="0"/>
              <a:t>, PAL</a:t>
            </a:r>
            <a:r>
              <a:rPr lang="ko-KR" altLang="en-US" dirty="0"/>
              <a:t>에서 </a:t>
            </a:r>
            <a:r>
              <a:rPr lang="ko-KR" altLang="en-US" dirty="0" err="1"/>
              <a:t>공동수행하고있습니다</a:t>
            </a:r>
            <a:r>
              <a:rPr lang="en-US" altLang="ko-KR" dirty="0"/>
              <a:t>.</a:t>
            </a:r>
          </a:p>
          <a:p>
            <a:endParaRPr lang="en-US" altLang="ko-KR" dirty="0"/>
          </a:p>
          <a:p>
            <a:r>
              <a:rPr lang="ko-KR" altLang="en-US" dirty="0"/>
              <a:t>시간관계상 장치의 특성 및 성능 등의 내용은 생략하므로 자료를 참고하시기 바랍니다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E2D32CC8-D241-4736-9A5D-F7D1015409B0}" type="slidenum">
              <a:rPr lang="ko-KR" altLang="en-US" smtClean="0"/>
              <a:t>9</a:t>
            </a:fld>
            <a:endParaRPr lang="ko-KR" altLang="en-US"/>
          </a:p>
        </p:txBody>
      </p:sp>
    </p:spTree>
    <p:extLst>
      <p:ext uri="{BB962C8B-B14F-4D97-AF65-F5344CB8AC3E}">
        <p14:creationId xmlns:p14="http://schemas.microsoft.com/office/powerpoint/2010/main" val="145564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904603" y="1402694"/>
            <a:ext cx="11427619" cy="2983947"/>
          </a:xfrm>
        </p:spPr>
        <p:txBody>
          <a:bodyPr anchor="b"/>
          <a:lstStyle>
            <a:lvl1pPr algn="ctr">
              <a:defRPr sz="7498"/>
            </a:lvl1pPr>
          </a:lstStyle>
          <a:p>
            <a:r>
              <a:rPr lang="ko-KR" altLang="en-US"/>
              <a:t>마스터 제목 스타일 편집</a:t>
            </a:r>
            <a:endParaRPr lang="en-US" dirty="0"/>
          </a:p>
        </p:txBody>
      </p:sp>
      <p:sp>
        <p:nvSpPr>
          <p:cNvPr id="3" name="Subtitle 2"/>
          <p:cNvSpPr>
            <a:spLocks noGrp="1"/>
          </p:cNvSpPr>
          <p:nvPr>
            <p:ph type="subTitle" idx="1"/>
          </p:nvPr>
        </p:nvSpPr>
        <p:spPr>
          <a:xfrm>
            <a:off x="1904603" y="4501714"/>
            <a:ext cx="11427619" cy="2069319"/>
          </a:xfrm>
        </p:spPr>
        <p:txBody>
          <a:bodyPr/>
          <a:lstStyle>
            <a:lvl1pPr marL="0" indent="0" algn="ctr">
              <a:buNone/>
              <a:defRPr sz="2999"/>
            </a:lvl1pPr>
            <a:lvl2pPr marL="571363" indent="0" algn="ctr">
              <a:buNone/>
              <a:defRPr sz="2499"/>
            </a:lvl2pPr>
            <a:lvl3pPr marL="1142726" indent="0" algn="ctr">
              <a:buNone/>
              <a:defRPr sz="2249"/>
            </a:lvl3pPr>
            <a:lvl4pPr marL="1714089" indent="0" algn="ctr">
              <a:buNone/>
              <a:defRPr sz="2000"/>
            </a:lvl4pPr>
            <a:lvl5pPr marL="2285451" indent="0" algn="ctr">
              <a:buNone/>
              <a:defRPr sz="2000"/>
            </a:lvl5pPr>
            <a:lvl6pPr marL="2856814" indent="0" algn="ctr">
              <a:buNone/>
              <a:defRPr sz="2000"/>
            </a:lvl6pPr>
            <a:lvl7pPr marL="3428177" indent="0" algn="ctr">
              <a:buNone/>
              <a:defRPr sz="2000"/>
            </a:lvl7pPr>
            <a:lvl8pPr marL="3999540" indent="0" algn="ctr">
              <a:buNone/>
              <a:defRPr sz="2000"/>
            </a:lvl8pPr>
            <a:lvl9pPr marL="4570903" indent="0" algn="ctr">
              <a:buNone/>
              <a:defRPr sz="20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b="1">
                <a:solidFill>
                  <a:srgbClr val="FF0000"/>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0413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523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3853" y="456322"/>
            <a:ext cx="3285440" cy="7263453"/>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1047532" y="456322"/>
            <a:ext cx="9665861" cy="7263453"/>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20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5521350" y="7958481"/>
            <a:ext cx="3428286" cy="456322"/>
          </a:xfrm>
        </p:spPr>
        <p:txBody>
          <a:bodyPr/>
          <a:lstStyle>
            <a:lvl1pPr algn="ct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8192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無">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34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 과업의 개요 및 주요 시설별 면적">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9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제목 슬라이드 1">
  <p:cSld name="제목 슬라이드 1">
    <p:spTree>
      <p:nvGrpSpPr>
        <p:cNvPr id="1" name="Shape 80"/>
        <p:cNvGrpSpPr/>
        <p:nvPr/>
      </p:nvGrpSpPr>
      <p:grpSpPr>
        <a:xfrm>
          <a:off x="0" y="0"/>
          <a:ext cx="0" cy="0"/>
          <a:chOff x="0" y="0"/>
          <a:chExt cx="0" cy="0"/>
        </a:xfrm>
      </p:grpSpPr>
      <p:sp>
        <p:nvSpPr>
          <p:cNvPr id="81" name="Google Shape;81;g38271a7c0b9_0_127"/>
          <p:cNvSpPr txBox="1">
            <a:spLocks noGrp="1"/>
          </p:cNvSpPr>
          <p:nvPr>
            <p:ph type="sldNum" idx="12"/>
          </p:nvPr>
        </p:nvSpPr>
        <p:spPr>
          <a:xfrm>
            <a:off x="14117821" y="7770588"/>
            <a:ext cx="914434" cy="655754"/>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8280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519392" y="741572"/>
            <a:ext cx="14198041" cy="954323"/>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13"/>
          <p:cNvSpPr txBox="1">
            <a:spLocks noGrp="1"/>
          </p:cNvSpPr>
          <p:nvPr>
            <p:ph type="body" idx="1"/>
          </p:nvPr>
        </p:nvSpPr>
        <p:spPr>
          <a:xfrm>
            <a:off x="519392" y="1920436"/>
            <a:ext cx="14198041" cy="5692946"/>
          </a:xfrm>
          <a:prstGeom prst="rect">
            <a:avLst/>
          </a:prstGeom>
          <a:noFill/>
          <a:ln>
            <a:noFill/>
          </a:ln>
        </p:spPr>
        <p:txBody>
          <a:bodyPr spcFirstLastPara="1" wrap="square" lIns="91425" tIns="91425" rIns="91425" bIns="91425" anchor="t" anchorCtr="0">
            <a:normAutofit/>
          </a:bodyPr>
          <a:lstStyle>
            <a:lvl1pPr marL="761798" lvl="0" indent="-571349" algn="l">
              <a:lnSpc>
                <a:spcPct val="115000"/>
              </a:lnSpc>
              <a:spcBef>
                <a:spcPts val="0"/>
              </a:spcBef>
              <a:spcAft>
                <a:spcPts val="0"/>
              </a:spcAft>
              <a:buSzPts val="1800"/>
              <a:buChar char="●"/>
              <a:defRPr/>
            </a:lvl1pPr>
            <a:lvl2pPr marL="1523597" lvl="1" indent="-529027" algn="l">
              <a:lnSpc>
                <a:spcPct val="115000"/>
              </a:lnSpc>
              <a:spcBef>
                <a:spcPts val="0"/>
              </a:spcBef>
              <a:spcAft>
                <a:spcPts val="0"/>
              </a:spcAft>
              <a:buSzPts val="1400"/>
              <a:buChar char="○"/>
              <a:defRPr/>
            </a:lvl2pPr>
            <a:lvl3pPr marL="2285394" lvl="2" indent="-529027" algn="l">
              <a:lnSpc>
                <a:spcPct val="115000"/>
              </a:lnSpc>
              <a:spcBef>
                <a:spcPts val="0"/>
              </a:spcBef>
              <a:spcAft>
                <a:spcPts val="0"/>
              </a:spcAft>
              <a:buSzPts val="1400"/>
              <a:buChar char="■"/>
              <a:defRPr/>
            </a:lvl3pPr>
            <a:lvl4pPr marL="3047192" lvl="3" indent="-529027" algn="l">
              <a:lnSpc>
                <a:spcPct val="115000"/>
              </a:lnSpc>
              <a:spcBef>
                <a:spcPts val="0"/>
              </a:spcBef>
              <a:spcAft>
                <a:spcPts val="0"/>
              </a:spcAft>
              <a:buSzPts val="1400"/>
              <a:buChar char="●"/>
              <a:defRPr/>
            </a:lvl4pPr>
            <a:lvl5pPr marL="3808991" lvl="4" indent="-529027" algn="l">
              <a:lnSpc>
                <a:spcPct val="115000"/>
              </a:lnSpc>
              <a:spcBef>
                <a:spcPts val="0"/>
              </a:spcBef>
              <a:spcAft>
                <a:spcPts val="0"/>
              </a:spcAft>
              <a:buSzPts val="1400"/>
              <a:buChar char="○"/>
              <a:defRPr/>
            </a:lvl5pPr>
            <a:lvl6pPr marL="4570789" lvl="5" indent="-529027" algn="l">
              <a:lnSpc>
                <a:spcPct val="115000"/>
              </a:lnSpc>
              <a:spcBef>
                <a:spcPts val="0"/>
              </a:spcBef>
              <a:spcAft>
                <a:spcPts val="0"/>
              </a:spcAft>
              <a:buSzPts val="1400"/>
              <a:buChar char="■"/>
              <a:defRPr/>
            </a:lvl6pPr>
            <a:lvl7pPr marL="5332586" lvl="6" indent="-529027" algn="l">
              <a:lnSpc>
                <a:spcPct val="115000"/>
              </a:lnSpc>
              <a:spcBef>
                <a:spcPts val="0"/>
              </a:spcBef>
              <a:spcAft>
                <a:spcPts val="0"/>
              </a:spcAft>
              <a:buSzPts val="1400"/>
              <a:buChar char="●"/>
              <a:defRPr/>
            </a:lvl7pPr>
            <a:lvl8pPr marL="6094384" lvl="7" indent="-529027" algn="l">
              <a:lnSpc>
                <a:spcPct val="115000"/>
              </a:lnSpc>
              <a:spcBef>
                <a:spcPts val="0"/>
              </a:spcBef>
              <a:spcAft>
                <a:spcPts val="0"/>
              </a:spcAft>
              <a:buSzPts val="1400"/>
              <a:buChar char="○"/>
              <a:defRPr/>
            </a:lvl8pPr>
            <a:lvl9pPr marL="6856183" lvl="8" indent="-529027" algn="l">
              <a:lnSpc>
                <a:spcPct val="115000"/>
              </a:lnSpc>
              <a:spcBef>
                <a:spcPts val="0"/>
              </a:spcBef>
              <a:spcAft>
                <a:spcPts val="0"/>
              </a:spcAft>
              <a:buSzPts val="1400"/>
              <a:buChar char="■"/>
              <a:defRPr/>
            </a:lvl9pPr>
          </a:lstStyle>
          <a:p>
            <a:endParaRPr/>
          </a:p>
        </p:txBody>
      </p:sp>
      <p:sp>
        <p:nvSpPr>
          <p:cNvPr id="22" name="Google Shape;22;p13"/>
          <p:cNvSpPr txBox="1">
            <a:spLocks noGrp="1"/>
          </p:cNvSpPr>
          <p:nvPr>
            <p:ph type="sldNum" idx="12"/>
          </p:nvPr>
        </p:nvSpPr>
        <p:spPr>
          <a:xfrm>
            <a:off x="14117822" y="7770590"/>
            <a:ext cx="914309" cy="655879"/>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666"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730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997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039596" y="2136778"/>
            <a:ext cx="13141762" cy="3565261"/>
          </a:xfrm>
        </p:spPr>
        <p:txBody>
          <a:bodyPr anchor="b"/>
          <a:lstStyle>
            <a:lvl1pPr>
              <a:defRPr sz="7498"/>
            </a:lvl1pPr>
          </a:lstStyle>
          <a:p>
            <a:r>
              <a:rPr lang="ko-KR" altLang="en-US"/>
              <a:t>마스터 제목 스타일 편집</a:t>
            </a:r>
            <a:endParaRPr lang="en-US" dirty="0"/>
          </a:p>
        </p:txBody>
      </p:sp>
      <p:sp>
        <p:nvSpPr>
          <p:cNvPr id="3" name="Text Placeholder 2"/>
          <p:cNvSpPr>
            <a:spLocks noGrp="1"/>
          </p:cNvSpPr>
          <p:nvPr>
            <p:ph type="body" idx="1"/>
          </p:nvPr>
        </p:nvSpPr>
        <p:spPr>
          <a:xfrm>
            <a:off x="1039596" y="5735767"/>
            <a:ext cx="13141762" cy="1874887"/>
          </a:xfrm>
        </p:spPr>
        <p:txBody>
          <a:bodyPr/>
          <a:lstStyle>
            <a:lvl1pPr marL="0" indent="0">
              <a:buNone/>
              <a:defRPr sz="2999">
                <a:solidFill>
                  <a:schemeClr val="tx1">
                    <a:tint val="75000"/>
                  </a:schemeClr>
                </a:solidFill>
              </a:defRPr>
            </a:lvl1pPr>
            <a:lvl2pPr marL="571363" indent="0">
              <a:buNone/>
              <a:defRPr sz="2499">
                <a:solidFill>
                  <a:schemeClr val="tx1">
                    <a:tint val="75000"/>
                  </a:schemeClr>
                </a:solidFill>
              </a:defRPr>
            </a:lvl2pPr>
            <a:lvl3pPr marL="1142726" indent="0">
              <a:buNone/>
              <a:defRPr sz="2249">
                <a:solidFill>
                  <a:schemeClr val="tx1">
                    <a:tint val="75000"/>
                  </a:schemeClr>
                </a:solidFill>
              </a:defRPr>
            </a:lvl3pPr>
            <a:lvl4pPr marL="1714089" indent="0">
              <a:buNone/>
              <a:defRPr sz="2000">
                <a:solidFill>
                  <a:schemeClr val="tx1">
                    <a:tint val="75000"/>
                  </a:schemeClr>
                </a:solidFill>
              </a:defRPr>
            </a:lvl4pPr>
            <a:lvl5pPr marL="2285451" indent="0">
              <a:buNone/>
              <a:defRPr sz="2000">
                <a:solidFill>
                  <a:schemeClr val="tx1">
                    <a:tint val="75000"/>
                  </a:schemeClr>
                </a:solidFill>
              </a:defRPr>
            </a:lvl5pPr>
            <a:lvl6pPr marL="2856814" indent="0">
              <a:buNone/>
              <a:defRPr sz="2000">
                <a:solidFill>
                  <a:schemeClr val="tx1">
                    <a:tint val="75000"/>
                  </a:schemeClr>
                </a:solidFill>
              </a:defRPr>
            </a:lvl6pPr>
            <a:lvl7pPr marL="3428177" indent="0">
              <a:buNone/>
              <a:defRPr sz="2000">
                <a:solidFill>
                  <a:schemeClr val="tx1">
                    <a:tint val="75000"/>
                  </a:schemeClr>
                </a:solidFill>
              </a:defRPr>
            </a:lvl7pPr>
            <a:lvl8pPr marL="3999540" indent="0">
              <a:buNone/>
              <a:defRPr sz="2000">
                <a:solidFill>
                  <a:schemeClr val="tx1">
                    <a:tint val="75000"/>
                  </a:schemeClr>
                </a:solidFill>
              </a:defRPr>
            </a:lvl8pPr>
            <a:lvl9pPr marL="4570903" indent="0">
              <a:buNone/>
              <a:defRPr sz="20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419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47532" y="2281609"/>
            <a:ext cx="6475651" cy="54381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7713642" y="2281609"/>
            <a:ext cx="6475651" cy="5438166"/>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161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049516" y="456322"/>
            <a:ext cx="13141762" cy="1656647"/>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49517" y="2101065"/>
            <a:ext cx="6445891" cy="1029699"/>
          </a:xfrm>
        </p:spPr>
        <p:txBody>
          <a:bodyPr anchor="b"/>
          <a:lstStyle>
            <a:lvl1pPr marL="0" indent="0">
              <a:buNone/>
              <a:defRPr sz="2999" b="1"/>
            </a:lvl1pPr>
            <a:lvl2pPr marL="571363" indent="0">
              <a:buNone/>
              <a:defRPr sz="2499" b="1"/>
            </a:lvl2pPr>
            <a:lvl3pPr marL="1142726" indent="0">
              <a:buNone/>
              <a:defRPr sz="2249" b="1"/>
            </a:lvl3pPr>
            <a:lvl4pPr marL="1714089" indent="0">
              <a:buNone/>
              <a:defRPr sz="2000" b="1"/>
            </a:lvl4pPr>
            <a:lvl5pPr marL="2285451" indent="0">
              <a:buNone/>
              <a:defRPr sz="2000" b="1"/>
            </a:lvl5pPr>
            <a:lvl6pPr marL="2856814" indent="0">
              <a:buNone/>
              <a:defRPr sz="2000" b="1"/>
            </a:lvl6pPr>
            <a:lvl7pPr marL="3428177" indent="0">
              <a:buNone/>
              <a:defRPr sz="2000" b="1"/>
            </a:lvl7pPr>
            <a:lvl8pPr marL="3999540" indent="0">
              <a:buNone/>
              <a:defRPr sz="2000" b="1"/>
            </a:lvl8pPr>
            <a:lvl9pPr marL="4570903" indent="0">
              <a:buNone/>
              <a:defRPr sz="2000" b="1"/>
            </a:lvl9pPr>
          </a:lstStyle>
          <a:p>
            <a:pPr lvl="0"/>
            <a:r>
              <a:rPr lang="ko-KR" altLang="en-US"/>
              <a:t>마스터 텍스트 스타일을 편집합니다</a:t>
            </a:r>
          </a:p>
        </p:txBody>
      </p:sp>
      <p:sp>
        <p:nvSpPr>
          <p:cNvPr id="4" name="Content Placeholder 3"/>
          <p:cNvSpPr>
            <a:spLocks noGrp="1"/>
          </p:cNvSpPr>
          <p:nvPr>
            <p:ph sz="half" idx="2"/>
          </p:nvPr>
        </p:nvSpPr>
        <p:spPr>
          <a:xfrm>
            <a:off x="1049517" y="3130764"/>
            <a:ext cx="6445891" cy="4604882"/>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7713643" y="2101065"/>
            <a:ext cx="6477635" cy="1029699"/>
          </a:xfrm>
        </p:spPr>
        <p:txBody>
          <a:bodyPr anchor="b"/>
          <a:lstStyle>
            <a:lvl1pPr marL="0" indent="0">
              <a:buNone/>
              <a:defRPr sz="2999" b="1"/>
            </a:lvl1pPr>
            <a:lvl2pPr marL="571363" indent="0">
              <a:buNone/>
              <a:defRPr sz="2499" b="1"/>
            </a:lvl2pPr>
            <a:lvl3pPr marL="1142726" indent="0">
              <a:buNone/>
              <a:defRPr sz="2249" b="1"/>
            </a:lvl3pPr>
            <a:lvl4pPr marL="1714089" indent="0">
              <a:buNone/>
              <a:defRPr sz="2000" b="1"/>
            </a:lvl4pPr>
            <a:lvl5pPr marL="2285451" indent="0">
              <a:buNone/>
              <a:defRPr sz="2000" b="1"/>
            </a:lvl5pPr>
            <a:lvl6pPr marL="2856814" indent="0">
              <a:buNone/>
              <a:defRPr sz="2000" b="1"/>
            </a:lvl6pPr>
            <a:lvl7pPr marL="3428177" indent="0">
              <a:buNone/>
              <a:defRPr sz="2000" b="1"/>
            </a:lvl7pPr>
            <a:lvl8pPr marL="3999540" indent="0">
              <a:buNone/>
              <a:defRPr sz="2000" b="1"/>
            </a:lvl8pPr>
            <a:lvl9pPr marL="4570903" indent="0">
              <a:buNone/>
              <a:defRPr sz="2000" b="1"/>
            </a:lvl9pPr>
          </a:lstStyle>
          <a:p>
            <a:pPr lvl="0"/>
            <a:r>
              <a:rPr lang="ko-KR" altLang="en-US"/>
              <a:t>마스터 텍스트 스타일을 편집합니다</a:t>
            </a:r>
          </a:p>
        </p:txBody>
      </p:sp>
      <p:sp>
        <p:nvSpPr>
          <p:cNvPr id="6" name="Content Placeholder 5"/>
          <p:cNvSpPr>
            <a:spLocks noGrp="1"/>
          </p:cNvSpPr>
          <p:nvPr>
            <p:ph sz="quarter" idx="4"/>
          </p:nvPr>
        </p:nvSpPr>
        <p:spPr>
          <a:xfrm>
            <a:off x="7713643" y="3130764"/>
            <a:ext cx="6477635" cy="4604882"/>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680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536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11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049517" y="571394"/>
            <a:ext cx="4914272" cy="1999880"/>
          </a:xfrm>
        </p:spPr>
        <p:txBody>
          <a:bodyPr anchor="b"/>
          <a:lstStyle>
            <a:lvl1pPr>
              <a:defRPr sz="3999"/>
            </a:lvl1pPr>
          </a:lstStyle>
          <a:p>
            <a:r>
              <a:rPr lang="ko-KR" altLang="en-US"/>
              <a:t>마스터 제목 스타일 편집</a:t>
            </a:r>
            <a:endParaRPr lang="en-US" dirty="0"/>
          </a:p>
        </p:txBody>
      </p:sp>
      <p:sp>
        <p:nvSpPr>
          <p:cNvPr id="3" name="Content Placeholder 2"/>
          <p:cNvSpPr>
            <a:spLocks noGrp="1"/>
          </p:cNvSpPr>
          <p:nvPr>
            <p:ph idx="1"/>
          </p:nvPr>
        </p:nvSpPr>
        <p:spPr>
          <a:xfrm>
            <a:off x="6477635" y="1234054"/>
            <a:ext cx="7713643" cy="6090903"/>
          </a:xfrm>
        </p:spPr>
        <p:txBody>
          <a:bodyPr/>
          <a:lstStyle>
            <a:lvl1pPr>
              <a:defRPr sz="3999"/>
            </a:lvl1pPr>
            <a:lvl2pPr>
              <a:defRPr sz="3499"/>
            </a:lvl2pPr>
            <a:lvl3pPr>
              <a:defRPr sz="2999"/>
            </a:lvl3pPr>
            <a:lvl4pPr>
              <a:defRPr sz="2499"/>
            </a:lvl4pPr>
            <a:lvl5pPr>
              <a:defRPr sz="2499"/>
            </a:lvl5pPr>
            <a:lvl6pPr>
              <a:defRPr sz="2499"/>
            </a:lvl6pPr>
            <a:lvl7pPr>
              <a:defRPr sz="2499"/>
            </a:lvl7pPr>
            <a:lvl8pPr>
              <a:defRPr sz="2499"/>
            </a:lvl8pPr>
            <a:lvl9pPr>
              <a:defRPr sz="2499"/>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1049517" y="2571274"/>
            <a:ext cx="4914272" cy="4763603"/>
          </a:xfrm>
        </p:spPr>
        <p:txBody>
          <a:bodyPr/>
          <a:lstStyle>
            <a:lvl1pPr marL="0" indent="0">
              <a:buNone/>
              <a:defRPr sz="2000"/>
            </a:lvl1pPr>
            <a:lvl2pPr marL="571363" indent="0">
              <a:buNone/>
              <a:defRPr sz="1750"/>
            </a:lvl2pPr>
            <a:lvl3pPr marL="1142726" indent="0">
              <a:buNone/>
              <a:defRPr sz="1500"/>
            </a:lvl3pPr>
            <a:lvl4pPr marL="1714089" indent="0">
              <a:buNone/>
              <a:defRPr sz="1250"/>
            </a:lvl4pPr>
            <a:lvl5pPr marL="2285451" indent="0">
              <a:buNone/>
              <a:defRPr sz="1250"/>
            </a:lvl5pPr>
            <a:lvl6pPr marL="2856814" indent="0">
              <a:buNone/>
              <a:defRPr sz="1250"/>
            </a:lvl6pPr>
            <a:lvl7pPr marL="3428177" indent="0">
              <a:buNone/>
              <a:defRPr sz="1250"/>
            </a:lvl7pPr>
            <a:lvl8pPr marL="3999540" indent="0">
              <a:buNone/>
              <a:defRPr sz="1250"/>
            </a:lvl8pPr>
            <a:lvl9pPr marL="4570903" indent="0">
              <a:buNone/>
              <a:defRPr sz="12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296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1049517" y="571394"/>
            <a:ext cx="4914272" cy="1999880"/>
          </a:xfrm>
        </p:spPr>
        <p:txBody>
          <a:bodyPr anchor="b"/>
          <a:lstStyle>
            <a:lvl1pPr>
              <a:defRPr sz="3999"/>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6477635" y="1234054"/>
            <a:ext cx="7713643" cy="6090903"/>
          </a:xfrm>
        </p:spPr>
        <p:txBody>
          <a:bodyPr anchor="t"/>
          <a:lstStyle>
            <a:lvl1pPr marL="0" indent="0">
              <a:buNone/>
              <a:defRPr sz="3999"/>
            </a:lvl1pPr>
            <a:lvl2pPr marL="571363" indent="0">
              <a:buNone/>
              <a:defRPr sz="3499"/>
            </a:lvl2pPr>
            <a:lvl3pPr marL="1142726" indent="0">
              <a:buNone/>
              <a:defRPr sz="2999"/>
            </a:lvl3pPr>
            <a:lvl4pPr marL="1714089" indent="0">
              <a:buNone/>
              <a:defRPr sz="2499"/>
            </a:lvl4pPr>
            <a:lvl5pPr marL="2285451" indent="0">
              <a:buNone/>
              <a:defRPr sz="2499"/>
            </a:lvl5pPr>
            <a:lvl6pPr marL="2856814" indent="0">
              <a:buNone/>
              <a:defRPr sz="2499"/>
            </a:lvl6pPr>
            <a:lvl7pPr marL="3428177" indent="0">
              <a:buNone/>
              <a:defRPr sz="2499"/>
            </a:lvl7pPr>
            <a:lvl8pPr marL="3999540" indent="0">
              <a:buNone/>
              <a:defRPr sz="2499"/>
            </a:lvl8pPr>
            <a:lvl9pPr marL="4570903" indent="0">
              <a:buNone/>
              <a:defRPr sz="2499"/>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049517" y="2571274"/>
            <a:ext cx="4914272" cy="4763603"/>
          </a:xfrm>
        </p:spPr>
        <p:txBody>
          <a:bodyPr/>
          <a:lstStyle>
            <a:lvl1pPr marL="0" indent="0">
              <a:buNone/>
              <a:defRPr sz="2000"/>
            </a:lvl1pPr>
            <a:lvl2pPr marL="571363" indent="0">
              <a:buNone/>
              <a:defRPr sz="1750"/>
            </a:lvl2pPr>
            <a:lvl3pPr marL="1142726" indent="0">
              <a:buNone/>
              <a:defRPr sz="1500"/>
            </a:lvl3pPr>
            <a:lvl4pPr marL="1714089" indent="0">
              <a:buNone/>
              <a:defRPr sz="1250"/>
            </a:lvl4pPr>
            <a:lvl5pPr marL="2285451" indent="0">
              <a:buNone/>
              <a:defRPr sz="1250"/>
            </a:lvl5pPr>
            <a:lvl6pPr marL="2856814" indent="0">
              <a:buNone/>
              <a:defRPr sz="1250"/>
            </a:lvl6pPr>
            <a:lvl7pPr marL="3428177" indent="0">
              <a:buNone/>
              <a:defRPr sz="1250"/>
            </a:lvl7pPr>
            <a:lvl8pPr marL="3999540" indent="0">
              <a:buNone/>
              <a:defRPr sz="1250"/>
            </a:lvl8pPr>
            <a:lvl9pPr marL="4570903" indent="0">
              <a:buNone/>
              <a:defRPr sz="125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895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32" y="456322"/>
            <a:ext cx="13141762" cy="1656647"/>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47532" y="2281609"/>
            <a:ext cx="13141762" cy="5438166"/>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1047532" y="7943967"/>
            <a:ext cx="3428286" cy="456322"/>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5047199" y="7943967"/>
            <a:ext cx="5142428" cy="456322"/>
          </a:xfrm>
          <a:prstGeom prst="rect">
            <a:avLst/>
          </a:prstGeom>
        </p:spPr>
        <p:txBody>
          <a:bodyPr vert="horz" lIns="91440" tIns="45720" rIns="91440" bIns="45720" rtlCol="0" anchor="ctr"/>
          <a:lstStyle>
            <a:lvl1pPr algn="ctr">
              <a:defRPr sz="1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61007" y="7943967"/>
            <a:ext cx="3428286" cy="456322"/>
          </a:xfrm>
          <a:prstGeom prst="rect">
            <a:avLst/>
          </a:prstGeom>
        </p:spPr>
        <p:txBody>
          <a:bodyPr vert="horz" lIns="91440" tIns="45720" rIns="91440" bIns="45720" rtlCol="0" anchor="ctr"/>
          <a:lstStyle>
            <a:lvl1pPr algn="r">
              <a:defRPr sz="15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684496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90" r:id="rId15"/>
    <p:sldLayoutId id="2147483691" r:id="rId16"/>
  </p:sldLayoutIdLst>
  <p:hf hdr="0" ftr="0" dt="0"/>
  <p:txStyles>
    <p:titleStyle>
      <a:lvl1pPr algn="l" defTabSz="1142726" rtl="0" eaLnBrk="1" latinLnBrk="1" hangingPunct="1">
        <a:lnSpc>
          <a:spcPct val="90000"/>
        </a:lnSpc>
        <a:spcBef>
          <a:spcPct val="0"/>
        </a:spcBef>
        <a:buNone/>
        <a:defRPr sz="5499" kern="1200">
          <a:solidFill>
            <a:schemeClr val="tx1"/>
          </a:solidFill>
          <a:latin typeface="+mj-lt"/>
          <a:ea typeface="+mj-ea"/>
          <a:cs typeface="+mj-cs"/>
        </a:defRPr>
      </a:lvl1pPr>
    </p:titleStyle>
    <p:bodyStyle>
      <a:lvl1pPr marL="285681" indent="-285681" algn="l" defTabSz="1142726" rtl="0" eaLnBrk="1" latinLnBrk="1" hangingPunct="1">
        <a:lnSpc>
          <a:spcPct val="90000"/>
        </a:lnSpc>
        <a:spcBef>
          <a:spcPts val="1250"/>
        </a:spcBef>
        <a:buFont typeface="Arial" panose="020B0604020202020204" pitchFamily="34" charset="0"/>
        <a:buChar char="•"/>
        <a:defRPr sz="3499" kern="1200">
          <a:solidFill>
            <a:schemeClr val="tx1"/>
          </a:solidFill>
          <a:latin typeface="+mn-lt"/>
          <a:ea typeface="+mn-ea"/>
          <a:cs typeface="+mn-cs"/>
        </a:defRPr>
      </a:lvl1pPr>
      <a:lvl2pPr marL="857044" indent="-285681" algn="l" defTabSz="1142726" rtl="0" eaLnBrk="1" latinLnBrk="1" hangingPunct="1">
        <a:lnSpc>
          <a:spcPct val="90000"/>
        </a:lnSpc>
        <a:spcBef>
          <a:spcPts val="625"/>
        </a:spcBef>
        <a:buFont typeface="Arial" panose="020B0604020202020204" pitchFamily="34" charset="0"/>
        <a:buChar char="•"/>
        <a:defRPr sz="2999" kern="1200">
          <a:solidFill>
            <a:schemeClr val="tx1"/>
          </a:solidFill>
          <a:latin typeface="+mn-lt"/>
          <a:ea typeface="+mn-ea"/>
          <a:cs typeface="+mn-cs"/>
        </a:defRPr>
      </a:lvl2pPr>
      <a:lvl3pPr marL="1428407" indent="-285681" algn="l" defTabSz="1142726" rtl="0" eaLnBrk="1" latinLnBrk="1" hangingPunct="1">
        <a:lnSpc>
          <a:spcPct val="90000"/>
        </a:lnSpc>
        <a:spcBef>
          <a:spcPts val="625"/>
        </a:spcBef>
        <a:buFont typeface="Arial" panose="020B0604020202020204" pitchFamily="34" charset="0"/>
        <a:buChar char="•"/>
        <a:defRPr sz="2499" kern="1200">
          <a:solidFill>
            <a:schemeClr val="tx1"/>
          </a:solidFill>
          <a:latin typeface="+mn-lt"/>
          <a:ea typeface="+mn-ea"/>
          <a:cs typeface="+mn-cs"/>
        </a:defRPr>
      </a:lvl3pPr>
      <a:lvl4pPr marL="1999770"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4pPr>
      <a:lvl5pPr marL="2571133"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5pPr>
      <a:lvl6pPr marL="3142496"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6pPr>
      <a:lvl7pPr marL="3713858"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7pPr>
      <a:lvl8pPr marL="4285221"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8pPr>
      <a:lvl9pPr marL="4856584" indent="-285681" algn="l" defTabSz="1142726" rtl="0" eaLnBrk="1" latinLnBrk="1" hangingPunct="1">
        <a:lnSpc>
          <a:spcPct val="90000"/>
        </a:lnSpc>
        <a:spcBef>
          <a:spcPts val="625"/>
        </a:spcBef>
        <a:buFont typeface="Arial" panose="020B0604020202020204" pitchFamily="34" charset="0"/>
        <a:buChar char="•"/>
        <a:defRPr sz="2249" kern="1200">
          <a:solidFill>
            <a:schemeClr val="tx1"/>
          </a:solidFill>
          <a:latin typeface="+mn-lt"/>
          <a:ea typeface="+mn-ea"/>
          <a:cs typeface="+mn-cs"/>
        </a:defRPr>
      </a:lvl9pPr>
    </p:bodyStyle>
    <p:otherStyle>
      <a:defPPr>
        <a:defRPr lang="en-US"/>
      </a:defPPr>
      <a:lvl1pPr marL="0" algn="l" defTabSz="1142726" rtl="0" eaLnBrk="1" latinLnBrk="1" hangingPunct="1">
        <a:defRPr sz="2249" kern="1200">
          <a:solidFill>
            <a:schemeClr val="tx1"/>
          </a:solidFill>
          <a:latin typeface="+mn-lt"/>
          <a:ea typeface="+mn-ea"/>
          <a:cs typeface="+mn-cs"/>
        </a:defRPr>
      </a:lvl1pPr>
      <a:lvl2pPr marL="571363" algn="l" defTabSz="1142726" rtl="0" eaLnBrk="1" latinLnBrk="1" hangingPunct="1">
        <a:defRPr sz="2249" kern="1200">
          <a:solidFill>
            <a:schemeClr val="tx1"/>
          </a:solidFill>
          <a:latin typeface="+mn-lt"/>
          <a:ea typeface="+mn-ea"/>
          <a:cs typeface="+mn-cs"/>
        </a:defRPr>
      </a:lvl2pPr>
      <a:lvl3pPr marL="1142726" algn="l" defTabSz="1142726" rtl="0" eaLnBrk="1" latinLnBrk="1" hangingPunct="1">
        <a:defRPr sz="2249" kern="1200">
          <a:solidFill>
            <a:schemeClr val="tx1"/>
          </a:solidFill>
          <a:latin typeface="+mn-lt"/>
          <a:ea typeface="+mn-ea"/>
          <a:cs typeface="+mn-cs"/>
        </a:defRPr>
      </a:lvl3pPr>
      <a:lvl4pPr marL="1714089" algn="l" defTabSz="1142726" rtl="0" eaLnBrk="1" latinLnBrk="1" hangingPunct="1">
        <a:defRPr sz="2249" kern="1200">
          <a:solidFill>
            <a:schemeClr val="tx1"/>
          </a:solidFill>
          <a:latin typeface="+mn-lt"/>
          <a:ea typeface="+mn-ea"/>
          <a:cs typeface="+mn-cs"/>
        </a:defRPr>
      </a:lvl4pPr>
      <a:lvl5pPr marL="2285451" algn="l" defTabSz="1142726" rtl="0" eaLnBrk="1" latinLnBrk="1" hangingPunct="1">
        <a:defRPr sz="2249" kern="1200">
          <a:solidFill>
            <a:schemeClr val="tx1"/>
          </a:solidFill>
          <a:latin typeface="+mn-lt"/>
          <a:ea typeface="+mn-ea"/>
          <a:cs typeface="+mn-cs"/>
        </a:defRPr>
      </a:lvl5pPr>
      <a:lvl6pPr marL="2856814" algn="l" defTabSz="1142726" rtl="0" eaLnBrk="1" latinLnBrk="1" hangingPunct="1">
        <a:defRPr sz="2249" kern="1200">
          <a:solidFill>
            <a:schemeClr val="tx1"/>
          </a:solidFill>
          <a:latin typeface="+mn-lt"/>
          <a:ea typeface="+mn-ea"/>
          <a:cs typeface="+mn-cs"/>
        </a:defRPr>
      </a:lvl6pPr>
      <a:lvl7pPr marL="3428177" algn="l" defTabSz="1142726" rtl="0" eaLnBrk="1" latinLnBrk="1" hangingPunct="1">
        <a:defRPr sz="2249" kern="1200">
          <a:solidFill>
            <a:schemeClr val="tx1"/>
          </a:solidFill>
          <a:latin typeface="+mn-lt"/>
          <a:ea typeface="+mn-ea"/>
          <a:cs typeface="+mn-cs"/>
        </a:defRPr>
      </a:lvl7pPr>
      <a:lvl8pPr marL="3999540" algn="l" defTabSz="1142726" rtl="0" eaLnBrk="1" latinLnBrk="1" hangingPunct="1">
        <a:defRPr sz="2249" kern="1200">
          <a:solidFill>
            <a:schemeClr val="tx1"/>
          </a:solidFill>
          <a:latin typeface="+mn-lt"/>
          <a:ea typeface="+mn-ea"/>
          <a:cs typeface="+mn-cs"/>
        </a:defRPr>
      </a:lvl8pPr>
      <a:lvl9pPr marL="4570903" algn="l" defTabSz="1142726" rtl="0" eaLnBrk="1" latinLnBrk="1" hangingPunct="1">
        <a:defRPr sz="22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hyperlink" Target="https://doi.org/10.5281/zenodo.2657340" TargetMode="Externa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193" y="2813119"/>
            <a:ext cx="385265" cy="396823"/>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801" y="2822736"/>
            <a:ext cx="350592" cy="377560"/>
          </a:xfrm>
          <a:prstGeom prst="rect">
            <a:avLst/>
          </a:prstGeom>
        </p:spPr>
      </p:pic>
      <p:sp>
        <p:nvSpPr>
          <p:cNvPr id="54" name="Rectangle 35"/>
          <p:cNvSpPr>
            <a:spLocks noChangeArrowheads="1"/>
          </p:cNvSpPr>
          <p:nvPr/>
        </p:nvSpPr>
        <p:spPr bwMode="auto">
          <a:xfrm>
            <a:off x="10277475" y="1"/>
            <a:ext cx="4959350" cy="8363163"/>
          </a:xfrm>
          <a:prstGeom prst="rect">
            <a:avLst/>
          </a:prstGeom>
          <a:solidFill>
            <a:schemeClr val="accent1">
              <a:lumMod val="20000"/>
              <a:lumOff val="80000"/>
              <a:alpha val="60000"/>
            </a:schemeClr>
          </a:solidFill>
          <a:ln w="9525">
            <a:noFill/>
            <a:miter lim="800000"/>
            <a:headEnd/>
            <a:tailEnd/>
          </a:ln>
        </p:spPr>
        <p:txBody>
          <a:bodyPr/>
          <a:lstStyle/>
          <a:p>
            <a:endParaRPr lang="ko-KR" altLang="en-US" dirty="0"/>
          </a:p>
        </p:txBody>
      </p:sp>
      <p:grpSp>
        <p:nvGrpSpPr>
          <p:cNvPr id="8" name="그룹 7"/>
          <p:cNvGrpSpPr/>
          <p:nvPr/>
        </p:nvGrpSpPr>
        <p:grpSpPr>
          <a:xfrm>
            <a:off x="598622" y="1460714"/>
            <a:ext cx="14133377" cy="5124837"/>
            <a:chOff x="598622" y="1460714"/>
            <a:chExt cx="10696469" cy="5124837"/>
          </a:xfrm>
        </p:grpSpPr>
        <p:sp>
          <p:nvSpPr>
            <p:cNvPr id="62" name="TextBox 61"/>
            <p:cNvSpPr txBox="1"/>
            <p:nvPr/>
          </p:nvSpPr>
          <p:spPr>
            <a:xfrm>
              <a:off x="598622" y="1460714"/>
              <a:ext cx="10533072" cy="677108"/>
            </a:xfrm>
            <a:prstGeom prst="rect">
              <a:avLst/>
            </a:prstGeom>
            <a:noFill/>
          </p:spPr>
          <p:txBody>
            <a:bodyPr wrap="square" rtlCol="0">
              <a:spAutoFit/>
            </a:bodyPr>
            <a:lstStyle/>
            <a:p>
              <a:r>
                <a:rPr lang="en-US" altLang="ko-KR" sz="3800" b="1" dirty="0">
                  <a:solidFill>
                    <a:srgbClr val="002060"/>
                  </a:solidFill>
                  <a:ea typeface="Verdana" panose="020B0604030504040204" pitchFamily="34" charset="0"/>
                  <a:cs typeface="Verdana" panose="020B0604030504040204" pitchFamily="34" charset="0"/>
                </a:rPr>
                <a:t>Beamline Overview</a:t>
              </a:r>
            </a:p>
          </p:txBody>
        </p:sp>
        <p:sp>
          <p:nvSpPr>
            <p:cNvPr id="63" name="TextBox 62"/>
            <p:cNvSpPr txBox="1"/>
            <p:nvPr/>
          </p:nvSpPr>
          <p:spPr>
            <a:xfrm>
              <a:off x="626973" y="4569615"/>
              <a:ext cx="10668118" cy="2015936"/>
            </a:xfrm>
            <a:prstGeom prst="rect">
              <a:avLst/>
            </a:prstGeom>
            <a:noFill/>
          </p:spPr>
          <p:txBody>
            <a:bodyPr wrap="square" rtlCol="0">
              <a:spAutoFit/>
            </a:bodyPr>
            <a:lstStyle/>
            <a:p>
              <a:r>
                <a:rPr lang="en-US" altLang="ko-KR" sz="2500" b="1" dirty="0">
                  <a:cs typeface="Verdana" panose="020B0604030504040204" pitchFamily="34" charset="0"/>
                </a:rPr>
                <a:t>Ki-</a:t>
              </a:r>
              <a:r>
                <a:rPr lang="en-US" altLang="ko-KR" sz="2500" b="1" dirty="0" err="1">
                  <a:cs typeface="Verdana" panose="020B0604030504040204" pitchFamily="34" charset="0"/>
                </a:rPr>
                <a:t>jeong</a:t>
              </a:r>
              <a:r>
                <a:rPr lang="en-US" altLang="ko-KR" sz="2500" b="1" dirty="0">
                  <a:cs typeface="Verdana" panose="020B0604030504040204" pitchFamily="34" charset="0"/>
                </a:rPr>
                <a:t> Kim</a:t>
              </a:r>
            </a:p>
            <a:p>
              <a:r>
                <a:rPr lang="en-US" altLang="ko-KR" sz="2500" b="1" dirty="0">
                  <a:cs typeface="Verdana" panose="020B0604030504040204" pitchFamily="34" charset="0"/>
                </a:rPr>
                <a:t>4GSR Research Division</a:t>
              </a:r>
            </a:p>
            <a:p>
              <a:r>
                <a:rPr lang="en-US" altLang="ko-KR" sz="2500" b="1" dirty="0">
                  <a:cs typeface="Verdana" panose="020B0604030504040204" pitchFamily="34" charset="0"/>
                </a:rPr>
                <a:t>Pohang Accelerator Laboratory</a:t>
              </a:r>
            </a:p>
            <a:p>
              <a:endParaRPr lang="en-US" altLang="ko-KR" sz="2500" b="1" dirty="0">
                <a:cs typeface="Verdana" panose="020B0604030504040204" pitchFamily="34" charset="0"/>
              </a:endParaRPr>
            </a:p>
            <a:p>
              <a:endParaRPr lang="en-US" altLang="ko-KR" sz="2500" b="1" dirty="0">
                <a:cs typeface="Verdana" panose="020B0604030504040204" pitchFamily="34" charset="0"/>
              </a:endParaRPr>
            </a:p>
          </p:txBody>
        </p:sp>
      </p:grpSp>
      <p:sp>
        <p:nvSpPr>
          <p:cNvPr id="4" name="TextBox 3"/>
          <p:cNvSpPr txBox="1"/>
          <p:nvPr/>
        </p:nvSpPr>
        <p:spPr>
          <a:xfrm>
            <a:off x="626973" y="7258489"/>
            <a:ext cx="5054636" cy="415498"/>
          </a:xfrm>
          <a:prstGeom prst="rect">
            <a:avLst/>
          </a:prstGeom>
          <a:noFill/>
        </p:spPr>
        <p:txBody>
          <a:bodyPr wrap="square" rtlCol="0">
            <a:spAutoFit/>
          </a:bodyPr>
          <a:lstStyle/>
          <a:p>
            <a:r>
              <a:rPr lang="en-US" altLang="ko-KR" sz="2100" b="1" dirty="0">
                <a:solidFill>
                  <a:schemeClr val="tx2"/>
                </a:solidFill>
              </a:rPr>
              <a:t>Nov. 05, 2025</a:t>
            </a:r>
            <a:endParaRPr lang="ko-KR" altLang="en-US" sz="2100" b="1" dirty="0">
              <a:solidFill>
                <a:schemeClr val="tx2"/>
              </a:solidFill>
            </a:endParaRPr>
          </a:p>
        </p:txBody>
      </p:sp>
      <p:sp>
        <p:nvSpPr>
          <p:cNvPr id="19" name="Rectangle 6"/>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0" name="TextBox 19"/>
          <p:cNvSpPr txBox="1"/>
          <p:nvPr/>
        </p:nvSpPr>
        <p:spPr>
          <a:xfrm>
            <a:off x="1706473" y="57127"/>
            <a:ext cx="7999658" cy="400110"/>
          </a:xfrm>
          <a:prstGeom prst="rect">
            <a:avLst/>
          </a:prstGeom>
          <a:noFill/>
        </p:spPr>
        <p:txBody>
          <a:bodyPr wrap="square" rtlCol="0">
            <a:spAutoFit/>
          </a:bodyPr>
          <a:lstStyle/>
          <a:p>
            <a:r>
              <a:rPr lang="en-US" altLang="ko-KR" sz="2000" b="1" dirty="0">
                <a:solidFill>
                  <a:srgbClr val="E65C00"/>
                </a:solidFill>
                <a:ea typeface="Ebrima" panose="02000000000000000000" pitchFamily="2" charset="0"/>
                <a:cs typeface="Ebrima" panose="02000000000000000000" pitchFamily="2" charset="0"/>
              </a:rPr>
              <a:t>4</a:t>
            </a:r>
            <a:r>
              <a:rPr lang="en-US" altLang="ko-KR" sz="2000" b="1" baseline="30000" dirty="0">
                <a:solidFill>
                  <a:srgbClr val="E65C00"/>
                </a:solidFill>
                <a:ea typeface="Ebrima" panose="02000000000000000000" pitchFamily="2" charset="0"/>
                <a:cs typeface="Ebrima" panose="02000000000000000000" pitchFamily="2" charset="0"/>
              </a:rPr>
              <a:t>th</a:t>
            </a:r>
            <a:r>
              <a:rPr lang="en-US" altLang="ko-KR" sz="2000" b="1" dirty="0">
                <a:solidFill>
                  <a:srgbClr val="E65C00"/>
                </a:solidFill>
                <a:ea typeface="Ebrima" panose="02000000000000000000" pitchFamily="2" charset="0"/>
                <a:cs typeface="Ebrima" panose="02000000000000000000" pitchFamily="2" charset="0"/>
              </a:rPr>
              <a:t> Korea-4GSR International Advisory Committee Meeting (Nov. 5-6, 2025)</a:t>
            </a:r>
            <a:endParaRPr lang="ko-KR" altLang="en-US" sz="2000" b="1" dirty="0">
              <a:solidFill>
                <a:srgbClr val="E65C00"/>
              </a:solidFill>
              <a:cs typeface="Ebrima" panose="02000000000000000000" pitchFamily="2" charset="0"/>
            </a:endParaRPr>
          </a:p>
        </p:txBody>
      </p:sp>
      <p:pic>
        <p:nvPicPr>
          <p:cNvPr id="1026" name="Picture 2" descr="다목적방사광가속기 기반설계 당선작 조감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7476" y="4090436"/>
            <a:ext cx="4959350" cy="3503034"/>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a:extLst>
              <a:ext uri="{FF2B5EF4-FFF2-40B4-BE49-F238E27FC236}">
                <a16:creationId xmlns:a16="http://schemas.microsoft.com/office/drawing/2014/main" id="{579873E2-4D67-4C98-882B-710FFA5D0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7" name="그림 16">
            <a:extLst>
              <a:ext uri="{FF2B5EF4-FFF2-40B4-BE49-F238E27FC236}">
                <a16:creationId xmlns:a16="http://schemas.microsoft.com/office/drawing/2014/main" id="{4126C671-AFF6-458B-9897-F1CFDB62882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05" b="89831" l="4995" r="93920">
                        <a14:foregroundMark x1="47958" y1="39600" x2="48146" y2="39466"/>
                        <a14:foregroundMark x1="46179" y1="40865" x2="47559" y2="39884"/>
                        <a14:foregroundMark x1="27369" y1="54237" x2="28133" y2="53694"/>
                        <a14:foregroundMark x1="26575" y1="54802" x2="27369" y2="54237"/>
                        <a14:foregroundMark x1="24735" y1="56110" x2="26575" y2="54802"/>
                        <a14:foregroundMark x1="20399" y1="59192" x2="24174" y2="56508"/>
                        <a14:foregroundMark x1="12269" y1="64972" x2="20203" y2="59331"/>
                        <a14:foregroundMark x1="83714" y1="71343" x2="85816" y2="73373"/>
                        <a14:foregroundMark x1="76263" y1="64147" x2="76783" y2="64649"/>
                        <a14:foregroundMark x1="73782" y1="61751" x2="75972" y2="63866"/>
                        <a14:foregroundMark x1="70793" y1="58864" x2="72591" y2="60600"/>
                        <a14:foregroundMark x1="49620" y1="38418" x2="51783" y2="40507"/>
                        <a14:foregroundMark x1="69464" y1="70768" x2="68947" y2="70621"/>
                        <a14:foregroundMark x1="71121" y1="71239" x2="70250" y2="70991"/>
                        <a14:foregroundMark x1="85852" y1="75428" x2="80565" y2="73925"/>
                        <a14:foregroundMark x1="67739" y1="40549" x2="67647" y2="38255"/>
                        <a14:foregroundMark x1="68704" y1="64569" x2="68631" y2="62757"/>
                        <a14:foregroundMark x1="68947" y1="70621" x2="68875" y2="68836"/>
                        <a14:foregroundMark x1="51885" y1="31391" x2="55157" y2="31638"/>
                        <a14:foregroundMark x1="51113" y1="31333" x2="51746" y2="31381"/>
                        <a14:foregroundMark x1="46908" y1="31016" x2="47889" y2="31090"/>
                        <a14:foregroundMark x1="43012" y1="30722" x2="46470" y2="30983"/>
                        <a14:foregroundMark x1="39068" y1="30425" x2="42950" y2="30718"/>
                        <a14:foregroundMark x1="32682" y1="29944" x2="34093" y2="30050"/>
                        <a14:foregroundMark x1="69730" y1="29854" x2="73400" y2="29405"/>
                        <a14:foregroundMark x1="67036" y1="30184" x2="67840" y2="30086"/>
                        <a14:foregroundMark x1="64930" y1="30441" x2="65571" y2="30363"/>
                        <a14:foregroundMark x1="60823" y1="30944" x2="61237" y2="30893"/>
                        <a14:foregroundMark x1="55157" y1="31638" x2="59779" y2="31072"/>
                        <a14:foregroundMark x1="55353" y1="72629" x2="56895" y2="72881"/>
                        <a14:foregroundMark x1="53375" y1="72306" x2="53585" y2="72340"/>
                        <a14:foregroundMark x1="51227" y1="71955" x2="52420" y2="72150"/>
                        <a14:foregroundMark x1="47900" y1="71412" x2="51122" y2="71938"/>
                        <a14:foregroundMark x1="39797" y1="70089" x2="44305" y2="70825"/>
                        <a14:foregroundMark x1="33588" y1="69075" x2="37337" y2="69687"/>
                        <a14:foregroundMark x1="92152" y1="69104" x2="93811" y2="68927"/>
                        <a14:foregroundMark x1="83714" y1="70008" x2="85753" y2="69790"/>
                        <a14:foregroundMark x1="70290" y1="71446" x2="71105" y2="71359"/>
                        <a14:foregroundMark x1="67501" y1="71745" x2="69543" y2="71526"/>
                        <a14:foregroundMark x1="63116" y1="72215" x2="67066" y2="71792"/>
                        <a14:foregroundMark x1="58434" y1="72716" x2="58835" y2="72673"/>
                        <a14:foregroundMark x1="56895" y1="72881" x2="57898" y2="72773"/>
                        <a14:foregroundMark x1="93811" y1="68927" x2="94028" y2="68927"/>
                        <a14:foregroundMark x1="19041" y1="28331" x2="10424" y2="25480"/>
                        <a14:foregroundMark x1="21336" y1="29090" x2="19885" y2="28610"/>
                        <a14:foregroundMark x1="25624" y1="30508" x2="21451" y2="29128"/>
                        <a14:foregroundMark x1="22997" y1="36672" x2="24539" y2="37853"/>
                        <a14:foregroundMark x1="21284" y1="35360" x2="22499" y2="36291"/>
                        <a14:foregroundMark x1="20115" y1="34463" x2="20350" y2="34643"/>
                        <a14:foregroundMark x1="10528" y1="27119" x2="18783" y2="33443"/>
                        <a14:foregroundMark x1="9053" y1="25989" x2="10528" y2="27119"/>
                        <a14:foregroundMark x1="8536" y1="65977" x2="8143" y2="66667"/>
                        <a14:foregroundMark x1="20341" y1="45230" x2="8723" y2="65648"/>
                        <a14:foregroundMark x1="21746" y1="42761" x2="20460" y2="45021"/>
                        <a14:foregroundMark x1="22745" y1="41006" x2="22606" y2="41251"/>
                        <a14:foregroundMark x1="24539" y1="37853" x2="23052" y2="40466"/>
                        <a14:foregroundMark x1="8143" y1="66667" x2="4995" y2="67232"/>
                        <a14:foregroundMark x1="33550" y1="66102" x2="33550" y2="66102"/>
                        <a14:foregroundMark x1="87948" y1="57062" x2="89142" y2="55367"/>
                        <a14:foregroundMark x1="77742" y1="64407" x2="77742" y2="64407"/>
                        <a14:foregroundMark x1="64169" y1="37288" x2="64278" y2="37288"/>
                        <a14:foregroundMark x1="69815" y1="62712" x2="69815" y2="62712"/>
                        <a14:foregroundMark x1="67970" y1="60452" x2="67970" y2="60452"/>
                        <a14:backgroundMark x1="4126" y1="9040" x2="27470" y2="11864"/>
                        <a14:backgroundMark x1="27470" y1="11864" x2="66124" y2="3390"/>
                        <a14:backgroundMark x1="66124" y1="3390" x2="94463" y2="9605"/>
                        <a14:backgroundMark x1="29533" y1="54802" x2="29750" y2="64407"/>
                        <a14:backgroundMark x1="8903" y1="27119" x2="8903" y2="27119"/>
                        <a14:backgroundMark x1="9012" y1="23729" x2="9012" y2="23729"/>
                        <a14:backgroundMark x1="8903" y1="24859" x2="8903" y2="24859"/>
                        <a14:backgroundMark x1="8360" y1="25989" x2="8360" y2="25989"/>
                        <a14:backgroundMark x1="9229" y1="25424" x2="9229" y2="25424"/>
                        <a14:backgroundMark x1="9121" y1="24294" x2="9121" y2="24294"/>
                        <a14:backgroundMark x1="8578" y1="24294" x2="8578" y2="26554"/>
                        <a14:backgroundMark x1="8578" y1="66667" x2="8578" y2="63277"/>
                        <a14:backgroundMark x1="8360" y1="70621" x2="8252" y2="64407"/>
                        <a14:backgroundMark x1="24539" y1="53672" x2="23127" y2="45763"/>
                        <a14:backgroundMark x1="23018" y1="45198" x2="21824" y2="43503"/>
                        <a14:backgroundMark x1="21824" y1="42938" x2="22476" y2="41808"/>
                        <a14:backgroundMark x1="20847" y1="38983" x2="20955" y2="35028"/>
                        <a14:backgroundMark x1="20630" y1="31638" x2="20630" y2="34463"/>
                        <a14:backgroundMark x1="20630" y1="32203" x2="20195" y2="33898"/>
                        <a14:backgroundMark x1="20955" y1="66667" x2="20413" y2="62147"/>
                        <a14:backgroundMark x1="33768" y1="49718" x2="51466" y2="48588"/>
                        <a14:backgroundMark x1="51466" y1="48588" x2="62432" y2="49153"/>
                        <a14:backgroundMark x1="70358" y1="48023" x2="61889" y2="50847"/>
                        <a14:backgroundMark x1="29859" y1="48588" x2="30185" y2="60452"/>
                        <a14:backgroundMark x1="28882" y1="53107" x2="28664" y2="54237"/>
                        <a14:backgroundMark x1="28339" y1="54802" x2="28339" y2="54802"/>
                        <a14:backgroundMark x1="28230" y1="53672" x2="28230" y2="53672"/>
                        <a14:backgroundMark x1="28230" y1="54237" x2="28230" y2="54237"/>
                        <a14:backgroundMark x1="28122" y1="54237" x2="28122" y2="54237"/>
                        <a14:backgroundMark x1="31705" y1="50847" x2="33659" y2="50847"/>
                        <a14:backgroundMark x1="35722" y1="34463" x2="35831" y2="36158"/>
                        <a14:backgroundMark x1="35179" y1="31638" x2="35179" y2="31638"/>
                        <a14:backgroundMark x1="35505" y1="28249" x2="35505" y2="28249"/>
                        <a14:backgroundMark x1="34962" y1="29379" x2="34962" y2="29379"/>
                        <a14:backgroundMark x1="38328" y1="32768" x2="38328" y2="34463"/>
                        <a14:backgroundMark x1="38979" y1="29944" x2="38979" y2="29944"/>
                        <a14:backgroundMark x1="38871" y1="28814" x2="38545" y2="28814"/>
                        <a14:backgroundMark x1="43105" y1="28814" x2="43214" y2="28249"/>
                        <a14:backgroundMark x1="35613" y1="28814" x2="35722" y2="33898"/>
                        <a14:backgroundMark x1="36048" y1="27119" x2="35831" y2="34463"/>
                        <a14:backgroundMark x1="38328" y1="29944" x2="38219" y2="33333"/>
                        <a14:backgroundMark x1="38979" y1="67232" x2="38979" y2="67232"/>
                        <a14:backgroundMark x1="38545" y1="64972" x2="38219" y2="66667"/>
                        <a14:backgroundMark x1="39197" y1="67797" x2="38545" y2="68927"/>
                        <a14:backgroundMark x1="38654" y1="69492" x2="38219" y2="69492"/>
                        <a14:backgroundMark x1="38111" y1="68927" x2="37785" y2="71186"/>
                        <a14:backgroundMark x1="33985" y1="72316" x2="33550" y2="72316"/>
                        <a14:backgroundMark x1="33008" y1="69492" x2="33008" y2="69492"/>
                        <a14:backgroundMark x1="32790" y1="68362" x2="33442" y2="68927"/>
                        <a14:backgroundMark x1="48317" y1="37853" x2="48751" y2="37288"/>
                        <a14:backgroundMark x1="48317" y1="38418" x2="49511" y2="39548"/>
                        <a14:backgroundMark x1="49946" y1="29379" x2="49511" y2="36158"/>
                        <a14:backgroundMark x1="47883" y1="38983" x2="47448" y2="38983"/>
                        <a14:backgroundMark x1="73724" y1="32768" x2="75353" y2="32768"/>
                        <a14:backgroundMark x1="73616" y1="28249" x2="74701" y2="31638"/>
                        <a14:backgroundMark x1="54940" y1="68927" x2="53529" y2="67797"/>
                        <a14:backgroundMark x1="81868" y1="65537" x2="81868" y2="72881"/>
                        <a14:backgroundMark x1="78719" y1="68927" x2="78719" y2="75141"/>
                        <a14:backgroundMark x1="76547" y1="66667" x2="76547" y2="71186"/>
                        <a14:backgroundMark x1="76221" y1="64972" x2="76439" y2="75141"/>
                        <a14:backgroundMark x1="73290" y1="66102" x2="73398" y2="74011"/>
                        <a14:backgroundMark x1="65147" y1="31073" x2="65364" y2="34463"/>
                        <a14:backgroundMark x1="67210" y1="38418" x2="67535" y2="38983"/>
                        <a14:backgroundMark x1="67861" y1="29944" x2="69381" y2="32203"/>
                        <a14:backgroundMark x1="87514" y1="64407" x2="87731" y2="76836"/>
                        <a14:backgroundMark x1="90119" y1="66102" x2="90554" y2="75706"/>
                        <a14:backgroundMark x1="70033" y1="70056" x2="69273" y2="68927"/>
                        <a14:backgroundMark x1="68947" y1="60452" x2="68947" y2="61582"/>
                        <a14:backgroundMark x1="68947" y1="58192" x2="68947" y2="60452"/>
                        <a14:backgroundMark x1="68947" y1="51977" x2="68947" y2="58192"/>
                        <a14:backgroundMark x1="71987" y1="64972" x2="73181" y2="66102"/>
                        <a14:backgroundMark x1="76113" y1="62712" x2="76439" y2="62712"/>
                        <a14:backgroundMark x1="79153" y1="64407" x2="79370" y2="72316"/>
                        <a14:backgroundMark x1="58740" y1="28249" x2="58740" y2="28249"/>
                        <a14:backgroundMark x1="61238" y1="31638" x2="61129" y2="33333"/>
                        <a14:backgroundMark x1="44951" y1="35593" x2="45277" y2="38418"/>
                        <a14:backgroundMark x1="45494" y1="73446" x2="46145" y2="73446"/>
                        <a14:backgroundMark x1="44951" y1="73446" x2="45277" y2="73446"/>
                        <a14:backgroundMark x1="45168" y1="73446" x2="44625" y2="73446"/>
                        <a14:backgroundMark x1="46580" y1="70056" x2="46471" y2="72881"/>
                        <a14:backgroundMark x1="53312" y1="74576" x2="53963" y2="74576"/>
                        <a14:backgroundMark x1="52877" y1="70621" x2="53203" y2="72881"/>
                        <a14:backgroundMark x1="51249" y1="74011" x2="51249" y2="72316"/>
                        <a14:backgroundMark x1="51900" y1="33898" x2="51900" y2="31638"/>
                        <a14:backgroundMark x1="63192" y1="33898" x2="63192" y2="32768"/>
                        <a14:backgroundMark x1="63084" y1="29379" x2="63084" y2="32203"/>
                        <a14:backgroundMark x1="58740" y1="73446" x2="60478" y2="73446"/>
                        <a14:backgroundMark x1="61238" y1="70621" x2="61346" y2="77401"/>
                        <a14:backgroundMark x1="58523" y1="73446" x2="57980" y2="73446"/>
                        <a14:backgroundMark x1="70467" y1="73446" x2="69381" y2="69492"/>
                        <a14:backgroundMark x1="69055" y1="66667" x2="68947" y2="68927"/>
                        <a14:backgroundMark x1="68512" y1="64972" x2="68838" y2="68927"/>
                        <a14:backgroundMark x1="71010" y1="72881" x2="71444" y2="74011"/>
                        <a14:backgroundMark x1="71010" y1="63842" x2="71010" y2="62712"/>
                      </a14:backgroundRemoval>
                    </a14:imgEffect>
                  </a14:imgLayer>
                </a14:imgProps>
              </a:ext>
            </a:extLst>
          </a:blip>
          <a:stretch>
            <a:fillRect/>
          </a:stretch>
        </p:blipFill>
        <p:spPr>
          <a:xfrm>
            <a:off x="12168285" y="7820209"/>
            <a:ext cx="2757761" cy="529993"/>
          </a:xfrm>
          <a:prstGeom prst="rect">
            <a:avLst/>
          </a:prstGeom>
        </p:spPr>
      </p:pic>
    </p:spTree>
    <p:extLst>
      <p:ext uri="{BB962C8B-B14F-4D97-AF65-F5344CB8AC3E}">
        <p14:creationId xmlns:p14="http://schemas.microsoft.com/office/powerpoint/2010/main" val="894696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59E78CAB-D3A9-4713-B53E-C57ACE0A27C8}"/>
              </a:ext>
            </a:extLst>
          </p:cNvPr>
          <p:cNvSpPr>
            <a:spLocks noGrp="1"/>
          </p:cNvSpPr>
          <p:nvPr>
            <p:ph type="sldNum" sz="quarter" idx="12"/>
          </p:nvPr>
        </p:nvSpPr>
        <p:spPr/>
        <p:txBody>
          <a:bodyPr/>
          <a:lstStyle/>
          <a:p>
            <a:fld id="{48F63A3B-78C7-47BE-AE5E-E10140E04643}" type="slidenum">
              <a:rPr lang="en-US" smtClean="0"/>
              <a:t>10</a:t>
            </a:fld>
            <a:endParaRPr lang="en-US" dirty="0"/>
          </a:p>
        </p:txBody>
      </p:sp>
      <p:sp>
        <p:nvSpPr>
          <p:cNvPr id="10" name="슬라이드 번호 개체 틀 1">
            <a:extLst>
              <a:ext uri="{FF2B5EF4-FFF2-40B4-BE49-F238E27FC236}">
                <a16:creationId xmlns:a16="http://schemas.microsoft.com/office/drawing/2014/main" id="{A8BCCD58-B745-4B14-837B-D666F2BC7987}"/>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10</a:t>
            </a:fld>
            <a:endParaRPr lang="en-US" sz="2400" dirty="0">
              <a:solidFill>
                <a:srgbClr val="898989"/>
              </a:solidFill>
            </a:endParaRPr>
          </a:p>
        </p:txBody>
      </p:sp>
      <p:sp>
        <p:nvSpPr>
          <p:cNvPr id="11" name="Rectangle 6">
            <a:extLst>
              <a:ext uri="{FF2B5EF4-FFF2-40B4-BE49-F238E27FC236}">
                <a16:creationId xmlns:a16="http://schemas.microsoft.com/office/drawing/2014/main" id="{7B3ED1CA-810B-4E0A-B435-9AA61159CE1F}"/>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12" name="그림 11">
            <a:extLst>
              <a:ext uri="{FF2B5EF4-FFF2-40B4-BE49-F238E27FC236}">
                <a16:creationId xmlns:a16="http://schemas.microsoft.com/office/drawing/2014/main" id="{DA6B7A10-2263-4C06-B11B-4F2CBF507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13" name="그림 12">
            <a:extLst>
              <a:ext uri="{FF2B5EF4-FFF2-40B4-BE49-F238E27FC236}">
                <a16:creationId xmlns:a16="http://schemas.microsoft.com/office/drawing/2014/main" id="{5AADD3CF-584A-4897-BCF8-610C8F26E96F}"/>
              </a:ext>
            </a:extLst>
          </p:cNvPr>
          <p:cNvPicPr>
            <a:picLocks noChangeAspect="1"/>
          </p:cNvPicPr>
          <p:nvPr/>
        </p:nvPicPr>
        <p:blipFill>
          <a:blip r:embed="rId3"/>
          <a:stretch>
            <a:fillRect/>
          </a:stretch>
        </p:blipFill>
        <p:spPr>
          <a:xfrm>
            <a:off x="12168285" y="7820209"/>
            <a:ext cx="2757761" cy="529993"/>
          </a:xfrm>
          <a:prstGeom prst="rect">
            <a:avLst/>
          </a:prstGeom>
        </p:spPr>
      </p:pic>
      <p:sp>
        <p:nvSpPr>
          <p:cNvPr id="14" name="직사각형 13">
            <a:extLst>
              <a:ext uri="{FF2B5EF4-FFF2-40B4-BE49-F238E27FC236}">
                <a16:creationId xmlns:a16="http://schemas.microsoft.com/office/drawing/2014/main" id="{99FE02EF-FB3E-4F7A-82A6-A8E33F58190A}"/>
              </a:ext>
            </a:extLst>
          </p:cNvPr>
          <p:cNvSpPr/>
          <p:nvPr/>
        </p:nvSpPr>
        <p:spPr>
          <a:xfrm>
            <a:off x="112623" y="78790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b="1" dirty="0">
                <a:solidFill>
                  <a:schemeClr val="tx2"/>
                </a:solidFill>
              </a:rPr>
              <a:t>Beamline Purchase Plan</a:t>
            </a:r>
            <a:endParaRPr lang="ko-KR" altLang="en-US" sz="2000" b="1" dirty="0">
              <a:solidFill>
                <a:schemeClr val="tx2"/>
              </a:solidFill>
              <a:cs typeface="Verdana" panose="020B0604030504040204" pitchFamily="34" charset="0"/>
            </a:endParaRPr>
          </a:p>
        </p:txBody>
      </p:sp>
      <p:pic>
        <p:nvPicPr>
          <p:cNvPr id="6" name="그림 5">
            <a:extLst>
              <a:ext uri="{FF2B5EF4-FFF2-40B4-BE49-F238E27FC236}">
                <a16:creationId xmlns:a16="http://schemas.microsoft.com/office/drawing/2014/main" id="{516D1987-B1CF-43D7-A48E-4351E3B47FDE}"/>
              </a:ext>
            </a:extLst>
          </p:cNvPr>
          <p:cNvPicPr>
            <a:picLocks noChangeAspect="1"/>
          </p:cNvPicPr>
          <p:nvPr/>
        </p:nvPicPr>
        <p:blipFill>
          <a:blip r:embed="rId4"/>
          <a:stretch>
            <a:fillRect/>
          </a:stretch>
        </p:blipFill>
        <p:spPr>
          <a:xfrm>
            <a:off x="0" y="1621900"/>
            <a:ext cx="15236825" cy="5591710"/>
          </a:xfrm>
          <a:prstGeom prst="rect">
            <a:avLst/>
          </a:prstGeom>
        </p:spPr>
      </p:pic>
      <p:sp>
        <p:nvSpPr>
          <p:cNvPr id="7" name="TextBox 6">
            <a:extLst>
              <a:ext uri="{FF2B5EF4-FFF2-40B4-BE49-F238E27FC236}">
                <a16:creationId xmlns:a16="http://schemas.microsoft.com/office/drawing/2014/main" id="{B7551C2A-EB28-4451-9E66-27387F97ACC3}"/>
              </a:ext>
            </a:extLst>
          </p:cNvPr>
          <p:cNvSpPr txBox="1"/>
          <p:nvPr/>
        </p:nvSpPr>
        <p:spPr>
          <a:xfrm>
            <a:off x="13494226" y="736494"/>
            <a:ext cx="1634871" cy="438582"/>
          </a:xfrm>
          <a:prstGeom prst="rect">
            <a:avLst/>
          </a:prstGeom>
          <a:noFill/>
        </p:spPr>
        <p:txBody>
          <a:bodyPr wrap="none" rtlCol="0">
            <a:spAutoFit/>
          </a:bodyPr>
          <a:lstStyle/>
          <a:p>
            <a:r>
              <a:rPr lang="en-US" altLang="ko-KR" dirty="0"/>
              <a:t>User Service</a:t>
            </a:r>
            <a:endParaRPr lang="ko-KR" altLang="en-US" dirty="0"/>
          </a:p>
        </p:txBody>
      </p:sp>
      <p:sp>
        <p:nvSpPr>
          <p:cNvPr id="43" name="화살표: 아래쪽 42">
            <a:extLst>
              <a:ext uri="{FF2B5EF4-FFF2-40B4-BE49-F238E27FC236}">
                <a16:creationId xmlns:a16="http://schemas.microsoft.com/office/drawing/2014/main" id="{179150A7-2F1D-4267-A58B-9222238C58D6}"/>
              </a:ext>
            </a:extLst>
          </p:cNvPr>
          <p:cNvSpPr/>
          <p:nvPr/>
        </p:nvSpPr>
        <p:spPr>
          <a:xfrm>
            <a:off x="14264128" y="1122117"/>
            <a:ext cx="244180" cy="45641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4" name="그룹 43">
            <a:extLst>
              <a:ext uri="{FF2B5EF4-FFF2-40B4-BE49-F238E27FC236}">
                <a16:creationId xmlns:a16="http://schemas.microsoft.com/office/drawing/2014/main" id="{47C9CAE4-B96E-4056-BC3F-EDC1893F018A}"/>
              </a:ext>
            </a:extLst>
          </p:cNvPr>
          <p:cNvGrpSpPr/>
          <p:nvPr/>
        </p:nvGrpSpPr>
        <p:grpSpPr>
          <a:xfrm>
            <a:off x="626973" y="0"/>
            <a:ext cx="7830913" cy="839754"/>
            <a:chOff x="626973" y="0"/>
            <a:chExt cx="7830913" cy="839754"/>
          </a:xfrm>
        </p:grpSpPr>
        <p:sp>
          <p:nvSpPr>
            <p:cNvPr id="45" name="TextBox 44">
              <a:extLst>
                <a:ext uri="{FF2B5EF4-FFF2-40B4-BE49-F238E27FC236}">
                  <a16:creationId xmlns:a16="http://schemas.microsoft.com/office/drawing/2014/main" id="{E691DF42-31AA-468D-B07B-2F252094D4F6}"/>
                </a:ext>
              </a:extLst>
            </p:cNvPr>
            <p:cNvSpPr txBox="1"/>
            <p:nvPr/>
          </p:nvSpPr>
          <p:spPr>
            <a:xfrm>
              <a:off x="1706473" y="8757"/>
              <a:ext cx="6751413" cy="830997"/>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a:p>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46" name="Rectangle 6">
              <a:extLst>
                <a:ext uri="{FF2B5EF4-FFF2-40B4-BE49-F238E27FC236}">
                  <a16:creationId xmlns:a16="http://schemas.microsoft.com/office/drawing/2014/main" id="{8FF4498D-4391-4968-822B-221281D61F86}"/>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grpSp>
    </p:spTree>
    <p:extLst>
      <p:ext uri="{BB962C8B-B14F-4D97-AF65-F5344CB8AC3E}">
        <p14:creationId xmlns:p14="http://schemas.microsoft.com/office/powerpoint/2010/main" val="239642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3" y="619260"/>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Organization &amp; Man Power for Beamline</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830997"/>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a:p>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11</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18" name="Rectangle 1">
            <a:extLst>
              <a:ext uri="{FF2B5EF4-FFF2-40B4-BE49-F238E27FC236}">
                <a16:creationId xmlns:a16="http://schemas.microsoft.com/office/drawing/2014/main" id="{0855C4AA-B2A4-4CC6-8867-18FFC232A4E3}"/>
              </a:ext>
            </a:extLst>
          </p:cNvPr>
          <p:cNvSpPr>
            <a:spLocks noChangeArrowheads="1"/>
          </p:cNvSpPr>
          <p:nvPr/>
        </p:nvSpPr>
        <p:spPr bwMode="auto">
          <a:xfrm>
            <a:off x="1081204" y="3461035"/>
            <a:ext cx="1847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dirty="0">
              <a:ln>
                <a:noFill/>
              </a:ln>
              <a:solidFill>
                <a:schemeClr val="tx1"/>
              </a:solidFill>
              <a:effectLst/>
              <a:latin typeface="Arial" panose="020B0604020202020204" pitchFamily="34" charset="0"/>
            </a:endParaRPr>
          </a:p>
        </p:txBody>
      </p:sp>
      <p:grpSp>
        <p:nvGrpSpPr>
          <p:cNvPr id="7" name="그룹 6">
            <a:extLst>
              <a:ext uri="{FF2B5EF4-FFF2-40B4-BE49-F238E27FC236}">
                <a16:creationId xmlns:a16="http://schemas.microsoft.com/office/drawing/2014/main" id="{7D6BBF12-5924-49B8-8A24-BE00E0FFA513}"/>
              </a:ext>
            </a:extLst>
          </p:cNvPr>
          <p:cNvGrpSpPr/>
          <p:nvPr/>
        </p:nvGrpSpPr>
        <p:grpSpPr>
          <a:xfrm>
            <a:off x="8006919" y="1750084"/>
            <a:ext cx="7018575" cy="5021524"/>
            <a:chOff x="7794268" y="1774695"/>
            <a:chExt cx="7018575" cy="5021524"/>
          </a:xfrm>
        </p:grpSpPr>
        <p:pic>
          <p:nvPicPr>
            <p:cNvPr id="3" name="그림 2">
              <a:extLst>
                <a:ext uri="{FF2B5EF4-FFF2-40B4-BE49-F238E27FC236}">
                  <a16:creationId xmlns:a16="http://schemas.microsoft.com/office/drawing/2014/main" id="{CB2D87B7-D72F-4327-A8FE-25B7A17A1155}"/>
                </a:ext>
              </a:extLst>
            </p:cNvPr>
            <p:cNvPicPr>
              <a:picLocks noChangeAspect="1"/>
            </p:cNvPicPr>
            <p:nvPr/>
          </p:nvPicPr>
          <p:blipFill rotWithShape="1">
            <a:blip r:embed="rId5"/>
            <a:srcRect t="-598" r="1886"/>
            <a:stretch/>
          </p:blipFill>
          <p:spPr>
            <a:xfrm>
              <a:off x="7794268" y="1774695"/>
              <a:ext cx="6997309" cy="4245088"/>
            </a:xfrm>
            <a:prstGeom prst="rect">
              <a:avLst/>
            </a:prstGeom>
          </p:spPr>
        </p:pic>
        <p:sp>
          <p:nvSpPr>
            <p:cNvPr id="5" name="TextBox 4">
              <a:extLst>
                <a:ext uri="{FF2B5EF4-FFF2-40B4-BE49-F238E27FC236}">
                  <a16:creationId xmlns:a16="http://schemas.microsoft.com/office/drawing/2014/main" id="{BD82951A-88DE-424E-B000-AFF86D9944C6}"/>
                </a:ext>
              </a:extLst>
            </p:cNvPr>
            <p:cNvSpPr txBox="1"/>
            <p:nvPr/>
          </p:nvSpPr>
          <p:spPr>
            <a:xfrm>
              <a:off x="10940902" y="2204742"/>
              <a:ext cx="704039" cy="276999"/>
            </a:xfrm>
            <a:prstGeom prst="rect">
              <a:avLst/>
            </a:prstGeom>
            <a:solidFill>
              <a:schemeClr val="bg1"/>
            </a:solidFill>
          </p:spPr>
          <p:txBody>
            <a:bodyPr wrap="none" rtlCol="0">
              <a:spAutoFit/>
            </a:bodyPr>
            <a:lstStyle/>
            <a:p>
              <a:r>
                <a:rPr lang="en-US" altLang="ko-KR" sz="1200" b="1" dirty="0"/>
                <a:t>Director</a:t>
              </a:r>
              <a:endParaRPr lang="ko-KR" altLang="en-US" sz="1200" b="1" dirty="0"/>
            </a:p>
          </p:txBody>
        </p:sp>
        <p:sp>
          <p:nvSpPr>
            <p:cNvPr id="15" name="TextBox 14">
              <a:extLst>
                <a:ext uri="{FF2B5EF4-FFF2-40B4-BE49-F238E27FC236}">
                  <a16:creationId xmlns:a16="http://schemas.microsoft.com/office/drawing/2014/main" id="{C50AC592-8355-4620-976E-5EDE27DC399C}"/>
                </a:ext>
              </a:extLst>
            </p:cNvPr>
            <p:cNvSpPr txBox="1"/>
            <p:nvPr/>
          </p:nvSpPr>
          <p:spPr>
            <a:xfrm>
              <a:off x="13531619" y="2944827"/>
              <a:ext cx="1259957" cy="276999"/>
            </a:xfrm>
            <a:prstGeom prst="rect">
              <a:avLst/>
            </a:prstGeom>
            <a:solidFill>
              <a:schemeClr val="bg1"/>
            </a:solidFill>
          </p:spPr>
          <p:txBody>
            <a:bodyPr wrap="square" rtlCol="0">
              <a:spAutoFit/>
            </a:bodyPr>
            <a:lstStyle/>
            <a:p>
              <a:pPr algn="ctr"/>
              <a:r>
                <a:rPr lang="en-US" altLang="ko-KR" sz="1200" b="1" dirty="0"/>
                <a:t>IAC</a:t>
              </a:r>
              <a:endParaRPr lang="ko-KR" altLang="en-US" sz="1200" b="1" dirty="0"/>
            </a:p>
          </p:txBody>
        </p:sp>
        <p:sp>
          <p:nvSpPr>
            <p:cNvPr id="16" name="TextBox 15">
              <a:extLst>
                <a:ext uri="{FF2B5EF4-FFF2-40B4-BE49-F238E27FC236}">
                  <a16:creationId xmlns:a16="http://schemas.microsoft.com/office/drawing/2014/main" id="{2ED7BBED-A9F9-4F4A-B754-C314AF919E56}"/>
                </a:ext>
              </a:extLst>
            </p:cNvPr>
            <p:cNvSpPr txBox="1"/>
            <p:nvPr/>
          </p:nvSpPr>
          <p:spPr>
            <a:xfrm>
              <a:off x="13531620" y="3417340"/>
              <a:ext cx="1259956" cy="276999"/>
            </a:xfrm>
            <a:prstGeom prst="rect">
              <a:avLst/>
            </a:prstGeom>
            <a:solidFill>
              <a:schemeClr val="bg1"/>
            </a:solidFill>
          </p:spPr>
          <p:txBody>
            <a:bodyPr wrap="square" rtlCol="0">
              <a:spAutoFit/>
            </a:bodyPr>
            <a:lstStyle/>
            <a:p>
              <a:pPr algn="ctr"/>
              <a:r>
                <a:rPr lang="en-US" altLang="ko-KR" sz="1200" b="1" dirty="0"/>
                <a:t>AAC</a:t>
              </a:r>
              <a:endParaRPr lang="ko-KR" altLang="en-US" sz="1200" b="1" dirty="0"/>
            </a:p>
          </p:txBody>
        </p:sp>
        <p:sp>
          <p:nvSpPr>
            <p:cNvPr id="17" name="TextBox 16">
              <a:extLst>
                <a:ext uri="{FF2B5EF4-FFF2-40B4-BE49-F238E27FC236}">
                  <a16:creationId xmlns:a16="http://schemas.microsoft.com/office/drawing/2014/main" id="{104D411A-DA2F-4110-A8D7-A1E5F8C0997A}"/>
                </a:ext>
              </a:extLst>
            </p:cNvPr>
            <p:cNvSpPr txBox="1"/>
            <p:nvPr/>
          </p:nvSpPr>
          <p:spPr>
            <a:xfrm>
              <a:off x="10685721" y="4382187"/>
              <a:ext cx="1297172" cy="276999"/>
            </a:xfrm>
            <a:prstGeom prst="rect">
              <a:avLst/>
            </a:prstGeom>
            <a:solidFill>
              <a:schemeClr val="bg1"/>
            </a:solidFill>
          </p:spPr>
          <p:txBody>
            <a:bodyPr wrap="square" rtlCol="0">
              <a:spAutoFit/>
            </a:bodyPr>
            <a:lstStyle/>
            <a:p>
              <a:r>
                <a:rPr lang="en-US" altLang="ko-KR" sz="1200" b="1" dirty="0"/>
                <a:t>Deputy Director</a:t>
              </a:r>
              <a:endParaRPr lang="ko-KR" altLang="en-US" sz="1200" b="1" dirty="0"/>
            </a:p>
          </p:txBody>
        </p:sp>
        <p:sp>
          <p:nvSpPr>
            <p:cNvPr id="19" name="TextBox 18">
              <a:extLst>
                <a:ext uri="{FF2B5EF4-FFF2-40B4-BE49-F238E27FC236}">
                  <a16:creationId xmlns:a16="http://schemas.microsoft.com/office/drawing/2014/main" id="{57AD5D3F-5250-4F0C-B6FC-875376D9E7C6}"/>
                </a:ext>
              </a:extLst>
            </p:cNvPr>
            <p:cNvSpPr txBox="1"/>
            <p:nvPr/>
          </p:nvSpPr>
          <p:spPr>
            <a:xfrm>
              <a:off x="7900670" y="5156391"/>
              <a:ext cx="1463749" cy="276999"/>
            </a:xfrm>
            <a:prstGeom prst="rect">
              <a:avLst/>
            </a:prstGeom>
            <a:solidFill>
              <a:schemeClr val="bg1"/>
            </a:solidFill>
          </p:spPr>
          <p:txBody>
            <a:bodyPr wrap="square" rtlCol="0">
              <a:spAutoFit/>
            </a:bodyPr>
            <a:lstStyle/>
            <a:p>
              <a:r>
                <a:rPr lang="en-US" altLang="ko-KR" sz="1200" b="1" dirty="0"/>
                <a:t>R.C. for Accelerator</a:t>
              </a:r>
              <a:endParaRPr lang="ko-KR" altLang="en-US" sz="1200" b="1" dirty="0"/>
            </a:p>
          </p:txBody>
        </p:sp>
        <p:sp>
          <p:nvSpPr>
            <p:cNvPr id="20" name="TextBox 19">
              <a:extLst>
                <a:ext uri="{FF2B5EF4-FFF2-40B4-BE49-F238E27FC236}">
                  <a16:creationId xmlns:a16="http://schemas.microsoft.com/office/drawing/2014/main" id="{B785D204-17C0-461A-8150-6B530B27AB43}"/>
                </a:ext>
              </a:extLst>
            </p:cNvPr>
            <p:cNvSpPr txBox="1"/>
            <p:nvPr/>
          </p:nvSpPr>
          <p:spPr>
            <a:xfrm>
              <a:off x="9647274" y="5151275"/>
              <a:ext cx="1463749" cy="276999"/>
            </a:xfrm>
            <a:prstGeom prst="rect">
              <a:avLst/>
            </a:prstGeom>
            <a:solidFill>
              <a:schemeClr val="bg1"/>
            </a:solidFill>
          </p:spPr>
          <p:txBody>
            <a:bodyPr wrap="square" rtlCol="0">
              <a:spAutoFit/>
            </a:bodyPr>
            <a:lstStyle/>
            <a:p>
              <a:pPr algn="ctr"/>
              <a:r>
                <a:rPr lang="en-US" altLang="ko-KR" sz="1200" b="1" dirty="0"/>
                <a:t>R. C. for Beamline</a:t>
              </a:r>
              <a:endParaRPr lang="ko-KR" altLang="en-US" sz="1200" b="1" dirty="0"/>
            </a:p>
          </p:txBody>
        </p:sp>
        <p:sp>
          <p:nvSpPr>
            <p:cNvPr id="21" name="TextBox 20">
              <a:extLst>
                <a:ext uri="{FF2B5EF4-FFF2-40B4-BE49-F238E27FC236}">
                  <a16:creationId xmlns:a16="http://schemas.microsoft.com/office/drawing/2014/main" id="{8AD4B659-032A-4ADC-B873-E6AFBB765234}"/>
                </a:ext>
              </a:extLst>
            </p:cNvPr>
            <p:cNvSpPr txBox="1"/>
            <p:nvPr/>
          </p:nvSpPr>
          <p:spPr>
            <a:xfrm>
              <a:off x="11436410" y="5151275"/>
              <a:ext cx="1463749" cy="276999"/>
            </a:xfrm>
            <a:prstGeom prst="rect">
              <a:avLst/>
            </a:prstGeom>
            <a:solidFill>
              <a:schemeClr val="bg1"/>
            </a:solidFill>
          </p:spPr>
          <p:txBody>
            <a:bodyPr wrap="square" rtlCol="0">
              <a:spAutoFit/>
            </a:bodyPr>
            <a:lstStyle/>
            <a:p>
              <a:pPr algn="ctr"/>
              <a:r>
                <a:rPr lang="en-US" altLang="ko-KR" sz="1200" b="1" dirty="0"/>
                <a:t>Beamline Division</a:t>
              </a:r>
              <a:endParaRPr lang="ko-KR" altLang="en-US" sz="1200" b="1" dirty="0"/>
            </a:p>
          </p:txBody>
        </p:sp>
        <p:pic>
          <p:nvPicPr>
            <p:cNvPr id="6" name="그림 5">
              <a:extLst>
                <a:ext uri="{FF2B5EF4-FFF2-40B4-BE49-F238E27FC236}">
                  <a16:creationId xmlns:a16="http://schemas.microsoft.com/office/drawing/2014/main" id="{86A6258C-CE5D-48D1-AA37-3AF4F8840DDE}"/>
                </a:ext>
              </a:extLst>
            </p:cNvPr>
            <p:cNvPicPr>
              <a:picLocks noChangeAspect="1"/>
            </p:cNvPicPr>
            <p:nvPr/>
          </p:nvPicPr>
          <p:blipFill>
            <a:blip r:embed="rId6"/>
            <a:stretch>
              <a:fillRect/>
            </a:stretch>
          </p:blipFill>
          <p:spPr>
            <a:xfrm>
              <a:off x="7815535" y="3934798"/>
              <a:ext cx="6997308" cy="2861421"/>
            </a:xfrm>
            <a:prstGeom prst="rect">
              <a:avLst/>
            </a:prstGeom>
          </p:spPr>
        </p:pic>
        <p:sp>
          <p:nvSpPr>
            <p:cNvPr id="22" name="TextBox 21">
              <a:extLst>
                <a:ext uri="{FF2B5EF4-FFF2-40B4-BE49-F238E27FC236}">
                  <a16:creationId xmlns:a16="http://schemas.microsoft.com/office/drawing/2014/main" id="{3FA605E7-F1D6-494E-8BFE-C105D20A1F13}"/>
                </a:ext>
              </a:extLst>
            </p:cNvPr>
            <p:cNvSpPr txBox="1"/>
            <p:nvPr/>
          </p:nvSpPr>
          <p:spPr>
            <a:xfrm>
              <a:off x="7935529" y="3179695"/>
              <a:ext cx="1259957" cy="276999"/>
            </a:xfrm>
            <a:prstGeom prst="rect">
              <a:avLst/>
            </a:prstGeom>
            <a:solidFill>
              <a:schemeClr val="bg1"/>
            </a:solidFill>
          </p:spPr>
          <p:txBody>
            <a:bodyPr wrap="square" rtlCol="0">
              <a:spAutoFit/>
            </a:bodyPr>
            <a:lstStyle/>
            <a:p>
              <a:pPr algn="ctr"/>
              <a:r>
                <a:rPr lang="en-US" altLang="ko-KR" sz="1200" b="1" dirty="0"/>
                <a:t>PM Division</a:t>
              </a:r>
              <a:endParaRPr lang="ko-KR" altLang="en-US" sz="1200" b="1" dirty="0"/>
            </a:p>
          </p:txBody>
        </p:sp>
        <p:sp>
          <p:nvSpPr>
            <p:cNvPr id="23" name="TextBox 22">
              <a:extLst>
                <a:ext uri="{FF2B5EF4-FFF2-40B4-BE49-F238E27FC236}">
                  <a16:creationId xmlns:a16="http://schemas.microsoft.com/office/drawing/2014/main" id="{6724664C-5896-4C9B-B225-6206DAAE7EDC}"/>
                </a:ext>
              </a:extLst>
            </p:cNvPr>
            <p:cNvSpPr txBox="1"/>
            <p:nvPr/>
          </p:nvSpPr>
          <p:spPr>
            <a:xfrm>
              <a:off x="7929589" y="3661089"/>
              <a:ext cx="2033117" cy="276999"/>
            </a:xfrm>
            <a:prstGeom prst="rect">
              <a:avLst/>
            </a:prstGeom>
            <a:solidFill>
              <a:schemeClr val="bg1"/>
            </a:solidFill>
          </p:spPr>
          <p:txBody>
            <a:bodyPr wrap="square" rtlCol="0">
              <a:spAutoFit/>
            </a:bodyPr>
            <a:lstStyle/>
            <a:p>
              <a:pPr algn="ctr"/>
              <a:r>
                <a:rPr lang="en-US" altLang="ko-KR" sz="1200" b="1" dirty="0"/>
                <a:t>PAL, Collaboration Facility</a:t>
              </a:r>
              <a:endParaRPr lang="ko-KR" altLang="en-US" sz="1200" b="1" dirty="0"/>
            </a:p>
          </p:txBody>
        </p:sp>
      </p:grpSp>
      <p:pic>
        <p:nvPicPr>
          <p:cNvPr id="25" name="그림 24">
            <a:extLst>
              <a:ext uri="{FF2B5EF4-FFF2-40B4-BE49-F238E27FC236}">
                <a16:creationId xmlns:a16="http://schemas.microsoft.com/office/drawing/2014/main" id="{90A58EF6-C443-4EC5-9AA3-132CBB5A8014}"/>
              </a:ext>
            </a:extLst>
          </p:cNvPr>
          <p:cNvPicPr>
            <a:picLocks noChangeAspect="1"/>
          </p:cNvPicPr>
          <p:nvPr/>
        </p:nvPicPr>
        <p:blipFill rotWithShape="1">
          <a:blip r:embed="rId3">
            <a:extLst>
              <a:ext uri="{28A0092B-C50C-407E-A947-70E740481C1C}">
                <a14:useLocalDpi xmlns:a14="http://schemas.microsoft.com/office/drawing/2010/main" val="0"/>
              </a:ext>
            </a:extLst>
          </a:blip>
          <a:srcRect r="78255"/>
          <a:stretch/>
        </p:blipFill>
        <p:spPr>
          <a:xfrm>
            <a:off x="8577296" y="3965184"/>
            <a:ext cx="744680" cy="346358"/>
          </a:xfrm>
          <a:prstGeom prst="rect">
            <a:avLst/>
          </a:prstGeom>
        </p:spPr>
      </p:pic>
      <p:pic>
        <p:nvPicPr>
          <p:cNvPr id="8" name="그림 7">
            <a:extLst>
              <a:ext uri="{FF2B5EF4-FFF2-40B4-BE49-F238E27FC236}">
                <a16:creationId xmlns:a16="http://schemas.microsoft.com/office/drawing/2014/main" id="{D54676F1-5464-4351-9F5D-EA80D50FBEF9}"/>
              </a:ext>
            </a:extLst>
          </p:cNvPr>
          <p:cNvPicPr>
            <a:picLocks noChangeAspect="1"/>
          </p:cNvPicPr>
          <p:nvPr/>
        </p:nvPicPr>
        <p:blipFill>
          <a:blip r:embed="rId7"/>
          <a:stretch>
            <a:fillRect/>
          </a:stretch>
        </p:blipFill>
        <p:spPr>
          <a:xfrm>
            <a:off x="515358" y="1219775"/>
            <a:ext cx="5939511" cy="2943408"/>
          </a:xfrm>
          <a:prstGeom prst="rect">
            <a:avLst/>
          </a:prstGeom>
        </p:spPr>
      </p:pic>
      <p:sp>
        <p:nvSpPr>
          <p:cNvPr id="9" name="직사각형 8">
            <a:extLst>
              <a:ext uri="{FF2B5EF4-FFF2-40B4-BE49-F238E27FC236}">
                <a16:creationId xmlns:a16="http://schemas.microsoft.com/office/drawing/2014/main" id="{C2A2400A-227F-4C8D-BF3C-7F59F065EEFA}"/>
              </a:ext>
            </a:extLst>
          </p:cNvPr>
          <p:cNvSpPr/>
          <p:nvPr/>
        </p:nvSpPr>
        <p:spPr>
          <a:xfrm>
            <a:off x="3870250" y="3141266"/>
            <a:ext cx="1850065" cy="430887"/>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사각형: 둥근 모서리 10">
            <a:extLst>
              <a:ext uri="{FF2B5EF4-FFF2-40B4-BE49-F238E27FC236}">
                <a16:creationId xmlns:a16="http://schemas.microsoft.com/office/drawing/2014/main" id="{5285FD49-B5B7-4080-A0D8-A6CD49B9903E}"/>
              </a:ext>
            </a:extLst>
          </p:cNvPr>
          <p:cNvSpPr/>
          <p:nvPr/>
        </p:nvSpPr>
        <p:spPr>
          <a:xfrm>
            <a:off x="394950" y="1329609"/>
            <a:ext cx="6209414" cy="300298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직선 화살표 연결선 27">
            <a:extLst>
              <a:ext uri="{FF2B5EF4-FFF2-40B4-BE49-F238E27FC236}">
                <a16:creationId xmlns:a16="http://schemas.microsoft.com/office/drawing/2014/main" id="{89BB21F8-295A-4F13-8EB9-4E8206AFAA16}"/>
              </a:ext>
            </a:extLst>
          </p:cNvPr>
          <p:cNvCxnSpPr/>
          <p:nvPr/>
        </p:nvCxnSpPr>
        <p:spPr>
          <a:xfrm flipH="1" flipV="1">
            <a:off x="6454869" y="1446028"/>
            <a:ext cx="1552050" cy="222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EA99FEBA-D098-4A09-8455-337029D1D7C1}"/>
              </a:ext>
            </a:extLst>
          </p:cNvPr>
          <p:cNvCxnSpPr>
            <a:cxnSpLocks/>
          </p:cNvCxnSpPr>
          <p:nvPr/>
        </p:nvCxnSpPr>
        <p:spPr>
          <a:xfrm flipH="1">
            <a:off x="6254885" y="3682690"/>
            <a:ext cx="1752033" cy="628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표 30">
            <a:extLst>
              <a:ext uri="{FF2B5EF4-FFF2-40B4-BE49-F238E27FC236}">
                <a16:creationId xmlns:a16="http://schemas.microsoft.com/office/drawing/2014/main" id="{9E1BF49C-2400-4376-9949-5200A19D5371}"/>
              </a:ext>
            </a:extLst>
          </p:cNvPr>
          <p:cNvGraphicFramePr>
            <a:graphicFrameLocks noGrp="1"/>
          </p:cNvGraphicFramePr>
          <p:nvPr>
            <p:extLst>
              <p:ext uri="{D42A27DB-BD31-4B8C-83A1-F6EECF244321}">
                <p14:modId xmlns:p14="http://schemas.microsoft.com/office/powerpoint/2010/main" val="260348696"/>
              </p:ext>
            </p:extLst>
          </p:nvPr>
        </p:nvGraphicFramePr>
        <p:xfrm>
          <a:off x="223661" y="4734219"/>
          <a:ext cx="7795590" cy="3017520"/>
        </p:xfrm>
        <a:graphic>
          <a:graphicData uri="http://schemas.openxmlformats.org/drawingml/2006/table">
            <a:tbl>
              <a:tblPr firstRow="1" bandRow="1">
                <a:tableStyleId>{5C22544A-7EE6-4342-B048-85BDC9FD1C3A}</a:tableStyleId>
              </a:tblPr>
              <a:tblGrid>
                <a:gridCol w="1559118">
                  <a:extLst>
                    <a:ext uri="{9D8B030D-6E8A-4147-A177-3AD203B41FA5}">
                      <a16:colId xmlns:a16="http://schemas.microsoft.com/office/drawing/2014/main" val="1130782646"/>
                    </a:ext>
                  </a:extLst>
                </a:gridCol>
                <a:gridCol w="1810130">
                  <a:extLst>
                    <a:ext uri="{9D8B030D-6E8A-4147-A177-3AD203B41FA5}">
                      <a16:colId xmlns:a16="http://schemas.microsoft.com/office/drawing/2014/main" val="1357488544"/>
                    </a:ext>
                  </a:extLst>
                </a:gridCol>
                <a:gridCol w="1672683">
                  <a:extLst>
                    <a:ext uri="{9D8B030D-6E8A-4147-A177-3AD203B41FA5}">
                      <a16:colId xmlns:a16="http://schemas.microsoft.com/office/drawing/2014/main" val="1302261571"/>
                    </a:ext>
                  </a:extLst>
                </a:gridCol>
                <a:gridCol w="1973766">
                  <a:extLst>
                    <a:ext uri="{9D8B030D-6E8A-4147-A177-3AD203B41FA5}">
                      <a16:colId xmlns:a16="http://schemas.microsoft.com/office/drawing/2014/main" val="3491216682"/>
                    </a:ext>
                  </a:extLst>
                </a:gridCol>
                <a:gridCol w="779893">
                  <a:extLst>
                    <a:ext uri="{9D8B030D-6E8A-4147-A177-3AD203B41FA5}">
                      <a16:colId xmlns:a16="http://schemas.microsoft.com/office/drawing/2014/main" val="3083448908"/>
                    </a:ext>
                  </a:extLst>
                </a:gridCol>
              </a:tblGrid>
              <a:tr h="643961">
                <a:tc>
                  <a:txBody>
                    <a:bodyPr/>
                    <a:lstStyle/>
                    <a:p>
                      <a:pPr latinLnBrk="1"/>
                      <a:endParaRPr lang="ko-KR" altLang="en-US" dirty="0"/>
                    </a:p>
                  </a:txBody>
                  <a:tcPr/>
                </a:tc>
                <a:tc>
                  <a:txBody>
                    <a:bodyPr/>
                    <a:lstStyle/>
                    <a:p>
                      <a:pPr latinLnBrk="1"/>
                      <a:r>
                        <a:rPr lang="en-US" altLang="ko-KR" sz="2000" dirty="0"/>
                        <a:t>PAL(4GSR)</a:t>
                      </a:r>
                      <a:endParaRPr lang="ko-KR" altLang="en-US" sz="2000" dirty="0"/>
                    </a:p>
                  </a:txBody>
                  <a:tcPr/>
                </a:tc>
                <a:tc>
                  <a:txBody>
                    <a:bodyPr/>
                    <a:lstStyle/>
                    <a:p>
                      <a:pPr latinLnBrk="1"/>
                      <a:r>
                        <a:rPr lang="en-US" altLang="ko-KR" sz="2000" dirty="0"/>
                        <a:t>PAL(PLS-II)</a:t>
                      </a:r>
                      <a:endParaRPr lang="ko-KR" altLang="en-US" sz="2000" dirty="0"/>
                    </a:p>
                  </a:txBody>
                  <a:tcPr/>
                </a:tc>
                <a:tc>
                  <a:txBody>
                    <a:bodyPr/>
                    <a:lstStyle/>
                    <a:p>
                      <a:pPr latinLnBrk="1"/>
                      <a:r>
                        <a:rPr lang="en-US" altLang="ko-KR" sz="2000" dirty="0"/>
                        <a:t>KBSI(4GSR)</a:t>
                      </a:r>
                      <a:endParaRPr lang="ko-KR" altLang="en-US" sz="2000" dirty="0"/>
                    </a:p>
                  </a:txBody>
                  <a:tcPr/>
                </a:tc>
                <a:tc>
                  <a:txBody>
                    <a:bodyPr/>
                    <a:lstStyle/>
                    <a:p>
                      <a:pPr algn="ctr" latinLnBrk="1"/>
                      <a:r>
                        <a:rPr lang="en-US" altLang="ko-KR" sz="2000" dirty="0"/>
                        <a:t># of man</a:t>
                      </a:r>
                      <a:endParaRPr lang="ko-KR" altLang="en-US" sz="2000" dirty="0"/>
                    </a:p>
                  </a:txBody>
                  <a:tcPr/>
                </a:tc>
                <a:extLst>
                  <a:ext uri="{0D108BD9-81ED-4DB2-BD59-A6C34878D82A}">
                    <a16:rowId xmlns:a16="http://schemas.microsoft.com/office/drawing/2014/main" val="2721787162"/>
                  </a:ext>
                </a:extLst>
              </a:tr>
              <a:tr h="370840">
                <a:tc>
                  <a:txBody>
                    <a:bodyPr/>
                    <a:lstStyle/>
                    <a:p>
                      <a:pPr latinLnBrk="1"/>
                      <a:r>
                        <a:rPr lang="en-US" altLang="ko-KR" sz="1400" dirty="0"/>
                        <a:t>Beamline Science Team</a:t>
                      </a:r>
                      <a:endParaRPr lang="ko-KR" altLang="en-US" sz="1400" dirty="0"/>
                    </a:p>
                  </a:txBody>
                  <a:tcPr/>
                </a:tc>
                <a:tc>
                  <a:txBody>
                    <a:bodyPr/>
                    <a:lstStyle/>
                    <a:p>
                      <a:pPr latinLnBrk="1"/>
                      <a:r>
                        <a:rPr lang="en-US" altLang="ko-KR" sz="1400" dirty="0"/>
                        <a:t>6 Scientist</a:t>
                      </a:r>
                    </a:p>
                    <a:p>
                      <a:pPr latinLnBrk="1"/>
                      <a:r>
                        <a:rPr lang="en-US" altLang="ko-KR" sz="1400" dirty="0"/>
                        <a:t>3 Engineers</a:t>
                      </a:r>
                    </a:p>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1 Scientist(High Experience)</a:t>
                      </a:r>
                      <a:endParaRPr lang="ko-KR" altLang="en-US" sz="1400" dirty="0"/>
                    </a:p>
                  </a:txBody>
                  <a:tcPr/>
                </a:tc>
                <a:tc>
                  <a:txBody>
                    <a:bodyPr/>
                    <a:lstStyle/>
                    <a:p>
                      <a:pPr latinLnBrk="1"/>
                      <a:r>
                        <a:rPr lang="en-US" altLang="ko-KR" sz="1400" dirty="0"/>
                        <a:t>10 Scientist(Adjunct)</a:t>
                      </a:r>
                    </a:p>
                  </a:txBody>
                  <a:tcPr/>
                </a:tc>
                <a:tc>
                  <a:txBody>
                    <a:bodyPr/>
                    <a:lstStyle/>
                    <a:p>
                      <a:pPr latinLnBrk="1"/>
                      <a:r>
                        <a:rPr lang="en-US" altLang="ko-KR" sz="1400" dirty="0"/>
                        <a:t>3 Scientist(Dispatched)</a:t>
                      </a:r>
                    </a:p>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3 Scientist(Will be dispatched)</a:t>
                      </a:r>
                    </a:p>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1 Employed(Will be dispatched)</a:t>
                      </a:r>
                    </a:p>
                  </a:txBody>
                  <a:tcPr/>
                </a:tc>
                <a:tc>
                  <a:txBody>
                    <a:bodyPr/>
                    <a:lstStyle/>
                    <a:p>
                      <a:pPr algn="ctr" latinLnBrk="1"/>
                      <a:r>
                        <a:rPr lang="en-US" altLang="ko-KR" sz="1400" dirty="0"/>
                        <a:t>28</a:t>
                      </a:r>
                      <a:endParaRPr lang="ko-KR" altLang="en-US" sz="1400" dirty="0"/>
                    </a:p>
                  </a:txBody>
                  <a:tcPr/>
                </a:tc>
                <a:extLst>
                  <a:ext uri="{0D108BD9-81ED-4DB2-BD59-A6C34878D82A}">
                    <a16:rowId xmlns:a16="http://schemas.microsoft.com/office/drawing/2014/main" val="2315975340"/>
                  </a:ext>
                </a:extLst>
              </a:tr>
              <a:tr h="370840">
                <a:tc>
                  <a:txBody>
                    <a:bodyPr/>
                    <a:lstStyle/>
                    <a:p>
                      <a:pPr latinLnBrk="1"/>
                      <a:r>
                        <a:rPr lang="en-US" altLang="ko-KR" sz="1400" dirty="0"/>
                        <a:t>Beamline Engineering Team</a:t>
                      </a:r>
                      <a:endParaRPr lang="ko-KR" altLang="en-US" sz="1400" dirty="0"/>
                    </a:p>
                  </a:txBody>
                  <a:tcPr/>
                </a:tc>
                <a:tc>
                  <a:txBody>
                    <a:bodyPr/>
                    <a:lstStyle/>
                    <a:p>
                      <a:pPr latinLnBrk="1"/>
                      <a:r>
                        <a:rPr lang="en-US" altLang="ko-KR" sz="1400" dirty="0"/>
                        <a:t>5 Engineers</a:t>
                      </a:r>
                    </a:p>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4 Engineers(High Experience)</a:t>
                      </a:r>
                    </a:p>
                    <a:p>
                      <a:pPr latinLnBrk="1"/>
                      <a:r>
                        <a:rPr lang="en-US" altLang="ko-KR" sz="1400" dirty="0"/>
                        <a:t>1 Scientist(High Experience)</a:t>
                      </a:r>
                      <a:endParaRPr lang="ko-KR" altLang="en-US" sz="1400" dirty="0"/>
                    </a:p>
                  </a:txBody>
                  <a:tcPr/>
                </a:tc>
                <a:tc>
                  <a:txBody>
                    <a:bodyPr/>
                    <a:lstStyle/>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3 Engineers(Adjunct)</a:t>
                      </a:r>
                    </a:p>
                  </a:txBody>
                  <a:tcPr/>
                </a:tc>
                <a:tc>
                  <a:txBody>
                    <a:bodyPr/>
                    <a:lstStyle/>
                    <a:p>
                      <a:pPr marL="0" marR="0" lvl="0" indent="0" algn="l" defTabSz="1142726" rtl="0" eaLnBrk="1" fontAlgn="auto" latinLnBrk="1" hangingPunct="1">
                        <a:lnSpc>
                          <a:spcPct val="100000"/>
                        </a:lnSpc>
                        <a:spcBef>
                          <a:spcPts val="0"/>
                        </a:spcBef>
                        <a:spcAft>
                          <a:spcPts val="0"/>
                        </a:spcAft>
                        <a:buClrTx/>
                        <a:buSzTx/>
                        <a:buFontTx/>
                        <a:buNone/>
                        <a:tabLst/>
                        <a:defRPr/>
                      </a:pPr>
                      <a:r>
                        <a:rPr lang="en-US" altLang="ko-KR" sz="1400" dirty="0"/>
                        <a:t>1 Engineers</a:t>
                      </a:r>
                      <a:endParaRPr lang="ko-KR" altLang="en-US" sz="1400" dirty="0"/>
                    </a:p>
                    <a:p>
                      <a:pPr latinLnBrk="1"/>
                      <a:endParaRPr lang="ko-KR" altLang="en-US" sz="1400" dirty="0"/>
                    </a:p>
                  </a:txBody>
                  <a:tcPr/>
                </a:tc>
                <a:tc>
                  <a:txBody>
                    <a:bodyPr/>
                    <a:lstStyle/>
                    <a:p>
                      <a:pPr algn="ctr" latinLnBrk="1"/>
                      <a:r>
                        <a:rPr lang="en-US" altLang="ko-KR" sz="1400" dirty="0"/>
                        <a:t>14</a:t>
                      </a:r>
                      <a:endParaRPr lang="ko-KR" altLang="en-US" sz="1400" dirty="0"/>
                    </a:p>
                  </a:txBody>
                  <a:tcPr/>
                </a:tc>
                <a:extLst>
                  <a:ext uri="{0D108BD9-81ED-4DB2-BD59-A6C34878D82A}">
                    <a16:rowId xmlns:a16="http://schemas.microsoft.com/office/drawing/2014/main" val="2102377286"/>
                  </a:ext>
                </a:extLst>
              </a:tr>
            </a:tbl>
          </a:graphicData>
        </a:graphic>
      </p:graphicFrame>
      <p:sp>
        <p:nvSpPr>
          <p:cNvPr id="2" name="TextBox 1">
            <a:extLst>
              <a:ext uri="{FF2B5EF4-FFF2-40B4-BE49-F238E27FC236}">
                <a16:creationId xmlns:a16="http://schemas.microsoft.com/office/drawing/2014/main" id="{DC9D281B-D271-4B08-BEDF-0A690FCE8D04}"/>
              </a:ext>
            </a:extLst>
          </p:cNvPr>
          <p:cNvSpPr txBox="1"/>
          <p:nvPr/>
        </p:nvSpPr>
        <p:spPr>
          <a:xfrm>
            <a:off x="12843902" y="444123"/>
            <a:ext cx="1877565" cy="1131079"/>
          </a:xfrm>
          <a:prstGeom prst="rect">
            <a:avLst/>
          </a:prstGeom>
          <a:noFill/>
        </p:spPr>
        <p:txBody>
          <a:bodyPr wrap="none" rtlCol="0">
            <a:spAutoFit/>
          </a:bodyPr>
          <a:lstStyle/>
          <a:p>
            <a:pPr marL="342900" indent="-342900">
              <a:buFont typeface="Wingdings" panose="05000000000000000000" pitchFamily="2" charset="2"/>
              <a:buChar char="Ø"/>
            </a:pPr>
            <a:r>
              <a:rPr lang="en-US" altLang="ko-KR" dirty="0"/>
              <a:t>Man Power</a:t>
            </a:r>
          </a:p>
          <a:p>
            <a:pPr marL="342900" indent="-342900">
              <a:buFont typeface="Wingdings" panose="05000000000000000000" pitchFamily="2" charset="2"/>
              <a:buChar char="Ø"/>
            </a:pPr>
            <a:r>
              <a:rPr lang="en-US" altLang="ko-KR" dirty="0"/>
              <a:t>Time</a:t>
            </a:r>
          </a:p>
          <a:p>
            <a:pPr marL="342900" indent="-342900">
              <a:buFont typeface="Wingdings" panose="05000000000000000000" pitchFamily="2" charset="2"/>
              <a:buChar char="Ø"/>
            </a:pPr>
            <a:r>
              <a:rPr lang="en-US" altLang="ko-KR" dirty="0"/>
              <a:t>Budget</a:t>
            </a:r>
            <a:endParaRPr lang="ko-KR" altLang="en-US" dirty="0"/>
          </a:p>
        </p:txBody>
      </p:sp>
      <p:sp>
        <p:nvSpPr>
          <p:cNvPr id="4" name="TextBox 3">
            <a:extLst>
              <a:ext uri="{FF2B5EF4-FFF2-40B4-BE49-F238E27FC236}">
                <a16:creationId xmlns:a16="http://schemas.microsoft.com/office/drawing/2014/main" id="{F2F730CA-094F-402C-9FAB-5F38DB83D02A}"/>
              </a:ext>
            </a:extLst>
          </p:cNvPr>
          <p:cNvSpPr txBox="1"/>
          <p:nvPr/>
        </p:nvSpPr>
        <p:spPr>
          <a:xfrm>
            <a:off x="9331168" y="446824"/>
            <a:ext cx="3436390" cy="438582"/>
          </a:xfrm>
          <a:prstGeom prst="rect">
            <a:avLst/>
          </a:prstGeom>
          <a:noFill/>
        </p:spPr>
        <p:txBody>
          <a:bodyPr wrap="none" rtlCol="0">
            <a:spAutoFit/>
          </a:bodyPr>
          <a:lstStyle/>
          <a:p>
            <a:r>
              <a:rPr lang="en-US" altLang="ko-KR" dirty="0"/>
              <a:t>Difficulties in finding an exit</a:t>
            </a:r>
            <a:endParaRPr lang="ko-KR" altLang="en-US" dirty="0"/>
          </a:p>
        </p:txBody>
      </p:sp>
      <p:pic>
        <p:nvPicPr>
          <p:cNvPr id="32" name="그림 31">
            <a:extLst>
              <a:ext uri="{FF2B5EF4-FFF2-40B4-BE49-F238E27FC236}">
                <a16:creationId xmlns:a16="http://schemas.microsoft.com/office/drawing/2014/main" id="{76B00CDC-0771-42F5-A71B-336400F46D5E}"/>
              </a:ext>
            </a:extLst>
          </p:cNvPr>
          <p:cNvPicPr>
            <a:picLocks noChangeAspect="1"/>
          </p:cNvPicPr>
          <p:nvPr/>
        </p:nvPicPr>
        <p:blipFill rotWithShape="1">
          <a:blip r:embed="rId3">
            <a:extLst>
              <a:ext uri="{28A0092B-C50C-407E-A947-70E740481C1C}">
                <a14:useLocalDpi xmlns:a14="http://schemas.microsoft.com/office/drawing/2010/main" val="0"/>
              </a:ext>
            </a:extLst>
          </a:blip>
          <a:srcRect r="78255"/>
          <a:stretch/>
        </p:blipFill>
        <p:spPr>
          <a:xfrm>
            <a:off x="209736" y="4938030"/>
            <a:ext cx="744680" cy="346358"/>
          </a:xfrm>
          <a:prstGeom prst="rect">
            <a:avLst/>
          </a:prstGeom>
        </p:spPr>
      </p:pic>
      <p:pic>
        <p:nvPicPr>
          <p:cNvPr id="38" name="그림 37">
            <a:extLst>
              <a:ext uri="{FF2B5EF4-FFF2-40B4-BE49-F238E27FC236}">
                <a16:creationId xmlns:a16="http://schemas.microsoft.com/office/drawing/2014/main" id="{2BE5574B-0139-46E8-9C85-D15FC28BAFF2}"/>
              </a:ext>
            </a:extLst>
          </p:cNvPr>
          <p:cNvPicPr>
            <a:picLocks noChangeAspect="1"/>
          </p:cNvPicPr>
          <p:nvPr/>
        </p:nvPicPr>
        <p:blipFill rotWithShape="1">
          <a:blip r:embed="rId4"/>
          <a:srcRect t="9425" r="70598"/>
          <a:stretch/>
        </p:blipFill>
        <p:spPr>
          <a:xfrm>
            <a:off x="926251" y="4858515"/>
            <a:ext cx="810839" cy="480039"/>
          </a:xfrm>
          <a:prstGeom prst="rect">
            <a:avLst/>
          </a:prstGeom>
        </p:spPr>
      </p:pic>
      <p:sp>
        <p:nvSpPr>
          <p:cNvPr id="10" name="TextBox 9">
            <a:extLst>
              <a:ext uri="{FF2B5EF4-FFF2-40B4-BE49-F238E27FC236}">
                <a16:creationId xmlns:a16="http://schemas.microsoft.com/office/drawing/2014/main" id="{C7616BFE-87C5-4911-AD16-FC547AD48112}"/>
              </a:ext>
            </a:extLst>
          </p:cNvPr>
          <p:cNvSpPr txBox="1"/>
          <p:nvPr/>
        </p:nvSpPr>
        <p:spPr>
          <a:xfrm>
            <a:off x="211331" y="4345555"/>
            <a:ext cx="3515065" cy="438582"/>
          </a:xfrm>
          <a:prstGeom prst="rect">
            <a:avLst/>
          </a:prstGeom>
          <a:noFill/>
        </p:spPr>
        <p:txBody>
          <a:bodyPr wrap="none" rtlCol="0">
            <a:spAutoFit/>
          </a:bodyPr>
          <a:lstStyle/>
          <a:p>
            <a:pPr marL="342900" indent="-342900">
              <a:buFont typeface="Wingdings" panose="05000000000000000000" pitchFamily="2" charset="2"/>
              <a:buChar char="Ø"/>
            </a:pPr>
            <a:r>
              <a:rPr lang="en-US" altLang="ko-KR" b="1" dirty="0">
                <a:effectLst>
                  <a:outerShdw blurRad="38100" dist="38100" dir="2700000" algn="tl">
                    <a:srgbClr val="000000">
                      <a:alpha val="43137"/>
                    </a:srgbClr>
                  </a:outerShdw>
                </a:effectLst>
              </a:rPr>
              <a:t>Man Power for Beamline</a:t>
            </a:r>
            <a:endParaRPr lang="ko-KR" altLang="en-US" b="1" dirty="0">
              <a:effectLst>
                <a:outerShdw blurRad="38100" dist="38100" dir="2700000" algn="tl">
                  <a:srgbClr val="000000">
                    <a:alpha val="43137"/>
                  </a:srgbClr>
                </a:outerShdw>
              </a:effectLst>
            </a:endParaRPr>
          </a:p>
        </p:txBody>
      </p:sp>
      <p:pic>
        <p:nvPicPr>
          <p:cNvPr id="40" name="그림 39">
            <a:extLst>
              <a:ext uri="{FF2B5EF4-FFF2-40B4-BE49-F238E27FC236}">
                <a16:creationId xmlns:a16="http://schemas.microsoft.com/office/drawing/2014/main" id="{F3930F2D-4393-460E-A50B-1B4A6EBEE84D}"/>
              </a:ext>
            </a:extLst>
          </p:cNvPr>
          <p:cNvPicPr>
            <a:picLocks noChangeAspect="1"/>
          </p:cNvPicPr>
          <p:nvPr/>
        </p:nvPicPr>
        <p:blipFill rotWithShape="1">
          <a:blip r:embed="rId4"/>
          <a:srcRect t="4883" r="71351" b="-1"/>
          <a:stretch/>
        </p:blipFill>
        <p:spPr>
          <a:xfrm>
            <a:off x="12148835" y="2067291"/>
            <a:ext cx="790079" cy="504117"/>
          </a:xfrm>
          <a:prstGeom prst="rect">
            <a:avLst/>
          </a:prstGeom>
        </p:spPr>
      </p:pic>
    </p:spTree>
    <p:extLst>
      <p:ext uri="{BB962C8B-B14F-4D97-AF65-F5344CB8AC3E}">
        <p14:creationId xmlns:p14="http://schemas.microsoft.com/office/powerpoint/2010/main" val="214273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8589217"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b="1" dirty="0">
                <a:solidFill>
                  <a:schemeClr val="tx2"/>
                </a:solidFill>
              </a:rPr>
              <a:t>Beamline Design Review Processes</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461665"/>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12</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 name="직사각형 1">
            <a:extLst>
              <a:ext uri="{FF2B5EF4-FFF2-40B4-BE49-F238E27FC236}">
                <a16:creationId xmlns:a16="http://schemas.microsoft.com/office/drawing/2014/main" id="{6B074CE6-6DEF-46A9-B105-ECBF074C7B1A}"/>
              </a:ext>
            </a:extLst>
          </p:cNvPr>
          <p:cNvSpPr/>
          <p:nvPr/>
        </p:nvSpPr>
        <p:spPr>
          <a:xfrm>
            <a:off x="384507" y="1769731"/>
            <a:ext cx="6206510" cy="4765600"/>
          </a:xfrm>
          <a:prstGeom prst="rect">
            <a:avLst/>
          </a:prstGeom>
        </p:spPr>
        <p:txBody>
          <a:bodyPr wrap="square">
            <a:spAutoFit/>
          </a:bodyPr>
          <a:lstStyle/>
          <a:p>
            <a:pPr marL="342900" lvl="0" indent="-342900" algn="just">
              <a:lnSpc>
                <a:spcPct val="150000"/>
              </a:lnSpc>
              <a:buSzPts val="1000"/>
              <a:buFont typeface="Symbol" panose="05050102010706020507" pitchFamily="18" charset="2"/>
              <a:buChar char=""/>
              <a:tabLst>
                <a:tab pos="457200" algn="l"/>
              </a:tabLst>
            </a:pPr>
            <a:r>
              <a:rPr lang="en-US" altLang="ko-KR" sz="1800" b="1" dirty="0">
                <a:solidFill>
                  <a:srgbClr val="0070C0"/>
                </a:solidFill>
                <a:latin typeface="+mj-ea"/>
                <a:ea typeface="+mj-ea"/>
                <a:cs typeface="굴림" panose="020B0600000101010101" pitchFamily="50" charset="-127"/>
              </a:rPr>
              <a:t>2023</a:t>
            </a:r>
            <a:endParaRPr lang="ko-KR" altLang="ko-KR" sz="1800" b="1" dirty="0">
              <a:latin typeface="+mj-ea"/>
              <a:ea typeface="+mj-ea"/>
              <a:cs typeface="굴림" panose="020B0600000101010101" pitchFamily="50" charset="-127"/>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Feb: 4GSR Beamline Utilization Workshop</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Jun: User Working Group &amp; Design Review Workshop</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Jul: Design Presentation to the Preliminary Feasibility Beamline Technology Review Committee</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Oct: Public Hearing on Beamline Design &amp; Parameter Finalization</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Nov: Initial 10 Beamline Design Sharing Meeting</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Dec: User Association’s Experimental Apparatus Review &amp; PAL Feedback</a:t>
            </a:r>
            <a:endParaRPr lang="ko-KR" altLang="ko-KR" sz="1200" dirty="0">
              <a:latin typeface="+mj-ea"/>
              <a:ea typeface="+mj-ea"/>
              <a:cs typeface="Times New Roman" panose="02020603050405020304" pitchFamily="18" charset="0"/>
            </a:endParaRPr>
          </a:p>
          <a:p>
            <a:pPr marL="342900" lvl="0" indent="-342900" algn="just">
              <a:lnSpc>
                <a:spcPct val="150000"/>
              </a:lnSpc>
              <a:buSzPts val="1000"/>
              <a:buFont typeface="Symbol" panose="05050102010706020507" pitchFamily="18" charset="2"/>
              <a:buChar char=""/>
              <a:tabLst>
                <a:tab pos="457200" algn="l"/>
              </a:tabLst>
            </a:pPr>
            <a:r>
              <a:rPr lang="en-US" altLang="ko-KR" sz="1800" b="1" dirty="0">
                <a:solidFill>
                  <a:srgbClr val="0070C0"/>
                </a:solidFill>
                <a:latin typeface="+mj-ea"/>
                <a:ea typeface="+mj-ea"/>
                <a:cs typeface="굴림" panose="020B0600000101010101" pitchFamily="50" charset="-127"/>
              </a:rPr>
              <a:t>2024</a:t>
            </a:r>
            <a:endParaRPr lang="ko-KR" altLang="ko-KR" sz="1800" b="1" dirty="0">
              <a:latin typeface="+mj-ea"/>
              <a:ea typeface="+mj-ea"/>
              <a:cs typeface="굴림" panose="020B0600000101010101" pitchFamily="50" charset="-127"/>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Apr: Phase-I Detailed Design Sharing &amp; Korean Physical Society Presentation</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May–Jul: Detailed Design Adequacy Review (Ministry of Science &amp; ICT, Office of Science &amp; Technology Innovation)</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Sep: Design Sharing with User Community</a:t>
            </a:r>
            <a:endParaRPr lang="ko-KR" altLang="ko-KR" sz="12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200" dirty="0">
                <a:solidFill>
                  <a:srgbClr val="0070C0"/>
                </a:solidFill>
                <a:latin typeface="+mj-ea"/>
                <a:ea typeface="+mj-ea"/>
                <a:cs typeface="Times New Roman" panose="02020603050405020304" pitchFamily="18" charset="0"/>
              </a:rPr>
              <a:t>Oct: Completion of Detailed Design Budget Adjustment (Ministry of Economy &amp; Finance)</a:t>
            </a:r>
            <a:endParaRPr lang="ko-KR" altLang="ko-KR" sz="1200" dirty="0">
              <a:latin typeface="+mj-ea"/>
              <a:ea typeface="+mj-ea"/>
              <a:cs typeface="Times New Roman" panose="02020603050405020304" pitchFamily="18" charset="0"/>
            </a:endParaRPr>
          </a:p>
        </p:txBody>
      </p:sp>
      <p:sp>
        <p:nvSpPr>
          <p:cNvPr id="3" name="직사각형 2">
            <a:extLst>
              <a:ext uri="{FF2B5EF4-FFF2-40B4-BE49-F238E27FC236}">
                <a16:creationId xmlns:a16="http://schemas.microsoft.com/office/drawing/2014/main" id="{EFD3406E-932B-4554-92D8-76F03BBE1124}"/>
              </a:ext>
            </a:extLst>
          </p:cNvPr>
          <p:cNvSpPr/>
          <p:nvPr/>
        </p:nvSpPr>
        <p:spPr>
          <a:xfrm>
            <a:off x="7235493" y="1865402"/>
            <a:ext cx="7616825" cy="4840108"/>
          </a:xfrm>
          <a:prstGeom prst="rect">
            <a:avLst/>
          </a:prstGeom>
          <a:solidFill>
            <a:schemeClr val="accent4">
              <a:lumMod val="40000"/>
              <a:lumOff val="60000"/>
            </a:schemeClr>
          </a:solidFill>
        </p:spPr>
        <p:txBody>
          <a:bodyPr>
            <a:spAutoFit/>
          </a:bodyPr>
          <a:lstStyle/>
          <a:p>
            <a:pPr marL="342900" lvl="0" indent="-342900" algn="just">
              <a:lnSpc>
                <a:spcPct val="150000"/>
              </a:lnSpc>
              <a:buSzPts val="1000"/>
              <a:buFont typeface="Symbol" panose="05050102010706020507" pitchFamily="18" charset="2"/>
              <a:buChar char=""/>
              <a:tabLst>
                <a:tab pos="457200" algn="l"/>
              </a:tabLst>
            </a:pPr>
            <a:r>
              <a:rPr lang="en-US" altLang="ko-KR" sz="2800" b="1" dirty="0">
                <a:solidFill>
                  <a:srgbClr val="0070C0"/>
                </a:solidFill>
                <a:latin typeface="+mj-ea"/>
                <a:ea typeface="+mj-ea"/>
                <a:cs typeface="굴림" panose="020B0600000101010101" pitchFamily="50" charset="-127"/>
              </a:rPr>
              <a:t>2025</a:t>
            </a:r>
            <a:endParaRPr lang="ko-KR" altLang="ko-KR" sz="2800" b="1" dirty="0">
              <a:latin typeface="+mj-ea"/>
              <a:ea typeface="+mj-ea"/>
              <a:cs typeface="굴림" panose="020B0600000101010101" pitchFamily="50" charset="-127"/>
            </a:endParaRP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May: Final Design Sharing Meeting</a:t>
            </a:r>
            <a:endParaRPr lang="ko-KR" altLang="ko-KR" sz="18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Jun: Machine Advisory Committee (MAC) Review, International Conference, and HALF Joint Workshop</a:t>
            </a:r>
            <a:endParaRPr lang="ko-KR" altLang="ko-KR" sz="18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Jul: Internal Beamline Workshop</a:t>
            </a:r>
            <a:endParaRPr lang="ko-KR" altLang="ko-KR" sz="18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Sep: Publication of Beamline Design Status in </a:t>
            </a:r>
            <a:r>
              <a:rPr lang="en-US" altLang="ko-KR" sz="1800" b="1" i="1" dirty="0">
                <a:solidFill>
                  <a:srgbClr val="0070C0"/>
                </a:solidFill>
                <a:latin typeface="+mj-ea"/>
                <a:ea typeface="+mj-ea"/>
                <a:cs typeface="Times New Roman" panose="02020603050405020304" pitchFamily="18" charset="0"/>
              </a:rPr>
              <a:t>Journal of the Korean Physical Society</a:t>
            </a:r>
            <a:r>
              <a:rPr lang="en-US" altLang="ko-KR" sz="1800" dirty="0">
                <a:solidFill>
                  <a:srgbClr val="0070C0"/>
                </a:solidFill>
                <a:latin typeface="+mj-ea"/>
                <a:ea typeface="+mj-ea"/>
                <a:cs typeface="Times New Roman" panose="02020603050405020304" pitchFamily="18" charset="0"/>
              </a:rPr>
              <a:t> (Special Issue on Advanced Technologies)</a:t>
            </a: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Oct.: Science Advisory Committee(SAC) at </a:t>
            </a:r>
            <a:r>
              <a:rPr lang="en-US" altLang="ko-KR" sz="1800" dirty="0" err="1">
                <a:solidFill>
                  <a:srgbClr val="0070C0"/>
                </a:solidFill>
                <a:latin typeface="+mj-ea"/>
                <a:ea typeface="+mj-ea"/>
                <a:cs typeface="Times New Roman" panose="02020603050405020304" pitchFamily="18" charset="0"/>
              </a:rPr>
              <a:t>Ochang</a:t>
            </a:r>
            <a:r>
              <a:rPr lang="en-US" altLang="ko-KR" sz="1800" dirty="0">
                <a:solidFill>
                  <a:srgbClr val="0070C0"/>
                </a:solidFill>
                <a:latin typeface="+mj-ea"/>
                <a:ea typeface="+mj-ea"/>
                <a:cs typeface="Times New Roman" panose="02020603050405020304" pitchFamily="18" charset="0"/>
              </a:rPr>
              <a:t>, KBSI</a:t>
            </a:r>
            <a:endParaRPr lang="ko-KR" altLang="ko-KR" sz="1800" dirty="0">
              <a:latin typeface="+mj-ea"/>
              <a:ea typeface="+mj-ea"/>
              <a:cs typeface="Times New Roman" panose="02020603050405020304" pitchFamily="18" charset="0"/>
            </a:endParaRPr>
          </a:p>
          <a:p>
            <a:pPr marL="742950" lvl="1" indent="-285750" algn="just">
              <a:lnSpc>
                <a:spcPct val="150000"/>
              </a:lnSpc>
              <a:buSzPts val="1000"/>
              <a:buFont typeface="Courier New" panose="02070309020205020404" pitchFamily="49" charset="0"/>
              <a:buChar char="o"/>
              <a:tabLst>
                <a:tab pos="914400" algn="l"/>
              </a:tabLst>
            </a:pPr>
            <a:r>
              <a:rPr lang="en-US" altLang="ko-KR" sz="1800" dirty="0">
                <a:solidFill>
                  <a:srgbClr val="0070C0"/>
                </a:solidFill>
                <a:latin typeface="+mj-ea"/>
                <a:ea typeface="+mj-ea"/>
                <a:cs typeface="Times New Roman" panose="02020603050405020304" pitchFamily="18" charset="0"/>
              </a:rPr>
              <a:t>Oct: Dedicated Symposium at the Korean Chemical Society &amp; Institutional Session at the Korean Physical Society</a:t>
            </a:r>
            <a:endParaRPr lang="ko-KR" altLang="ko-KR" sz="1800" dirty="0">
              <a:latin typeface="+mj-ea"/>
              <a:ea typeface="+mj-ea"/>
              <a:cs typeface="Times New Roman" panose="02020603050405020304" pitchFamily="18" charset="0"/>
            </a:endParaRPr>
          </a:p>
        </p:txBody>
      </p:sp>
    </p:spTree>
    <p:extLst>
      <p:ext uri="{BB962C8B-B14F-4D97-AF65-F5344CB8AC3E}">
        <p14:creationId xmlns:p14="http://schemas.microsoft.com/office/powerpoint/2010/main" val="154717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3" y="675231"/>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Verdana" panose="020B0604030504040204" pitchFamily="34" charset="0"/>
                <a:cs typeface="Verdana" panose="020B0604030504040204" pitchFamily="34" charset="0"/>
              </a:rPr>
              <a:t>Ground Plan for 4GSR</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13</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12" name="그림 11">
            <a:extLst>
              <a:ext uri="{FF2B5EF4-FFF2-40B4-BE49-F238E27FC236}">
                <a16:creationId xmlns:a16="http://schemas.microsoft.com/office/drawing/2014/main" id="{910F50A0-72E7-431F-AC6B-4B66BECFF3E5}"/>
              </a:ext>
            </a:extLst>
          </p:cNvPr>
          <p:cNvPicPr>
            <a:picLocks noChangeAspect="1"/>
          </p:cNvPicPr>
          <p:nvPr/>
        </p:nvPicPr>
        <p:blipFill>
          <a:blip r:embed="rId5"/>
          <a:stretch>
            <a:fillRect/>
          </a:stretch>
        </p:blipFill>
        <p:spPr>
          <a:xfrm>
            <a:off x="4366160" y="1921027"/>
            <a:ext cx="7279001" cy="5934725"/>
          </a:xfrm>
          <a:prstGeom prst="rect">
            <a:avLst/>
          </a:prstGeom>
        </p:spPr>
      </p:pic>
      <p:sp>
        <p:nvSpPr>
          <p:cNvPr id="14" name="TextBox 13">
            <a:extLst>
              <a:ext uri="{FF2B5EF4-FFF2-40B4-BE49-F238E27FC236}">
                <a16:creationId xmlns:a16="http://schemas.microsoft.com/office/drawing/2014/main" id="{CB056A0E-C917-49AE-8433-C7E7721386F3}"/>
              </a:ext>
            </a:extLst>
          </p:cNvPr>
          <p:cNvSpPr txBox="1"/>
          <p:nvPr/>
        </p:nvSpPr>
        <p:spPr>
          <a:xfrm>
            <a:off x="4887419" y="2098928"/>
            <a:ext cx="834612" cy="1130694"/>
          </a:xfrm>
          <a:prstGeom prst="rect">
            <a:avLst/>
          </a:prstGeom>
          <a:solidFill>
            <a:schemeClr val="bg1"/>
          </a:solidFill>
          <a:ln w="19050">
            <a:solidFill>
              <a:srgbClr val="00B050"/>
            </a:solidFill>
            <a:prstDash val="sysDot"/>
          </a:ln>
        </p:spPr>
        <p:txBody>
          <a:bodyPr wrap="square" rtlCol="0">
            <a:spAutoFit/>
          </a:bodyPr>
          <a:lstStyle/>
          <a:p>
            <a:pPr defTabSz="1142726">
              <a:defRPr/>
            </a:pPr>
            <a:r>
              <a:rPr lang="en-US" altLang="ko-KR" sz="2249" dirty="0">
                <a:solidFill>
                  <a:srgbClr val="FF0000"/>
                </a:solidFill>
                <a:latin typeface="맑은 고딕" panose="020F0502020204030204"/>
                <a:ea typeface="맑은 고딕" panose="020B0503020000020004" pitchFamily="50" charset="-127"/>
              </a:rPr>
              <a:t>ID08</a:t>
            </a:r>
          </a:p>
          <a:p>
            <a:pPr defTabSz="1142726">
              <a:defRPr/>
            </a:pPr>
            <a:r>
              <a:rPr lang="en-US" altLang="ko-KR" sz="2249" dirty="0">
                <a:solidFill>
                  <a:srgbClr val="002060"/>
                </a:solidFill>
                <a:latin typeface="맑은 고딕" panose="020F0502020204030204"/>
                <a:ea typeface="맑은 고딕" panose="020B0503020000020004" pitchFamily="50" charset="-127"/>
              </a:rPr>
              <a:t>ID09</a:t>
            </a:r>
          </a:p>
          <a:p>
            <a:pPr defTabSz="1142726">
              <a:defRPr/>
            </a:pPr>
            <a:r>
              <a:rPr lang="en-US" altLang="ko-KR" sz="2249" dirty="0">
                <a:solidFill>
                  <a:srgbClr val="002060"/>
                </a:solidFill>
                <a:latin typeface="맑은 고딕" panose="020F0502020204030204"/>
                <a:ea typeface="맑은 고딕" panose="020B0503020000020004" pitchFamily="50" charset="-127"/>
              </a:rPr>
              <a:t>ID10</a:t>
            </a:r>
          </a:p>
        </p:txBody>
      </p:sp>
      <p:sp>
        <p:nvSpPr>
          <p:cNvPr id="15" name="TextBox 14">
            <a:extLst>
              <a:ext uri="{FF2B5EF4-FFF2-40B4-BE49-F238E27FC236}">
                <a16:creationId xmlns:a16="http://schemas.microsoft.com/office/drawing/2014/main" id="{FE0C75FD-1172-4CCD-B441-6B1B524E965F}"/>
              </a:ext>
            </a:extLst>
          </p:cNvPr>
          <p:cNvSpPr txBox="1"/>
          <p:nvPr/>
        </p:nvSpPr>
        <p:spPr>
          <a:xfrm>
            <a:off x="147204" y="5144650"/>
            <a:ext cx="4518716" cy="400110"/>
          </a:xfrm>
          <a:prstGeom prst="rect">
            <a:avLst/>
          </a:prstGeom>
          <a:noFill/>
        </p:spPr>
        <p:txBody>
          <a:bodyPr wrap="square" rtlCol="0">
            <a:spAutoFit/>
          </a:bodyPr>
          <a:lstStyle/>
          <a:p>
            <a:pPr defTabSz="1142726">
              <a:defRPr/>
            </a:pPr>
            <a:r>
              <a:rPr lang="en-US" altLang="ko-KR" sz="2000" b="1" dirty="0">
                <a:latin typeface="맑은 고딕" panose="020F0502020204030204"/>
                <a:ea typeface="맑은 고딕" panose="020B0503020000020004" pitchFamily="50" charset="-127"/>
              </a:rPr>
              <a:t>BM10</a:t>
            </a:r>
            <a:r>
              <a:rPr lang="en-US" altLang="ko-KR" sz="2000" b="1" dirty="0">
                <a:solidFill>
                  <a:prstClr val="black"/>
                </a:solidFill>
                <a:latin typeface="맑은 고딕" panose="020F0502020204030204"/>
                <a:ea typeface="맑은 고딕" panose="020B0503020000020004" pitchFamily="50" charset="-127"/>
              </a:rPr>
              <a:t>: #09 HE Microscopy(100 m)</a:t>
            </a:r>
            <a:endParaRPr lang="ko-KR" altLang="en-US" sz="2000" b="1" dirty="0">
              <a:solidFill>
                <a:prstClr val="black"/>
              </a:solidFill>
              <a:latin typeface="맑은 고딕" panose="020F0502020204030204"/>
              <a:ea typeface="맑은 고딕" panose="020B0503020000020004" pitchFamily="50" charset="-127"/>
            </a:endParaRPr>
          </a:p>
        </p:txBody>
      </p:sp>
      <p:cxnSp>
        <p:nvCxnSpPr>
          <p:cNvPr id="16" name="직선 화살표 연결선 15">
            <a:extLst>
              <a:ext uri="{FF2B5EF4-FFF2-40B4-BE49-F238E27FC236}">
                <a16:creationId xmlns:a16="http://schemas.microsoft.com/office/drawing/2014/main" id="{FBC43A54-D85B-4E8D-88FE-1744D74733B8}"/>
              </a:ext>
            </a:extLst>
          </p:cNvPr>
          <p:cNvCxnSpPr>
            <a:cxnSpLocks/>
          </p:cNvCxnSpPr>
          <p:nvPr/>
        </p:nvCxnSpPr>
        <p:spPr>
          <a:xfrm flipV="1">
            <a:off x="4486960" y="4260075"/>
            <a:ext cx="606185" cy="10544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E199FE-788B-4BF1-AB87-7AECB9CF0759}"/>
              </a:ext>
            </a:extLst>
          </p:cNvPr>
          <p:cNvSpPr txBox="1"/>
          <p:nvPr/>
        </p:nvSpPr>
        <p:spPr>
          <a:xfrm>
            <a:off x="10552002" y="6939817"/>
            <a:ext cx="3234091" cy="400110"/>
          </a:xfrm>
          <a:prstGeom prst="rect">
            <a:avLst/>
          </a:prstGeom>
          <a:noFill/>
        </p:spPr>
        <p:txBody>
          <a:bodyPr wrap="square" rtlCol="0">
            <a:spAutoFit/>
          </a:bodyPr>
          <a:lstStyle/>
          <a:p>
            <a:pPr defTabSz="1142726">
              <a:defRPr/>
            </a:pPr>
            <a:r>
              <a:rPr lang="en-US" altLang="ko-KR" sz="2000" b="1" dirty="0">
                <a:solidFill>
                  <a:prstClr val="black"/>
                </a:solidFill>
                <a:latin typeface="맑은 고딕" panose="020F0502020204030204"/>
                <a:ea typeface="맑은 고딕" panose="020B0503020000020004" pitchFamily="50" charset="-127"/>
              </a:rPr>
              <a:t>ID22: #08 </a:t>
            </a:r>
            <a:r>
              <a:rPr lang="ko-KR" altLang="en-US" sz="2000" b="1" dirty="0">
                <a:solidFill>
                  <a:prstClr val="black"/>
                </a:solidFill>
                <a:latin typeface="맑은 고딕" panose="020F0502020204030204"/>
                <a:ea typeface="맑은 고딕" panose="020B0503020000020004" pitchFamily="50" charset="-127"/>
              </a:rPr>
              <a:t> </a:t>
            </a:r>
            <a:r>
              <a:rPr lang="en-US" altLang="ko-KR" sz="2000" b="1" dirty="0" err="1">
                <a:solidFill>
                  <a:prstClr val="black"/>
                </a:solidFill>
                <a:latin typeface="맑은 고딕" panose="020F0502020204030204"/>
                <a:ea typeface="맑은 고딕" panose="020B0503020000020004" pitchFamily="50" charset="-127"/>
              </a:rPr>
              <a:t>BioNX</a:t>
            </a:r>
            <a:r>
              <a:rPr lang="en-US" altLang="ko-KR" sz="2000" b="1" dirty="0">
                <a:solidFill>
                  <a:prstClr val="black"/>
                </a:solidFill>
                <a:latin typeface="맑은 고딕" panose="020F0502020204030204"/>
                <a:ea typeface="맑은 고딕" panose="020B0503020000020004" pitchFamily="50" charset="-127"/>
              </a:rPr>
              <a:t>.</a:t>
            </a:r>
          </a:p>
        </p:txBody>
      </p:sp>
      <p:sp>
        <p:nvSpPr>
          <p:cNvPr id="18" name="TextBox 17">
            <a:extLst>
              <a:ext uri="{FF2B5EF4-FFF2-40B4-BE49-F238E27FC236}">
                <a16:creationId xmlns:a16="http://schemas.microsoft.com/office/drawing/2014/main" id="{E3FF1E1B-4FF9-436B-B4A2-FA1278ED713E}"/>
              </a:ext>
            </a:extLst>
          </p:cNvPr>
          <p:cNvSpPr txBox="1"/>
          <p:nvPr/>
        </p:nvSpPr>
        <p:spPr>
          <a:xfrm>
            <a:off x="7802113" y="927615"/>
            <a:ext cx="3327675" cy="400110"/>
          </a:xfrm>
          <a:prstGeom prst="rect">
            <a:avLst/>
          </a:prstGeom>
          <a:noFill/>
        </p:spPr>
        <p:txBody>
          <a:bodyPr wrap="square" rtlCol="0">
            <a:spAutoFit/>
          </a:bodyPr>
          <a:lstStyle/>
          <a:p>
            <a:pPr defTabSz="1142726">
              <a:defRPr/>
            </a:pPr>
            <a:r>
              <a:rPr lang="en-US" altLang="ko-KR" sz="2000" b="1" dirty="0">
                <a:solidFill>
                  <a:prstClr val="black"/>
                </a:solidFill>
                <a:latin typeface="맑은 고딕" panose="020F0502020204030204"/>
                <a:ea typeface="맑은 고딕" panose="020B0503020000020004" pitchFamily="50" charset="-127"/>
              </a:rPr>
              <a:t>ID03: #05 </a:t>
            </a:r>
            <a:r>
              <a:rPr lang="en-US" altLang="ko-KR" sz="2000" b="1" dirty="0" err="1">
                <a:solidFill>
                  <a:prstClr val="black"/>
                </a:solidFill>
                <a:latin typeface="맑은 고딕" panose="020F0502020204030204"/>
                <a:ea typeface="맑은 고딕" panose="020B0503020000020004" pitchFamily="50" charset="-127"/>
              </a:rPr>
              <a:t>CoXRD</a:t>
            </a:r>
            <a:r>
              <a:rPr lang="en-US" altLang="ko-KR" sz="2000" b="1" dirty="0">
                <a:solidFill>
                  <a:prstClr val="black"/>
                </a:solidFill>
                <a:latin typeface="맑은 고딕" panose="020F0502020204030204"/>
                <a:ea typeface="맑은 고딕" panose="020B0503020000020004" pitchFamily="50" charset="-127"/>
              </a:rPr>
              <a:t>(CDI)</a:t>
            </a:r>
            <a:endParaRPr lang="ko-KR" altLang="en-US" sz="2000" b="1" dirty="0">
              <a:solidFill>
                <a:prstClr val="black"/>
              </a:solidFill>
              <a:latin typeface="맑은 고딕" panose="020F0502020204030204"/>
              <a:ea typeface="맑은 고딕" panose="020B0503020000020004" pitchFamily="50" charset="-127"/>
            </a:endParaRPr>
          </a:p>
        </p:txBody>
      </p:sp>
      <p:sp>
        <p:nvSpPr>
          <p:cNvPr id="19" name="TextBox 18">
            <a:extLst>
              <a:ext uri="{FF2B5EF4-FFF2-40B4-BE49-F238E27FC236}">
                <a16:creationId xmlns:a16="http://schemas.microsoft.com/office/drawing/2014/main" id="{5F5AC2FF-A98F-45BA-933B-08614086D19A}"/>
              </a:ext>
            </a:extLst>
          </p:cNvPr>
          <p:cNvSpPr txBox="1"/>
          <p:nvPr/>
        </p:nvSpPr>
        <p:spPr>
          <a:xfrm>
            <a:off x="11116745" y="6258040"/>
            <a:ext cx="4035327" cy="400110"/>
          </a:xfrm>
          <a:prstGeom prst="rect">
            <a:avLst/>
          </a:prstGeom>
          <a:noFill/>
        </p:spPr>
        <p:txBody>
          <a:bodyPr wrap="square" rtlCol="0">
            <a:spAutoFit/>
          </a:bodyPr>
          <a:lstStyle/>
          <a:p>
            <a:pPr defTabSz="1142726">
              <a:defRPr/>
            </a:pPr>
            <a:r>
              <a:rPr lang="en-US" altLang="ko-KR" sz="2000" b="1" dirty="0">
                <a:solidFill>
                  <a:prstClr val="black"/>
                </a:solidFill>
                <a:latin typeface="맑은 고딕" panose="020F0502020204030204"/>
                <a:ea typeface="맑은 고딕" panose="020B0503020000020004" pitchFamily="50" charset="-127"/>
              </a:rPr>
              <a:t>ID23: #07 </a:t>
            </a:r>
            <a:r>
              <a:rPr lang="en-US" altLang="ko-KR" sz="2000" b="1" dirty="0" err="1">
                <a:solidFill>
                  <a:prstClr val="black"/>
                </a:solidFill>
                <a:latin typeface="맑은 고딕" panose="020F0502020204030204"/>
                <a:ea typeface="맑은 고딕" panose="020B0503020000020004" pitchFamily="50" charset="-127"/>
              </a:rPr>
              <a:t>RealtimeXAFS</a:t>
            </a:r>
            <a:endParaRPr lang="en-US" altLang="ko-KR" sz="2000" b="1" dirty="0">
              <a:solidFill>
                <a:prstClr val="black"/>
              </a:solidFill>
              <a:latin typeface="맑은 고딕" panose="020F0502020204030204"/>
              <a:ea typeface="맑은 고딕" panose="020B0503020000020004" pitchFamily="50" charset="-127"/>
            </a:endParaRPr>
          </a:p>
        </p:txBody>
      </p:sp>
      <p:sp>
        <p:nvSpPr>
          <p:cNvPr id="20" name="TextBox 19">
            <a:extLst>
              <a:ext uri="{FF2B5EF4-FFF2-40B4-BE49-F238E27FC236}">
                <a16:creationId xmlns:a16="http://schemas.microsoft.com/office/drawing/2014/main" id="{DB478B1F-EF74-48F2-99DF-8BF8A1FA0B0D}"/>
              </a:ext>
            </a:extLst>
          </p:cNvPr>
          <p:cNvSpPr txBox="1"/>
          <p:nvPr/>
        </p:nvSpPr>
        <p:spPr>
          <a:xfrm>
            <a:off x="11135028" y="5038940"/>
            <a:ext cx="3150920" cy="400110"/>
          </a:xfrm>
          <a:prstGeom prst="rect">
            <a:avLst/>
          </a:prstGeom>
          <a:noFill/>
        </p:spPr>
        <p:txBody>
          <a:bodyPr wrap="square" rtlCol="0">
            <a:spAutoFit/>
          </a:bodyPr>
          <a:lstStyle/>
          <a:p>
            <a:pPr defTabSz="1142726">
              <a:defRPr/>
            </a:pPr>
            <a:r>
              <a:rPr lang="en-US" altLang="ko-KR" sz="2000" b="1" dirty="0">
                <a:solidFill>
                  <a:prstClr val="black"/>
                </a:solidFill>
                <a:latin typeface="맑은 고딕" panose="020F0502020204030204"/>
                <a:ea typeface="맑은 고딕" panose="020B0503020000020004" pitchFamily="50" charset="-127"/>
              </a:rPr>
              <a:t>ID25: #04 </a:t>
            </a:r>
            <a:r>
              <a:rPr lang="en-US" altLang="ko-KR" sz="2000" b="1" dirty="0" err="1">
                <a:solidFill>
                  <a:prstClr val="black"/>
                </a:solidFill>
                <a:latin typeface="맑은 고딕" panose="020F0502020204030204"/>
                <a:ea typeface="맑은 고딕" panose="020B0503020000020004" pitchFamily="50" charset="-127"/>
              </a:rPr>
              <a:t>NanoARPES</a:t>
            </a:r>
            <a:endParaRPr lang="ko-KR" altLang="en-US" sz="2000" b="1" dirty="0">
              <a:solidFill>
                <a:prstClr val="black"/>
              </a:solidFill>
              <a:latin typeface="맑은 고딕" panose="020F0502020204030204"/>
              <a:ea typeface="맑은 고딕" panose="020B0503020000020004" pitchFamily="50" charset="-127"/>
            </a:endParaRPr>
          </a:p>
        </p:txBody>
      </p:sp>
      <p:sp>
        <p:nvSpPr>
          <p:cNvPr id="21" name="TextBox 20">
            <a:extLst>
              <a:ext uri="{FF2B5EF4-FFF2-40B4-BE49-F238E27FC236}">
                <a16:creationId xmlns:a16="http://schemas.microsoft.com/office/drawing/2014/main" id="{B6B0018E-07AC-439A-BCF5-B484182953F9}"/>
              </a:ext>
            </a:extLst>
          </p:cNvPr>
          <p:cNvSpPr txBox="1"/>
          <p:nvPr/>
        </p:nvSpPr>
        <p:spPr>
          <a:xfrm>
            <a:off x="10109452" y="7388968"/>
            <a:ext cx="3929917" cy="400110"/>
          </a:xfrm>
          <a:prstGeom prst="rect">
            <a:avLst/>
          </a:prstGeom>
          <a:noFill/>
        </p:spPr>
        <p:txBody>
          <a:bodyPr wrap="square" rtlCol="0">
            <a:spAutoFit/>
          </a:bodyPr>
          <a:lstStyle/>
          <a:p>
            <a:pPr defTabSz="1142726">
              <a:defRPr/>
            </a:pPr>
            <a:r>
              <a:rPr lang="en-US" altLang="ko-KR" sz="2000" b="1" dirty="0">
                <a:solidFill>
                  <a:srgbClr val="00B0F0"/>
                </a:solidFill>
                <a:latin typeface="맑은 고딕" panose="020F0502020204030204"/>
                <a:ea typeface="맑은 고딕" panose="020B0503020000020004" pitchFamily="50" charset="-127"/>
              </a:rPr>
              <a:t>ID21: #01 </a:t>
            </a:r>
            <a:r>
              <a:rPr lang="en-US" altLang="ko-KR" sz="2000" b="1" dirty="0" err="1">
                <a:solidFill>
                  <a:srgbClr val="00B0F0"/>
                </a:solidFill>
                <a:latin typeface="맑은 고딕" panose="020F0502020204030204"/>
                <a:ea typeface="맑은 고딕" panose="020B0503020000020004" pitchFamily="50" charset="-127"/>
              </a:rPr>
              <a:t>BioPharma-BioSAXS</a:t>
            </a:r>
            <a:endParaRPr lang="ko-KR" altLang="en-US" sz="2000" b="1" dirty="0">
              <a:solidFill>
                <a:srgbClr val="00B0F0"/>
              </a:solidFill>
              <a:latin typeface="맑은 고딕" panose="020F0502020204030204"/>
              <a:ea typeface="맑은 고딕" panose="020B0503020000020004" pitchFamily="50" charset="-127"/>
            </a:endParaRPr>
          </a:p>
        </p:txBody>
      </p:sp>
      <p:sp>
        <p:nvSpPr>
          <p:cNvPr id="22" name="TextBox 21">
            <a:extLst>
              <a:ext uri="{FF2B5EF4-FFF2-40B4-BE49-F238E27FC236}">
                <a16:creationId xmlns:a16="http://schemas.microsoft.com/office/drawing/2014/main" id="{40A34C53-67B2-4BCF-AF39-5A57266DD3E1}"/>
              </a:ext>
            </a:extLst>
          </p:cNvPr>
          <p:cNvSpPr txBox="1"/>
          <p:nvPr/>
        </p:nvSpPr>
        <p:spPr>
          <a:xfrm>
            <a:off x="6246284" y="1297384"/>
            <a:ext cx="3111660" cy="400110"/>
          </a:xfrm>
          <a:prstGeom prst="rect">
            <a:avLst/>
          </a:prstGeom>
          <a:noFill/>
        </p:spPr>
        <p:txBody>
          <a:bodyPr wrap="square" rtlCol="0">
            <a:spAutoFit/>
          </a:bodyPr>
          <a:lstStyle/>
          <a:p>
            <a:pPr defTabSz="1142726">
              <a:defRPr/>
            </a:pPr>
            <a:r>
              <a:rPr lang="en-US" altLang="ko-KR" sz="2000" b="1">
                <a:solidFill>
                  <a:prstClr val="black"/>
                </a:solidFill>
                <a:latin typeface="맑은 고딕" panose="020F0502020204030204"/>
                <a:ea typeface="맑은 고딕" panose="020B0503020000020004" pitchFamily="50" charset="-127"/>
              </a:rPr>
              <a:t>ID04: </a:t>
            </a:r>
            <a:r>
              <a:rPr lang="en-US" altLang="ko-KR" sz="2000" b="1" dirty="0">
                <a:solidFill>
                  <a:prstClr val="black"/>
                </a:solidFill>
                <a:latin typeface="맑은 고딕" panose="020F0502020204030204"/>
                <a:ea typeface="맑은 고딕" panose="020B0503020000020004" pitchFamily="50" charset="-127"/>
              </a:rPr>
              <a:t>#06 </a:t>
            </a:r>
            <a:r>
              <a:rPr lang="en-US" altLang="ko-KR" sz="2000" b="1" dirty="0" err="1">
                <a:solidFill>
                  <a:prstClr val="black"/>
                </a:solidFill>
                <a:latin typeface="맑은 고딕" panose="020F0502020204030204"/>
                <a:ea typeface="맑은 고딕" panose="020B0503020000020004" pitchFamily="50" charset="-127"/>
              </a:rPr>
              <a:t>CoSAXS</a:t>
            </a:r>
            <a:endParaRPr lang="en-US" altLang="ko-KR" sz="2000" b="1" dirty="0">
              <a:solidFill>
                <a:prstClr val="black"/>
              </a:solidFill>
              <a:latin typeface="맑은 고딕" panose="020F0502020204030204"/>
              <a:ea typeface="맑은 고딕" panose="020B0503020000020004" pitchFamily="50" charset="-127"/>
            </a:endParaRPr>
          </a:p>
        </p:txBody>
      </p:sp>
      <p:cxnSp>
        <p:nvCxnSpPr>
          <p:cNvPr id="23" name="직선 화살표 연결선 22">
            <a:extLst>
              <a:ext uri="{FF2B5EF4-FFF2-40B4-BE49-F238E27FC236}">
                <a16:creationId xmlns:a16="http://schemas.microsoft.com/office/drawing/2014/main" id="{A54FB80E-8C20-4FEF-A625-764714C918A0}"/>
              </a:ext>
            </a:extLst>
          </p:cNvPr>
          <p:cNvCxnSpPr>
            <a:cxnSpLocks/>
          </p:cNvCxnSpPr>
          <p:nvPr/>
        </p:nvCxnSpPr>
        <p:spPr>
          <a:xfrm flipH="1">
            <a:off x="9987260" y="6484089"/>
            <a:ext cx="1129486" cy="241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E1877F8D-A7C2-4C00-838A-CDBEF23665A6}"/>
              </a:ext>
            </a:extLst>
          </p:cNvPr>
          <p:cNvCxnSpPr>
            <a:cxnSpLocks/>
          </p:cNvCxnSpPr>
          <p:nvPr/>
        </p:nvCxnSpPr>
        <p:spPr>
          <a:xfrm flipH="1">
            <a:off x="10305447" y="6081569"/>
            <a:ext cx="753628" cy="26686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A7ECA75C-5C8C-4F54-B2F6-5562637448B4}"/>
              </a:ext>
            </a:extLst>
          </p:cNvPr>
          <p:cNvCxnSpPr>
            <a:cxnSpLocks/>
          </p:cNvCxnSpPr>
          <p:nvPr/>
        </p:nvCxnSpPr>
        <p:spPr>
          <a:xfrm flipH="1">
            <a:off x="10622970" y="4859253"/>
            <a:ext cx="359944" cy="40672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16B60C11-E0B9-4BBE-870C-6BF7716F91C6}"/>
              </a:ext>
            </a:extLst>
          </p:cNvPr>
          <p:cNvCxnSpPr>
            <a:cxnSpLocks/>
          </p:cNvCxnSpPr>
          <p:nvPr/>
        </p:nvCxnSpPr>
        <p:spPr>
          <a:xfrm flipH="1">
            <a:off x="10492210" y="5344965"/>
            <a:ext cx="634287" cy="536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직선 화살표 연결선 26">
            <a:extLst>
              <a:ext uri="{FF2B5EF4-FFF2-40B4-BE49-F238E27FC236}">
                <a16:creationId xmlns:a16="http://schemas.microsoft.com/office/drawing/2014/main" id="{6B796187-A2C2-4F6B-AF95-E8B4B2288550}"/>
              </a:ext>
            </a:extLst>
          </p:cNvPr>
          <p:cNvCxnSpPr>
            <a:cxnSpLocks/>
          </p:cNvCxnSpPr>
          <p:nvPr/>
        </p:nvCxnSpPr>
        <p:spPr>
          <a:xfrm flipH="1">
            <a:off x="9667422" y="7149909"/>
            <a:ext cx="8626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a:extLst>
              <a:ext uri="{FF2B5EF4-FFF2-40B4-BE49-F238E27FC236}">
                <a16:creationId xmlns:a16="http://schemas.microsoft.com/office/drawing/2014/main" id="{90F14F99-F227-4210-8D10-4F9AEFFCE7E7}"/>
              </a:ext>
            </a:extLst>
          </p:cNvPr>
          <p:cNvCxnSpPr>
            <a:cxnSpLocks/>
            <a:stCxn id="21" idx="1"/>
          </p:cNvCxnSpPr>
          <p:nvPr/>
        </p:nvCxnSpPr>
        <p:spPr>
          <a:xfrm flipH="1" flipV="1">
            <a:off x="8977394" y="7477728"/>
            <a:ext cx="1132058" cy="11129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E5260471-6D57-4534-B781-B22FDA07813A}"/>
              </a:ext>
            </a:extLst>
          </p:cNvPr>
          <p:cNvCxnSpPr>
            <a:cxnSpLocks/>
          </p:cNvCxnSpPr>
          <p:nvPr/>
        </p:nvCxnSpPr>
        <p:spPr>
          <a:xfrm>
            <a:off x="8609866" y="1676628"/>
            <a:ext cx="367527" cy="5596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E4693C42-E7EB-49ED-A16A-B689E0361C05}"/>
              </a:ext>
            </a:extLst>
          </p:cNvPr>
          <p:cNvCxnSpPr>
            <a:cxnSpLocks/>
          </p:cNvCxnSpPr>
          <p:nvPr/>
        </p:nvCxnSpPr>
        <p:spPr>
          <a:xfrm>
            <a:off x="9205403" y="1405281"/>
            <a:ext cx="260547" cy="11823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5EF0CEE6-6F72-4B09-B3C6-39F8E4C3AC8E}"/>
              </a:ext>
            </a:extLst>
          </p:cNvPr>
          <p:cNvCxnSpPr>
            <a:cxnSpLocks/>
          </p:cNvCxnSpPr>
          <p:nvPr/>
        </p:nvCxnSpPr>
        <p:spPr>
          <a:xfrm flipV="1">
            <a:off x="4419201" y="6237756"/>
            <a:ext cx="1795361" cy="305206"/>
          </a:xfrm>
          <a:prstGeom prst="straightConnector1">
            <a:avLst/>
          </a:prstGeom>
          <a:ln w="38100">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5521E99F-E84E-4EAD-9532-C91F5DB8842F}"/>
              </a:ext>
            </a:extLst>
          </p:cNvPr>
          <p:cNvCxnSpPr>
            <a:cxnSpLocks/>
          </p:cNvCxnSpPr>
          <p:nvPr/>
        </p:nvCxnSpPr>
        <p:spPr>
          <a:xfrm flipV="1">
            <a:off x="4367828" y="5817263"/>
            <a:ext cx="1650654" cy="747839"/>
          </a:xfrm>
          <a:prstGeom prst="straightConnector1">
            <a:avLst/>
          </a:prstGeom>
          <a:ln w="38100">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DB0C6E49-E9ED-4115-AC84-E52B44E025C6}"/>
              </a:ext>
            </a:extLst>
          </p:cNvPr>
          <p:cNvCxnSpPr>
            <a:cxnSpLocks/>
          </p:cNvCxnSpPr>
          <p:nvPr/>
        </p:nvCxnSpPr>
        <p:spPr>
          <a:xfrm flipV="1">
            <a:off x="4375890" y="5356202"/>
            <a:ext cx="1483066" cy="1221423"/>
          </a:xfrm>
          <a:prstGeom prst="straightConnector1">
            <a:avLst/>
          </a:prstGeom>
          <a:ln w="38100">
            <a:solidFill>
              <a:srgbClr val="3333CC"/>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B73A289-CF7C-401F-BA55-471BC9C3315F}"/>
              </a:ext>
            </a:extLst>
          </p:cNvPr>
          <p:cNvSpPr txBox="1"/>
          <p:nvPr/>
        </p:nvSpPr>
        <p:spPr>
          <a:xfrm>
            <a:off x="2285996" y="6681345"/>
            <a:ext cx="2856750" cy="707886"/>
          </a:xfrm>
          <a:prstGeom prst="rect">
            <a:avLst/>
          </a:prstGeom>
          <a:noFill/>
        </p:spPr>
        <p:txBody>
          <a:bodyPr wrap="square" rtlCol="0">
            <a:spAutoFit/>
          </a:bodyPr>
          <a:lstStyle/>
          <a:p>
            <a:pPr lvl="0" algn="ctr">
              <a:defRPr/>
            </a:pPr>
            <a:r>
              <a:rPr lang="en-US" altLang="ko-KR" sz="2000" b="1" dirty="0">
                <a:solidFill>
                  <a:srgbClr val="00B050"/>
                </a:solidFill>
                <a:latin typeface="맑은 고딕" panose="020F0502020204030204"/>
                <a:ea typeface="맑은 고딕" panose="020B0503020000020004" pitchFamily="50" charset="-127"/>
              </a:rPr>
              <a:t>ID13,14,15:</a:t>
            </a:r>
            <a:r>
              <a:rPr lang="en-US" altLang="ko-KR" sz="2000" b="1" dirty="0">
                <a:solidFill>
                  <a:srgbClr val="00B050"/>
                </a:solidFill>
              </a:rPr>
              <a:t>RF cavity</a:t>
            </a:r>
            <a:endParaRPr lang="en-US" altLang="ko-KR" sz="2000" b="1" dirty="0">
              <a:solidFill>
                <a:srgbClr val="00B050"/>
              </a:solidFill>
              <a:latin typeface="맑은 고딕" panose="020F0502020204030204"/>
              <a:ea typeface="맑은 고딕" panose="020B0503020000020004" pitchFamily="50" charset="-127"/>
            </a:endParaRPr>
          </a:p>
          <a:p>
            <a:pPr algn="ctr" defTabSz="1142726">
              <a:defRPr/>
            </a:pPr>
            <a:r>
              <a:rPr lang="en-US" altLang="ko-KR" sz="2000" b="1" dirty="0">
                <a:solidFill>
                  <a:srgbClr val="00B050"/>
                </a:solidFill>
                <a:latin typeface="맑은 고딕" panose="020F0502020204030204"/>
                <a:ea typeface="맑은 고딕" panose="020B0503020000020004" pitchFamily="50" charset="-127"/>
              </a:rPr>
              <a:t>2(2)+4+4</a:t>
            </a:r>
            <a:endParaRPr lang="ko-KR" altLang="en-US" sz="2000" b="1" dirty="0">
              <a:solidFill>
                <a:srgbClr val="00B050"/>
              </a:solidFill>
              <a:latin typeface="맑은 고딕" panose="020F0502020204030204"/>
              <a:ea typeface="맑은 고딕" panose="020B0503020000020004" pitchFamily="50" charset="-127"/>
            </a:endParaRPr>
          </a:p>
        </p:txBody>
      </p:sp>
      <p:cxnSp>
        <p:nvCxnSpPr>
          <p:cNvPr id="41" name="직선 연결선 40">
            <a:extLst>
              <a:ext uri="{FF2B5EF4-FFF2-40B4-BE49-F238E27FC236}">
                <a16:creationId xmlns:a16="http://schemas.microsoft.com/office/drawing/2014/main" id="{6E04E2FB-1E70-4E0A-B0A6-CF939D9FCA02}"/>
              </a:ext>
            </a:extLst>
          </p:cNvPr>
          <p:cNvCxnSpPr>
            <a:cxnSpLocks/>
          </p:cNvCxnSpPr>
          <p:nvPr/>
        </p:nvCxnSpPr>
        <p:spPr>
          <a:xfrm>
            <a:off x="4170079" y="2830234"/>
            <a:ext cx="3886110"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2" name="직선 연결선 41">
            <a:extLst>
              <a:ext uri="{FF2B5EF4-FFF2-40B4-BE49-F238E27FC236}">
                <a16:creationId xmlns:a16="http://schemas.microsoft.com/office/drawing/2014/main" id="{45BBD36A-835A-418A-B560-18B200B09AC4}"/>
              </a:ext>
            </a:extLst>
          </p:cNvPr>
          <p:cNvCxnSpPr>
            <a:cxnSpLocks/>
          </p:cNvCxnSpPr>
          <p:nvPr/>
        </p:nvCxnSpPr>
        <p:spPr>
          <a:xfrm flipV="1">
            <a:off x="4170079" y="2830235"/>
            <a:ext cx="3582456" cy="756869"/>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3" name="직선 화살표 연결선 42">
            <a:extLst>
              <a:ext uri="{FF2B5EF4-FFF2-40B4-BE49-F238E27FC236}">
                <a16:creationId xmlns:a16="http://schemas.microsoft.com/office/drawing/2014/main" id="{3427D80B-CAE9-43A0-8D35-50FB31C02CA2}"/>
              </a:ext>
            </a:extLst>
          </p:cNvPr>
          <p:cNvCxnSpPr>
            <a:cxnSpLocks/>
          </p:cNvCxnSpPr>
          <p:nvPr/>
        </p:nvCxnSpPr>
        <p:spPr>
          <a:xfrm flipV="1">
            <a:off x="3880646" y="3951384"/>
            <a:ext cx="1039578" cy="5609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2149872-2BC2-464D-A337-BA60DB2299AE}"/>
              </a:ext>
            </a:extLst>
          </p:cNvPr>
          <p:cNvSpPr txBox="1"/>
          <p:nvPr/>
        </p:nvSpPr>
        <p:spPr>
          <a:xfrm>
            <a:off x="590772" y="4708337"/>
            <a:ext cx="4001001" cy="400110"/>
          </a:xfrm>
          <a:prstGeom prst="rect">
            <a:avLst/>
          </a:prstGeom>
          <a:noFill/>
        </p:spPr>
        <p:txBody>
          <a:bodyPr wrap="square" rtlCol="0">
            <a:spAutoFit/>
          </a:bodyPr>
          <a:lstStyle/>
          <a:p>
            <a:pPr defTabSz="1142726">
              <a:defRPr/>
            </a:pPr>
            <a:r>
              <a:rPr lang="en-US" altLang="ko-KR" sz="2000" b="1" dirty="0">
                <a:latin typeface="맑은 고딕" panose="020F0502020204030204"/>
                <a:ea typeface="맑은 고딕" panose="020B0503020000020004" pitchFamily="50" charset="-127"/>
              </a:rPr>
              <a:t>ID10: </a:t>
            </a:r>
            <a:r>
              <a:rPr lang="en-US" altLang="ko-KR" sz="2000" b="1" dirty="0">
                <a:solidFill>
                  <a:prstClr val="black"/>
                </a:solidFill>
                <a:latin typeface="맑은 고딕" panose="020F0502020204030204"/>
                <a:ea typeface="맑은 고딕" panose="020B0503020000020004" pitchFamily="50" charset="-127"/>
              </a:rPr>
              <a:t>#10 </a:t>
            </a:r>
            <a:r>
              <a:rPr lang="en-US" altLang="ko-KR" sz="2000" b="1" dirty="0" err="1">
                <a:solidFill>
                  <a:prstClr val="black"/>
                </a:solidFill>
                <a:latin typeface="맑은 고딕" panose="020F0502020204030204"/>
                <a:ea typeface="맑은 고딕" panose="020B0503020000020004" pitchFamily="50" charset="-127"/>
              </a:rPr>
              <a:t>NanoProbe</a:t>
            </a:r>
            <a:r>
              <a:rPr lang="en-US" altLang="ko-KR" sz="2000" b="1" dirty="0">
                <a:solidFill>
                  <a:prstClr val="black"/>
                </a:solidFill>
                <a:latin typeface="맑은 고딕" panose="020F0502020204030204"/>
                <a:ea typeface="맑은 고딕" panose="020B0503020000020004" pitchFamily="50" charset="-127"/>
              </a:rPr>
              <a:t>(150 m)</a:t>
            </a:r>
          </a:p>
        </p:txBody>
      </p:sp>
      <p:sp>
        <p:nvSpPr>
          <p:cNvPr id="45" name="TextBox 44">
            <a:extLst>
              <a:ext uri="{FF2B5EF4-FFF2-40B4-BE49-F238E27FC236}">
                <a16:creationId xmlns:a16="http://schemas.microsoft.com/office/drawing/2014/main" id="{2CEBC5C5-770F-47E4-997D-4928D45EB4C1}"/>
              </a:ext>
            </a:extLst>
          </p:cNvPr>
          <p:cNvSpPr txBox="1"/>
          <p:nvPr/>
        </p:nvSpPr>
        <p:spPr>
          <a:xfrm>
            <a:off x="10316602" y="3518807"/>
            <a:ext cx="2053707" cy="400110"/>
          </a:xfrm>
          <a:prstGeom prst="rect">
            <a:avLst/>
          </a:prstGeom>
          <a:solidFill>
            <a:schemeClr val="bg1"/>
          </a:solidFill>
        </p:spPr>
        <p:txBody>
          <a:bodyPr wrap="square" rtlCol="0">
            <a:spAutoFit/>
          </a:bodyPr>
          <a:lstStyle/>
          <a:p>
            <a:pPr algn="ctr" defTabSz="1142726">
              <a:defRPr/>
            </a:pPr>
            <a:r>
              <a:rPr lang="en-US" altLang="ko-KR" sz="2000" b="1" dirty="0">
                <a:solidFill>
                  <a:srgbClr val="FF0000"/>
                </a:solidFill>
                <a:latin typeface="맑은 고딕" panose="020F0502020204030204"/>
                <a:ea typeface="맑은 고딕" panose="020B0503020000020004" pitchFamily="50" charset="-127"/>
              </a:rPr>
              <a:t>ID01: Injection</a:t>
            </a:r>
          </a:p>
        </p:txBody>
      </p:sp>
      <p:sp>
        <p:nvSpPr>
          <p:cNvPr id="46" name="TextBox 45">
            <a:extLst>
              <a:ext uri="{FF2B5EF4-FFF2-40B4-BE49-F238E27FC236}">
                <a16:creationId xmlns:a16="http://schemas.microsoft.com/office/drawing/2014/main" id="{CB8ADA35-841D-49FB-8588-BEE24241600E}"/>
              </a:ext>
            </a:extLst>
          </p:cNvPr>
          <p:cNvSpPr txBox="1"/>
          <p:nvPr/>
        </p:nvSpPr>
        <p:spPr>
          <a:xfrm>
            <a:off x="10119377" y="2677898"/>
            <a:ext cx="2960191" cy="707886"/>
          </a:xfrm>
          <a:prstGeom prst="rect">
            <a:avLst/>
          </a:prstGeom>
          <a:solidFill>
            <a:schemeClr val="bg1"/>
          </a:solidFill>
        </p:spPr>
        <p:txBody>
          <a:bodyPr wrap="square" rtlCol="0">
            <a:spAutoFit/>
          </a:bodyPr>
          <a:lstStyle/>
          <a:p>
            <a:pPr defTabSz="1142726">
              <a:defRPr/>
            </a:pPr>
            <a:r>
              <a:rPr lang="en-US" altLang="ko-KR" sz="2000" b="1" dirty="0">
                <a:solidFill>
                  <a:srgbClr val="00B050"/>
                </a:solidFill>
                <a:latin typeface="맑은 고딕" panose="020F0502020204030204"/>
                <a:ea typeface="맑은 고딕" panose="020B0503020000020004" pitchFamily="50" charset="-127"/>
              </a:rPr>
              <a:t>BM15: Diagnostic BL</a:t>
            </a:r>
          </a:p>
          <a:p>
            <a:pPr>
              <a:defRPr/>
            </a:pPr>
            <a:r>
              <a:rPr lang="en-US" altLang="ko-KR" sz="2000" b="1" dirty="0">
                <a:solidFill>
                  <a:srgbClr val="00B050"/>
                </a:solidFill>
                <a:latin typeface="맑은 고딕" panose="020F0502020204030204"/>
                <a:ea typeface="맑은 고딕" panose="020B0503020000020004" pitchFamily="50" charset="-127"/>
              </a:rPr>
              <a:t>BM01*: </a:t>
            </a:r>
            <a:r>
              <a:rPr lang="en-US" altLang="ko-KR" sz="2000" b="1" dirty="0">
                <a:solidFill>
                  <a:srgbClr val="00B050"/>
                </a:solidFill>
              </a:rPr>
              <a:t>Diagnostic BL</a:t>
            </a:r>
            <a:endParaRPr lang="en-US" altLang="ko-KR" sz="2000" b="1" dirty="0">
              <a:solidFill>
                <a:srgbClr val="00B050"/>
              </a:solidFill>
              <a:latin typeface="맑은 고딕" panose="020F0502020204030204"/>
              <a:ea typeface="맑은 고딕" panose="020B0503020000020004" pitchFamily="50" charset="-127"/>
            </a:endParaRPr>
          </a:p>
        </p:txBody>
      </p:sp>
      <p:sp>
        <p:nvSpPr>
          <p:cNvPr id="47" name="TextBox 46">
            <a:extLst>
              <a:ext uri="{FF2B5EF4-FFF2-40B4-BE49-F238E27FC236}">
                <a16:creationId xmlns:a16="http://schemas.microsoft.com/office/drawing/2014/main" id="{6F10B615-E504-4F81-AFA9-7545B608119E}"/>
              </a:ext>
            </a:extLst>
          </p:cNvPr>
          <p:cNvSpPr txBox="1"/>
          <p:nvPr/>
        </p:nvSpPr>
        <p:spPr>
          <a:xfrm>
            <a:off x="1012467" y="5701019"/>
            <a:ext cx="3157613" cy="707886"/>
          </a:xfrm>
          <a:prstGeom prst="rect">
            <a:avLst/>
          </a:prstGeom>
          <a:solidFill>
            <a:schemeClr val="bg1"/>
          </a:solidFill>
          <a:ln w="19050">
            <a:solidFill>
              <a:srgbClr val="00CC00"/>
            </a:solidFill>
            <a:prstDash val="sysDot"/>
          </a:ln>
        </p:spPr>
        <p:txBody>
          <a:bodyPr wrap="square" rtlCol="0">
            <a:spAutoFit/>
          </a:bodyPr>
          <a:lstStyle/>
          <a:p>
            <a:pPr lvl="0" algn="ctr">
              <a:defRPr/>
            </a:pPr>
            <a:r>
              <a:rPr lang="en-US" altLang="ko-KR" sz="2000" b="1" dirty="0">
                <a:solidFill>
                  <a:srgbClr val="00CC00"/>
                </a:solidFill>
                <a:latin typeface="맑은 고딕" panose="020F0502020204030204"/>
                <a:ea typeface="맑은 고딕" panose="020B0503020000020004" pitchFamily="50" charset="-127"/>
              </a:rPr>
              <a:t>ID11,12,16: </a:t>
            </a:r>
          </a:p>
          <a:p>
            <a:pPr lvl="0" algn="ctr">
              <a:defRPr/>
            </a:pPr>
            <a:r>
              <a:rPr lang="en-US" altLang="ko-KR" sz="2000" b="1" dirty="0">
                <a:solidFill>
                  <a:srgbClr val="00CC00"/>
                </a:solidFill>
                <a:latin typeface="맑은 고딕" panose="020F0502020204030204"/>
                <a:ea typeface="맑은 고딕" panose="020B0503020000020004" pitchFamily="50" charset="-127"/>
              </a:rPr>
              <a:t>Harm. </a:t>
            </a:r>
            <a:r>
              <a:rPr lang="en-US" altLang="ko-KR" sz="2000" b="1" dirty="0">
                <a:solidFill>
                  <a:srgbClr val="00CC00"/>
                </a:solidFill>
              </a:rPr>
              <a:t>Cavity</a:t>
            </a:r>
            <a:r>
              <a:rPr lang="en-US" altLang="ko-KR" sz="2000" b="1" dirty="0">
                <a:solidFill>
                  <a:srgbClr val="00CC00"/>
                </a:solidFill>
                <a:latin typeface="맑은 고딕" panose="020F0502020204030204"/>
                <a:ea typeface="맑은 고딕" panose="020B0503020000020004" pitchFamily="50" charset="-127"/>
              </a:rPr>
              <a:t> 2+2+2</a:t>
            </a:r>
            <a:endParaRPr lang="ko-KR" altLang="en-US" sz="2000" b="1" dirty="0">
              <a:solidFill>
                <a:srgbClr val="00CC00"/>
              </a:solidFill>
              <a:latin typeface="맑은 고딕" panose="020F0502020204030204"/>
              <a:ea typeface="맑은 고딕" panose="020B0503020000020004" pitchFamily="50" charset="-127"/>
            </a:endParaRPr>
          </a:p>
        </p:txBody>
      </p:sp>
      <p:sp>
        <p:nvSpPr>
          <p:cNvPr id="48" name="TextBox 47">
            <a:extLst>
              <a:ext uri="{FF2B5EF4-FFF2-40B4-BE49-F238E27FC236}">
                <a16:creationId xmlns:a16="http://schemas.microsoft.com/office/drawing/2014/main" id="{DDB19A6D-1763-415F-BB52-88D5A2F68D02}"/>
              </a:ext>
            </a:extLst>
          </p:cNvPr>
          <p:cNvSpPr txBox="1"/>
          <p:nvPr/>
        </p:nvSpPr>
        <p:spPr>
          <a:xfrm>
            <a:off x="13180718" y="141308"/>
            <a:ext cx="1776640" cy="525080"/>
          </a:xfrm>
          <a:prstGeom prst="rect">
            <a:avLst/>
          </a:prstGeom>
          <a:noFill/>
        </p:spPr>
        <p:txBody>
          <a:bodyPr wrap="none" rtlCol="0">
            <a:spAutoFit/>
          </a:bodyPr>
          <a:lstStyle/>
          <a:p>
            <a:r>
              <a:rPr lang="en-US" altLang="ko-KR" sz="2812" b="1" dirty="0"/>
              <a:t>2025.Sept.</a:t>
            </a:r>
            <a:endParaRPr lang="ko-KR" altLang="en-US" sz="2812" b="1" dirty="0"/>
          </a:p>
        </p:txBody>
      </p:sp>
      <p:sp>
        <p:nvSpPr>
          <p:cNvPr id="49" name="TextBox 48">
            <a:extLst>
              <a:ext uri="{FF2B5EF4-FFF2-40B4-BE49-F238E27FC236}">
                <a16:creationId xmlns:a16="http://schemas.microsoft.com/office/drawing/2014/main" id="{4FCCD4A3-C2C8-438F-AC0C-9CE4EFFDCC62}"/>
              </a:ext>
            </a:extLst>
          </p:cNvPr>
          <p:cNvSpPr txBox="1"/>
          <p:nvPr/>
        </p:nvSpPr>
        <p:spPr>
          <a:xfrm>
            <a:off x="111350" y="1296587"/>
            <a:ext cx="3769296" cy="2677656"/>
          </a:xfrm>
          <a:prstGeom prst="rect">
            <a:avLst/>
          </a:prstGeom>
          <a:solidFill>
            <a:schemeClr val="accent6">
              <a:lumMod val="20000"/>
              <a:lumOff val="80000"/>
            </a:schemeClr>
          </a:solidFill>
          <a:ln w="28575">
            <a:solidFill>
              <a:schemeClr val="tx1"/>
            </a:solidFill>
          </a:ln>
        </p:spPr>
        <p:txBody>
          <a:bodyPr wrap="square" rtlCol="0">
            <a:spAutoFit/>
          </a:bodyPr>
          <a:lstStyle/>
          <a:p>
            <a:r>
              <a:rPr lang="en-US" altLang="ko-KR" sz="2400" b="1" dirty="0"/>
              <a:t>28 straight</a:t>
            </a:r>
            <a:r>
              <a:rPr lang="ko-KR" altLang="en-US" sz="2400" b="1" dirty="0"/>
              <a:t> </a:t>
            </a:r>
            <a:r>
              <a:rPr lang="en-US" altLang="ko-KR" sz="2400" b="1" dirty="0"/>
              <a:t>section</a:t>
            </a:r>
          </a:p>
          <a:p>
            <a:r>
              <a:rPr lang="en-US" altLang="ko-KR" sz="2400" dirty="0"/>
              <a:t>  - Assigned[13 + 3(*0.5)] </a:t>
            </a:r>
          </a:p>
          <a:p>
            <a:r>
              <a:rPr lang="en-US" altLang="ko-KR" sz="2400" dirty="0"/>
              <a:t>     3 : RF cavity</a:t>
            </a:r>
          </a:p>
          <a:p>
            <a:r>
              <a:rPr lang="en-US" altLang="ko-KR" sz="2400" dirty="0"/>
              <a:t>     1 : Injection</a:t>
            </a:r>
          </a:p>
          <a:p>
            <a:r>
              <a:rPr lang="en-US" altLang="ko-KR" sz="2400" dirty="0"/>
              <a:t>     9 : Beamline</a:t>
            </a:r>
          </a:p>
          <a:p>
            <a:r>
              <a:rPr lang="en-US" altLang="ko-KR" sz="2400" dirty="0"/>
              <a:t>     3(*0.5) : H. Cavity</a:t>
            </a:r>
          </a:p>
          <a:p>
            <a:r>
              <a:rPr lang="en-US" altLang="ko-KR" sz="2400" dirty="0"/>
              <a:t>  - Remains : [12 + 3(*0.5)]</a:t>
            </a:r>
          </a:p>
        </p:txBody>
      </p:sp>
      <p:sp>
        <p:nvSpPr>
          <p:cNvPr id="50" name="TextBox 49">
            <a:extLst>
              <a:ext uri="{FF2B5EF4-FFF2-40B4-BE49-F238E27FC236}">
                <a16:creationId xmlns:a16="http://schemas.microsoft.com/office/drawing/2014/main" id="{861C5D91-AB26-4107-A888-CBC4934A07B2}"/>
              </a:ext>
            </a:extLst>
          </p:cNvPr>
          <p:cNvSpPr txBox="1"/>
          <p:nvPr/>
        </p:nvSpPr>
        <p:spPr>
          <a:xfrm>
            <a:off x="4727932" y="1651386"/>
            <a:ext cx="1316386" cy="525080"/>
          </a:xfrm>
          <a:prstGeom prst="rect">
            <a:avLst/>
          </a:prstGeom>
          <a:noFill/>
        </p:spPr>
        <p:txBody>
          <a:bodyPr wrap="none" rtlCol="0">
            <a:spAutoFit/>
          </a:bodyPr>
          <a:lstStyle/>
          <a:p>
            <a:r>
              <a:rPr lang="en-US" altLang="ko-KR" sz="2812" dirty="0">
                <a:solidFill>
                  <a:srgbClr val="00B050"/>
                </a:solidFill>
              </a:rPr>
              <a:t>Long BL</a:t>
            </a:r>
            <a:endParaRPr lang="ko-KR" altLang="en-US" sz="2812" dirty="0">
              <a:solidFill>
                <a:srgbClr val="00B050"/>
              </a:solidFill>
            </a:endParaRPr>
          </a:p>
        </p:txBody>
      </p:sp>
      <p:sp>
        <p:nvSpPr>
          <p:cNvPr id="51" name="사각형: 둥근 모서리 50">
            <a:extLst>
              <a:ext uri="{FF2B5EF4-FFF2-40B4-BE49-F238E27FC236}">
                <a16:creationId xmlns:a16="http://schemas.microsoft.com/office/drawing/2014/main" id="{AF49AE31-A956-4132-A10E-7AE43B8957BC}"/>
              </a:ext>
            </a:extLst>
          </p:cNvPr>
          <p:cNvSpPr/>
          <p:nvPr/>
        </p:nvSpPr>
        <p:spPr>
          <a:xfrm>
            <a:off x="10054138" y="6915937"/>
            <a:ext cx="4153072" cy="10508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52" name="사각형: 둥근 모서리 51">
            <a:extLst>
              <a:ext uri="{FF2B5EF4-FFF2-40B4-BE49-F238E27FC236}">
                <a16:creationId xmlns:a16="http://schemas.microsoft.com/office/drawing/2014/main" id="{A19E1DE0-0D5D-47A1-8A81-AA3B21AB56F2}"/>
              </a:ext>
            </a:extLst>
          </p:cNvPr>
          <p:cNvSpPr/>
          <p:nvPr/>
        </p:nvSpPr>
        <p:spPr>
          <a:xfrm>
            <a:off x="10862995" y="5701776"/>
            <a:ext cx="4326932" cy="10508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53" name="사각형: 둥근 모서리 52">
            <a:extLst>
              <a:ext uri="{FF2B5EF4-FFF2-40B4-BE49-F238E27FC236}">
                <a16:creationId xmlns:a16="http://schemas.microsoft.com/office/drawing/2014/main" id="{A4BBE195-DB38-47E5-9488-176863775249}"/>
              </a:ext>
            </a:extLst>
          </p:cNvPr>
          <p:cNvSpPr/>
          <p:nvPr/>
        </p:nvSpPr>
        <p:spPr>
          <a:xfrm>
            <a:off x="10966971" y="4414665"/>
            <a:ext cx="4153072" cy="10508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58" name="사각형: 둥근 모서리 57">
            <a:extLst>
              <a:ext uri="{FF2B5EF4-FFF2-40B4-BE49-F238E27FC236}">
                <a16:creationId xmlns:a16="http://schemas.microsoft.com/office/drawing/2014/main" id="{3C507837-AA94-4961-BDFC-19C30E01DCE9}"/>
              </a:ext>
            </a:extLst>
          </p:cNvPr>
          <p:cNvSpPr/>
          <p:nvPr/>
        </p:nvSpPr>
        <p:spPr>
          <a:xfrm>
            <a:off x="6214561" y="700204"/>
            <a:ext cx="4558349" cy="10508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59" name="사각형: 둥근 모서리 58">
            <a:extLst>
              <a:ext uri="{FF2B5EF4-FFF2-40B4-BE49-F238E27FC236}">
                <a16:creationId xmlns:a16="http://schemas.microsoft.com/office/drawing/2014/main" id="{36089239-274D-4D9F-9735-9D66841A3D5C}"/>
              </a:ext>
            </a:extLst>
          </p:cNvPr>
          <p:cNvSpPr/>
          <p:nvPr/>
        </p:nvSpPr>
        <p:spPr>
          <a:xfrm>
            <a:off x="44774" y="4522631"/>
            <a:ext cx="4558349" cy="10508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grpSp>
        <p:nvGrpSpPr>
          <p:cNvPr id="60" name="그룹 59">
            <a:extLst>
              <a:ext uri="{FF2B5EF4-FFF2-40B4-BE49-F238E27FC236}">
                <a16:creationId xmlns:a16="http://schemas.microsoft.com/office/drawing/2014/main" id="{256C69B0-80B4-4038-8FCB-C7D524EA1796}"/>
              </a:ext>
            </a:extLst>
          </p:cNvPr>
          <p:cNvGrpSpPr/>
          <p:nvPr/>
        </p:nvGrpSpPr>
        <p:grpSpPr>
          <a:xfrm>
            <a:off x="5625015" y="7870610"/>
            <a:ext cx="3520395" cy="704153"/>
            <a:chOff x="4070861" y="6298187"/>
            <a:chExt cx="2816903" cy="563440"/>
          </a:xfrm>
        </p:grpSpPr>
        <p:grpSp>
          <p:nvGrpSpPr>
            <p:cNvPr id="61" name="그룹 60">
              <a:extLst>
                <a:ext uri="{FF2B5EF4-FFF2-40B4-BE49-F238E27FC236}">
                  <a16:creationId xmlns:a16="http://schemas.microsoft.com/office/drawing/2014/main" id="{4B4629BC-8BD8-4B18-B2ED-1D5441090A0D}"/>
                </a:ext>
              </a:extLst>
            </p:cNvPr>
            <p:cNvGrpSpPr/>
            <p:nvPr/>
          </p:nvGrpSpPr>
          <p:grpSpPr>
            <a:xfrm>
              <a:off x="4070861" y="6298187"/>
              <a:ext cx="2816903" cy="320155"/>
              <a:chOff x="4070861" y="6298187"/>
              <a:chExt cx="2816903" cy="320155"/>
            </a:xfrm>
          </p:grpSpPr>
          <p:sp>
            <p:nvSpPr>
              <p:cNvPr id="64" name="순서도: 연결자 63">
                <a:extLst>
                  <a:ext uri="{FF2B5EF4-FFF2-40B4-BE49-F238E27FC236}">
                    <a16:creationId xmlns:a16="http://schemas.microsoft.com/office/drawing/2014/main" id="{E8843FEA-5CEF-4CE1-B453-06A00286B791}"/>
                  </a:ext>
                </a:extLst>
              </p:cNvPr>
              <p:cNvSpPr/>
              <p:nvPr/>
            </p:nvSpPr>
            <p:spPr>
              <a:xfrm>
                <a:off x="4070861" y="6421858"/>
                <a:ext cx="150157" cy="139080"/>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solidFill>
                    <a:srgbClr val="00B0F0"/>
                  </a:solidFill>
                </a:endParaRPr>
              </a:p>
            </p:txBody>
          </p:sp>
          <p:sp>
            <p:nvSpPr>
              <p:cNvPr id="65" name="TextBox 64">
                <a:extLst>
                  <a:ext uri="{FF2B5EF4-FFF2-40B4-BE49-F238E27FC236}">
                    <a16:creationId xmlns:a16="http://schemas.microsoft.com/office/drawing/2014/main" id="{449638E7-9A5D-4FB8-A0A3-F770491C58D5}"/>
                  </a:ext>
                </a:extLst>
              </p:cNvPr>
              <p:cNvSpPr txBox="1"/>
              <p:nvPr/>
            </p:nvSpPr>
            <p:spPr>
              <a:xfrm>
                <a:off x="4331814" y="6298187"/>
                <a:ext cx="2555950" cy="320155"/>
              </a:xfrm>
              <a:prstGeom prst="rect">
                <a:avLst/>
              </a:prstGeom>
              <a:noFill/>
            </p:spPr>
            <p:txBody>
              <a:bodyPr wrap="none" rtlCol="0">
                <a:spAutoFit/>
              </a:bodyPr>
              <a:lstStyle/>
              <a:p>
                <a:r>
                  <a:rPr lang="en-US" altLang="ko-KR" sz="2000" b="1" dirty="0">
                    <a:solidFill>
                      <a:srgbClr val="00B0F0"/>
                    </a:solidFill>
                  </a:rPr>
                  <a:t>Priority Support for Industry</a:t>
                </a:r>
                <a:endParaRPr lang="ko-KR" altLang="en-US" sz="2000" b="1" dirty="0">
                  <a:solidFill>
                    <a:srgbClr val="00B0F0"/>
                  </a:solidFill>
                </a:endParaRPr>
              </a:p>
            </p:txBody>
          </p:sp>
        </p:grpSp>
        <p:sp>
          <p:nvSpPr>
            <p:cNvPr id="62" name="순서도: 연결자 61">
              <a:extLst>
                <a:ext uri="{FF2B5EF4-FFF2-40B4-BE49-F238E27FC236}">
                  <a16:creationId xmlns:a16="http://schemas.microsoft.com/office/drawing/2014/main" id="{E1E1A968-DDF3-4363-99F4-550162F065C5}"/>
                </a:ext>
              </a:extLst>
            </p:cNvPr>
            <p:cNvSpPr/>
            <p:nvPr/>
          </p:nvSpPr>
          <p:spPr>
            <a:xfrm>
              <a:off x="4094792" y="6665143"/>
              <a:ext cx="150157" cy="1390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solidFill>
                  <a:srgbClr val="00B0F0"/>
                </a:solidFill>
              </a:endParaRPr>
            </a:p>
          </p:txBody>
        </p:sp>
        <p:sp>
          <p:nvSpPr>
            <p:cNvPr id="63" name="TextBox 62">
              <a:extLst>
                <a:ext uri="{FF2B5EF4-FFF2-40B4-BE49-F238E27FC236}">
                  <a16:creationId xmlns:a16="http://schemas.microsoft.com/office/drawing/2014/main" id="{585D098D-08D9-405E-B51E-550480050C05}"/>
                </a:ext>
              </a:extLst>
            </p:cNvPr>
            <p:cNvSpPr txBox="1"/>
            <p:nvPr/>
          </p:nvSpPr>
          <p:spPr>
            <a:xfrm>
              <a:off x="4355745" y="6541472"/>
              <a:ext cx="2431737" cy="320155"/>
            </a:xfrm>
            <a:prstGeom prst="rect">
              <a:avLst/>
            </a:prstGeom>
            <a:noFill/>
          </p:spPr>
          <p:txBody>
            <a:bodyPr wrap="none" rtlCol="0">
              <a:spAutoFit/>
            </a:bodyPr>
            <a:lstStyle/>
            <a:p>
              <a:r>
                <a:rPr lang="en-US" altLang="ko-KR" sz="2000" b="1" dirty="0"/>
                <a:t>Support for Academic R&amp;D</a:t>
              </a:r>
              <a:endParaRPr lang="ko-KR" altLang="en-US" sz="2000" b="1" dirty="0"/>
            </a:p>
          </p:txBody>
        </p:sp>
      </p:grpSp>
      <p:sp>
        <p:nvSpPr>
          <p:cNvPr id="66" name="TextBox 65">
            <a:extLst>
              <a:ext uri="{FF2B5EF4-FFF2-40B4-BE49-F238E27FC236}">
                <a16:creationId xmlns:a16="http://schemas.microsoft.com/office/drawing/2014/main" id="{6391F302-626B-45E5-8718-8DE7EC90127B}"/>
              </a:ext>
            </a:extLst>
          </p:cNvPr>
          <p:cNvSpPr txBox="1"/>
          <p:nvPr/>
        </p:nvSpPr>
        <p:spPr>
          <a:xfrm>
            <a:off x="12791570" y="7794382"/>
            <a:ext cx="1962397" cy="525080"/>
          </a:xfrm>
          <a:prstGeom prst="rect">
            <a:avLst/>
          </a:prstGeom>
          <a:solidFill>
            <a:schemeClr val="bg1"/>
          </a:solidFill>
          <a:ln>
            <a:solidFill>
              <a:srgbClr val="FF00FF"/>
            </a:solidFill>
          </a:ln>
        </p:spPr>
        <p:txBody>
          <a:bodyPr wrap="none" rtlCol="0">
            <a:spAutoFit/>
          </a:bodyPr>
          <a:lstStyle/>
          <a:p>
            <a:r>
              <a:rPr lang="en-US" altLang="ko-KR" sz="2812" b="1" dirty="0">
                <a:solidFill>
                  <a:srgbClr val="FF33CC"/>
                </a:solidFill>
              </a:rPr>
              <a:t>Bio. Science</a:t>
            </a:r>
            <a:endParaRPr lang="ko-KR" altLang="en-US" sz="2812" b="1" dirty="0">
              <a:solidFill>
                <a:srgbClr val="FF33CC"/>
              </a:solidFill>
            </a:endParaRPr>
          </a:p>
        </p:txBody>
      </p:sp>
      <p:sp>
        <p:nvSpPr>
          <p:cNvPr id="67" name="TextBox 66">
            <a:extLst>
              <a:ext uri="{FF2B5EF4-FFF2-40B4-BE49-F238E27FC236}">
                <a16:creationId xmlns:a16="http://schemas.microsoft.com/office/drawing/2014/main" id="{A4FF1C22-A3F4-4C4A-B9EE-1E9A7687E4E3}"/>
              </a:ext>
            </a:extLst>
          </p:cNvPr>
          <p:cNvSpPr txBox="1"/>
          <p:nvPr/>
        </p:nvSpPr>
        <p:spPr>
          <a:xfrm>
            <a:off x="13222371" y="5524650"/>
            <a:ext cx="2093715" cy="525080"/>
          </a:xfrm>
          <a:prstGeom prst="rect">
            <a:avLst/>
          </a:prstGeom>
          <a:solidFill>
            <a:schemeClr val="bg1"/>
          </a:solidFill>
          <a:ln>
            <a:solidFill>
              <a:srgbClr val="FF00FF"/>
            </a:solidFill>
          </a:ln>
        </p:spPr>
        <p:txBody>
          <a:bodyPr wrap="none" rtlCol="0">
            <a:spAutoFit/>
          </a:bodyPr>
          <a:lstStyle/>
          <a:p>
            <a:r>
              <a:rPr lang="en-US" altLang="ko-KR" sz="2812" b="1" dirty="0">
                <a:solidFill>
                  <a:srgbClr val="FF33CC"/>
                </a:solidFill>
              </a:rPr>
              <a:t>Mat. Science</a:t>
            </a:r>
            <a:endParaRPr lang="ko-KR" altLang="en-US" sz="2812" b="1" dirty="0">
              <a:solidFill>
                <a:srgbClr val="FF33CC"/>
              </a:solidFill>
            </a:endParaRPr>
          </a:p>
        </p:txBody>
      </p:sp>
      <p:sp>
        <p:nvSpPr>
          <p:cNvPr id="68" name="TextBox 67">
            <a:extLst>
              <a:ext uri="{FF2B5EF4-FFF2-40B4-BE49-F238E27FC236}">
                <a16:creationId xmlns:a16="http://schemas.microsoft.com/office/drawing/2014/main" id="{F2844FDE-E465-4E27-82FA-E94ACBE6A13D}"/>
              </a:ext>
            </a:extLst>
          </p:cNvPr>
          <p:cNvSpPr txBox="1"/>
          <p:nvPr/>
        </p:nvSpPr>
        <p:spPr>
          <a:xfrm>
            <a:off x="12884327" y="4017407"/>
            <a:ext cx="2228431" cy="525080"/>
          </a:xfrm>
          <a:prstGeom prst="rect">
            <a:avLst/>
          </a:prstGeom>
          <a:solidFill>
            <a:schemeClr val="bg1"/>
          </a:solidFill>
          <a:ln>
            <a:solidFill>
              <a:srgbClr val="FF00FF"/>
            </a:solidFill>
          </a:ln>
        </p:spPr>
        <p:txBody>
          <a:bodyPr wrap="none" rtlCol="0">
            <a:spAutoFit/>
          </a:bodyPr>
          <a:lstStyle/>
          <a:p>
            <a:r>
              <a:rPr lang="en-US" altLang="ko-KR" sz="2812" b="1" dirty="0">
                <a:solidFill>
                  <a:srgbClr val="FF33CC"/>
                </a:solidFill>
              </a:rPr>
              <a:t>Soft X-ray Sci.</a:t>
            </a:r>
            <a:endParaRPr lang="ko-KR" altLang="en-US" sz="2812" b="1" dirty="0">
              <a:solidFill>
                <a:srgbClr val="FF33CC"/>
              </a:solidFill>
            </a:endParaRPr>
          </a:p>
        </p:txBody>
      </p:sp>
      <p:sp>
        <p:nvSpPr>
          <p:cNvPr id="69" name="TextBox 68">
            <a:extLst>
              <a:ext uri="{FF2B5EF4-FFF2-40B4-BE49-F238E27FC236}">
                <a16:creationId xmlns:a16="http://schemas.microsoft.com/office/drawing/2014/main" id="{A365B3E8-E4B1-4EDD-9D33-03153839BBE3}"/>
              </a:ext>
            </a:extLst>
          </p:cNvPr>
          <p:cNvSpPr txBox="1"/>
          <p:nvPr/>
        </p:nvSpPr>
        <p:spPr>
          <a:xfrm>
            <a:off x="8893598" y="374761"/>
            <a:ext cx="2362313" cy="525080"/>
          </a:xfrm>
          <a:prstGeom prst="rect">
            <a:avLst/>
          </a:prstGeom>
          <a:solidFill>
            <a:schemeClr val="bg1"/>
          </a:solidFill>
          <a:ln>
            <a:solidFill>
              <a:srgbClr val="FF00FF"/>
            </a:solidFill>
          </a:ln>
        </p:spPr>
        <p:txBody>
          <a:bodyPr wrap="none" rtlCol="0">
            <a:spAutoFit/>
          </a:bodyPr>
          <a:lstStyle/>
          <a:p>
            <a:r>
              <a:rPr lang="en-US" altLang="ko-KR" sz="2812" b="1" dirty="0">
                <a:solidFill>
                  <a:srgbClr val="FF33CC"/>
                </a:solidFill>
              </a:rPr>
              <a:t>Coherence Sci.</a:t>
            </a:r>
            <a:endParaRPr lang="ko-KR" altLang="en-US" sz="2812" b="1" dirty="0">
              <a:solidFill>
                <a:srgbClr val="FF33CC"/>
              </a:solidFill>
            </a:endParaRPr>
          </a:p>
        </p:txBody>
      </p:sp>
      <p:sp>
        <p:nvSpPr>
          <p:cNvPr id="70" name="TextBox 69">
            <a:extLst>
              <a:ext uri="{FF2B5EF4-FFF2-40B4-BE49-F238E27FC236}">
                <a16:creationId xmlns:a16="http://schemas.microsoft.com/office/drawing/2014/main" id="{B0D5D526-990E-406D-AD3D-1B90D4DC0E97}"/>
              </a:ext>
            </a:extLst>
          </p:cNvPr>
          <p:cNvSpPr txBox="1"/>
          <p:nvPr/>
        </p:nvSpPr>
        <p:spPr>
          <a:xfrm>
            <a:off x="149460" y="4234046"/>
            <a:ext cx="1963999" cy="525080"/>
          </a:xfrm>
          <a:prstGeom prst="rect">
            <a:avLst/>
          </a:prstGeom>
          <a:solidFill>
            <a:schemeClr val="bg1"/>
          </a:solidFill>
          <a:ln>
            <a:solidFill>
              <a:srgbClr val="FF00FF"/>
            </a:solidFill>
          </a:ln>
        </p:spPr>
        <p:txBody>
          <a:bodyPr wrap="none" rtlCol="0">
            <a:spAutoFit/>
          </a:bodyPr>
          <a:lstStyle/>
          <a:p>
            <a:r>
              <a:rPr lang="en-US" altLang="ko-KR" sz="2812" b="1" dirty="0">
                <a:solidFill>
                  <a:srgbClr val="FF33CC"/>
                </a:solidFill>
              </a:rPr>
              <a:t>Imaging Sci.</a:t>
            </a:r>
            <a:endParaRPr lang="ko-KR" altLang="en-US" sz="2812" b="1" dirty="0">
              <a:solidFill>
                <a:srgbClr val="FF33CC"/>
              </a:solidFill>
            </a:endParaRPr>
          </a:p>
        </p:txBody>
      </p:sp>
      <p:sp>
        <p:nvSpPr>
          <p:cNvPr id="72" name="직사각형 71">
            <a:extLst>
              <a:ext uri="{FF2B5EF4-FFF2-40B4-BE49-F238E27FC236}">
                <a16:creationId xmlns:a16="http://schemas.microsoft.com/office/drawing/2014/main" id="{64017928-C395-4066-8199-DC10D1BC2E4A}"/>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13497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5521350" y="290929"/>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Photon Source Specification</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14</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graphicFrame>
        <p:nvGraphicFramePr>
          <p:cNvPr id="9" name="표 5">
            <a:extLst>
              <a:ext uri="{FF2B5EF4-FFF2-40B4-BE49-F238E27FC236}">
                <a16:creationId xmlns:a16="http://schemas.microsoft.com/office/drawing/2014/main" id="{AEFE1511-FD07-4B85-9C41-B37DF3F66F99}"/>
              </a:ext>
            </a:extLst>
          </p:cNvPr>
          <p:cNvGraphicFramePr>
            <a:graphicFrameLocks noGrp="1"/>
          </p:cNvGraphicFramePr>
          <p:nvPr>
            <p:extLst>
              <p:ext uri="{D42A27DB-BD31-4B8C-83A1-F6EECF244321}">
                <p14:modId xmlns:p14="http://schemas.microsoft.com/office/powerpoint/2010/main" val="3695787267"/>
              </p:ext>
            </p:extLst>
          </p:nvPr>
        </p:nvGraphicFramePr>
        <p:xfrm>
          <a:off x="354" y="846786"/>
          <a:ext cx="15236118" cy="7727277"/>
        </p:xfrm>
        <a:graphic>
          <a:graphicData uri="http://schemas.openxmlformats.org/drawingml/2006/table">
            <a:tbl>
              <a:tblPr firstRow="1" bandRow="1">
                <a:tableStyleId>{C083E6E3-FA7D-4D7B-A595-EF9225AFEA82}</a:tableStyleId>
              </a:tblPr>
              <a:tblGrid>
                <a:gridCol w="1425031">
                  <a:extLst>
                    <a:ext uri="{9D8B030D-6E8A-4147-A177-3AD203B41FA5}">
                      <a16:colId xmlns:a16="http://schemas.microsoft.com/office/drawing/2014/main" val="2306971884"/>
                    </a:ext>
                  </a:extLst>
                </a:gridCol>
                <a:gridCol w="648620">
                  <a:extLst>
                    <a:ext uri="{9D8B030D-6E8A-4147-A177-3AD203B41FA5}">
                      <a16:colId xmlns:a16="http://schemas.microsoft.com/office/drawing/2014/main" val="2180345439"/>
                    </a:ext>
                  </a:extLst>
                </a:gridCol>
                <a:gridCol w="1554977">
                  <a:extLst>
                    <a:ext uri="{9D8B030D-6E8A-4147-A177-3AD203B41FA5}">
                      <a16:colId xmlns:a16="http://schemas.microsoft.com/office/drawing/2014/main" val="2801952711"/>
                    </a:ext>
                  </a:extLst>
                </a:gridCol>
                <a:gridCol w="1554977">
                  <a:extLst>
                    <a:ext uri="{9D8B030D-6E8A-4147-A177-3AD203B41FA5}">
                      <a16:colId xmlns:a16="http://schemas.microsoft.com/office/drawing/2014/main" val="471405931"/>
                    </a:ext>
                  </a:extLst>
                </a:gridCol>
                <a:gridCol w="1120522">
                  <a:extLst>
                    <a:ext uri="{9D8B030D-6E8A-4147-A177-3AD203B41FA5}">
                      <a16:colId xmlns:a16="http://schemas.microsoft.com/office/drawing/2014/main" val="4260089481"/>
                    </a:ext>
                  </a:extLst>
                </a:gridCol>
                <a:gridCol w="1797562">
                  <a:extLst>
                    <a:ext uri="{9D8B030D-6E8A-4147-A177-3AD203B41FA5}">
                      <a16:colId xmlns:a16="http://schemas.microsoft.com/office/drawing/2014/main" val="3840542072"/>
                    </a:ext>
                  </a:extLst>
                </a:gridCol>
                <a:gridCol w="1300906">
                  <a:extLst>
                    <a:ext uri="{9D8B030D-6E8A-4147-A177-3AD203B41FA5}">
                      <a16:colId xmlns:a16="http://schemas.microsoft.com/office/drawing/2014/main" val="2729114532"/>
                    </a:ext>
                  </a:extLst>
                </a:gridCol>
                <a:gridCol w="1537067">
                  <a:extLst>
                    <a:ext uri="{9D8B030D-6E8A-4147-A177-3AD203B41FA5}">
                      <a16:colId xmlns:a16="http://schemas.microsoft.com/office/drawing/2014/main" val="448614163"/>
                    </a:ext>
                  </a:extLst>
                </a:gridCol>
                <a:gridCol w="1537070">
                  <a:extLst>
                    <a:ext uri="{9D8B030D-6E8A-4147-A177-3AD203B41FA5}">
                      <a16:colId xmlns:a16="http://schemas.microsoft.com/office/drawing/2014/main" val="1415732205"/>
                    </a:ext>
                  </a:extLst>
                </a:gridCol>
                <a:gridCol w="1600671">
                  <a:extLst>
                    <a:ext uri="{9D8B030D-6E8A-4147-A177-3AD203B41FA5}">
                      <a16:colId xmlns:a16="http://schemas.microsoft.com/office/drawing/2014/main" val="2170910490"/>
                    </a:ext>
                  </a:extLst>
                </a:gridCol>
                <a:gridCol w="1158715">
                  <a:extLst>
                    <a:ext uri="{9D8B030D-6E8A-4147-A177-3AD203B41FA5}">
                      <a16:colId xmlns:a16="http://schemas.microsoft.com/office/drawing/2014/main" val="422238355"/>
                    </a:ext>
                  </a:extLst>
                </a:gridCol>
              </a:tblGrid>
              <a:tr h="643771">
                <a:tc>
                  <a:txBody>
                    <a:bodyPr/>
                    <a:lstStyle/>
                    <a:p>
                      <a:pPr algn="ctr" latinLnBrk="1"/>
                      <a:r>
                        <a:rPr lang="en-US" altLang="ko-KR" sz="2000" dirty="0">
                          <a:latin typeface="Arial" panose="020B0604020202020204" pitchFamily="34" charset="0"/>
                          <a:cs typeface="Arial" panose="020B0604020202020204" pitchFamily="34" charset="0"/>
                        </a:rPr>
                        <a:t>Undulator</a:t>
                      </a:r>
                      <a:endParaRPr lang="ko-KR" altLang="en-US" sz="2000" dirty="0">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1400" dirty="0">
                          <a:latin typeface="Arial" panose="020B0604020202020204" pitchFamily="34" charset="0"/>
                          <a:cs typeface="Arial" panose="020B0604020202020204" pitchFamily="34" charset="0"/>
                        </a:rPr>
                        <a:t>(Unit)</a:t>
                      </a:r>
                      <a:endParaRPr lang="ko-KR" altLang="en-US" sz="14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IVU16</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latinLnBrk="1"/>
                      <a:r>
                        <a:rPr lang="en-US" altLang="ko-KR" sz="2000" dirty="0">
                          <a:latin typeface="Arial" panose="020B0604020202020204" pitchFamily="34" charset="0"/>
                          <a:cs typeface="Arial" panose="020B0604020202020204" pitchFamily="34" charset="0"/>
                        </a:rPr>
                        <a:t>IVU20</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IVU22</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IVU24</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IVU24</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latinLnBrk="1"/>
                      <a:r>
                        <a:rPr lang="en-US" altLang="ko-KR" sz="2000" dirty="0">
                          <a:latin typeface="Arial" panose="020B0604020202020204" pitchFamily="34" charset="0"/>
                          <a:cs typeface="Arial" panose="020B0604020202020204" pitchFamily="34" charset="0"/>
                        </a:rPr>
                        <a:t>EPU78</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latinLnBrk="1"/>
                      <a:r>
                        <a:rPr lang="en-US" altLang="ko-KR" sz="2000" dirty="0">
                          <a:latin typeface="Arial" panose="020B0604020202020204" pitchFamily="34" charset="0"/>
                          <a:cs typeface="Arial" panose="020B0604020202020204" pitchFamily="34" charset="0"/>
                        </a:rPr>
                        <a:t>EPU98</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BM</a:t>
                      </a:r>
                      <a:endParaRPr lang="ko-KR" altLang="en-US" sz="20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latin typeface="Arial" panose="020B0604020202020204" pitchFamily="34" charset="0"/>
                          <a:cs typeface="Arial" panose="020B0604020202020204" pitchFamily="34" charset="0"/>
                        </a:rPr>
                        <a:t>PLS-II</a:t>
                      </a:r>
                    </a:p>
                    <a:p>
                      <a:pPr algn="ctr" latinLnBrk="1"/>
                      <a:r>
                        <a:rPr lang="en-US" altLang="ko-KR" sz="1600" dirty="0">
                          <a:latin typeface="Arial" panose="020B0604020202020204" pitchFamily="34" charset="0"/>
                          <a:cs typeface="Arial" panose="020B0604020202020204" pitchFamily="34" charset="0"/>
                        </a:rPr>
                        <a:t>(IVU20)</a:t>
                      </a:r>
                      <a:endParaRPr lang="ko-KR" altLang="en-US" sz="1600" dirty="0">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531108"/>
                  </a:ext>
                </a:extLst>
              </a:tr>
              <a:tr h="798165">
                <a:tc>
                  <a:txBody>
                    <a:bodyPr/>
                    <a:lstStyle/>
                    <a:p>
                      <a:pPr marL="0" marR="0" lvl="0" indent="0" algn="l" rtl="0">
                        <a:spcBef>
                          <a:spcPts val="0"/>
                        </a:spcBef>
                        <a:spcAft>
                          <a:spcPts val="0"/>
                        </a:spcAft>
                        <a:buNone/>
                      </a:pPr>
                      <a:r>
                        <a:rPr lang="en-US" sz="1700" b="1" i="0" u="none" strike="noStrike" cap="none" dirty="0">
                          <a:solidFill>
                            <a:schemeClr val="tx1"/>
                          </a:solidFill>
                          <a:latin typeface="Arial"/>
                          <a:ea typeface="Arial"/>
                          <a:cs typeface="Arial"/>
                          <a:sym typeface="Arial"/>
                        </a:rPr>
                        <a:t>Beamline #</a:t>
                      </a:r>
                      <a:endParaRPr sz="1700" b="1" u="none" strike="noStrike" cap="none" dirty="0">
                        <a:solidFill>
                          <a:schemeClr val="tx1"/>
                        </a:solidFill>
                        <a:latin typeface="Arial"/>
                        <a:ea typeface="Arial"/>
                        <a:cs typeface="Arial"/>
                        <a:sym typeface="Arial"/>
                      </a:endParaRPr>
                    </a:p>
                  </a:txBody>
                  <a:tcPr marL="91446" marR="91446" marT="45723" marB="4572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200" u="none" strike="noStrike" cap="none" dirty="0">
                          <a:solidFill>
                            <a:schemeClr val="tx1"/>
                          </a:solidFill>
                          <a:latin typeface="Arial"/>
                          <a:ea typeface="Arial"/>
                          <a:cs typeface="Arial"/>
                          <a:sym typeface="Arial"/>
                        </a:rPr>
                        <a:t>[mm]</a:t>
                      </a:r>
                      <a:endParaRPr sz="1200" u="none" strike="noStrike" cap="none"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
                          <a:schemeClr val="dk1"/>
                        </a:buClr>
                        <a:buSzTx/>
                        <a:buFont typeface="Arial"/>
                        <a:buNone/>
                        <a:tabLst/>
                        <a:defRPr/>
                      </a:pPr>
                      <a:r>
                        <a:rPr lang="en-US" altLang="ko-KR" sz="1200" b="1" u="none" strike="noStrike" cap="none" dirty="0">
                          <a:solidFill>
                            <a:schemeClr val="tx1"/>
                          </a:solidFill>
                          <a:latin typeface="Arial"/>
                          <a:ea typeface="Arial"/>
                          <a:cs typeface="Arial"/>
                          <a:sym typeface="Arial"/>
                        </a:rPr>
                        <a:t>ID24</a:t>
                      </a:r>
                      <a:r>
                        <a:rPr lang="en-US" altLang="ko-KR" sz="1200" u="none" strike="noStrike" cap="none" dirty="0">
                          <a:solidFill>
                            <a:schemeClr val="tx1"/>
                          </a:solidFill>
                          <a:latin typeface="Arial"/>
                          <a:ea typeface="Arial"/>
                          <a:cs typeface="Arial"/>
                          <a:sym typeface="Arial"/>
                        </a:rPr>
                        <a:t> Mat. St. Anal.</a:t>
                      </a:r>
                      <a:endParaRPr lang="en-US" altLang="ko-KR" sz="1200" dirty="0">
                        <a:solidFill>
                          <a:schemeClr val="tx1"/>
                        </a:solidFil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rtl="0">
                        <a:spcBef>
                          <a:spcPts val="0"/>
                        </a:spcBef>
                        <a:spcAft>
                          <a:spcPts val="0"/>
                        </a:spcAft>
                        <a:buNone/>
                      </a:pPr>
                      <a:r>
                        <a:rPr lang="en-US" sz="1200" b="1" u="none" strike="noStrike" cap="none" dirty="0">
                          <a:solidFill>
                            <a:schemeClr val="tx1"/>
                          </a:solidFill>
                          <a:latin typeface="Arial"/>
                          <a:ea typeface="Arial"/>
                          <a:cs typeface="Arial"/>
                          <a:sym typeface="Arial"/>
                        </a:rPr>
                        <a:t>ID04</a:t>
                      </a:r>
                      <a:r>
                        <a:rPr lang="en-US" sz="1200" u="none" strike="noStrike" cap="none" dirty="0">
                          <a:solidFill>
                            <a:schemeClr val="tx1"/>
                          </a:solidFill>
                          <a:latin typeface="Arial"/>
                          <a:ea typeface="Arial"/>
                          <a:cs typeface="Arial"/>
                          <a:sym typeface="Arial"/>
                        </a:rPr>
                        <a:t> </a:t>
                      </a:r>
                      <a:r>
                        <a:rPr lang="en-US" sz="1200" u="none" strike="noStrike" cap="none" dirty="0" err="1">
                          <a:solidFill>
                            <a:schemeClr val="tx1"/>
                          </a:solidFill>
                          <a:latin typeface="Arial"/>
                          <a:ea typeface="Arial"/>
                          <a:cs typeface="Arial"/>
                          <a:sym typeface="Arial"/>
                        </a:rPr>
                        <a:t>CoSAXS</a:t>
                      </a:r>
                      <a:endParaRPr sz="1200" u="none" strike="noStrike" cap="none" dirty="0">
                        <a:solidFill>
                          <a:schemeClr val="tx1"/>
                        </a:solidFill>
                        <a:latin typeface="Arial"/>
                        <a:ea typeface="Arial"/>
                        <a:cs typeface="Arial"/>
                        <a:sym typeface="Arial"/>
                      </a:endParaRPr>
                    </a:p>
                    <a:p>
                      <a:pPr marL="0" lvl="0" indent="0" algn="ctr" rtl="0">
                        <a:spcBef>
                          <a:spcPts val="0"/>
                        </a:spcBef>
                        <a:spcAft>
                          <a:spcPts val="0"/>
                        </a:spcAft>
                        <a:buClr>
                          <a:schemeClr val="dk1"/>
                        </a:buClr>
                        <a:buFont typeface="Arial"/>
                        <a:buNone/>
                      </a:pPr>
                      <a:r>
                        <a:rPr lang="en-US" sz="1200" b="1" dirty="0">
                          <a:solidFill>
                            <a:schemeClr val="tx1"/>
                          </a:solidFill>
                          <a:latin typeface="Arial"/>
                          <a:ea typeface="Arial"/>
                          <a:cs typeface="Arial"/>
                          <a:sym typeface="Arial"/>
                        </a:rPr>
                        <a:t>ID22</a:t>
                      </a:r>
                      <a:r>
                        <a:rPr lang="en-US" sz="1200" dirty="0">
                          <a:solidFill>
                            <a:schemeClr val="tx1"/>
                          </a:solidFill>
                          <a:latin typeface="Arial"/>
                          <a:ea typeface="Arial"/>
                          <a:cs typeface="Arial"/>
                          <a:sym typeface="Arial"/>
                        </a:rPr>
                        <a:t> </a:t>
                      </a:r>
                      <a:r>
                        <a:rPr lang="en-US" sz="1200" dirty="0" err="1">
                          <a:solidFill>
                            <a:schemeClr val="tx1"/>
                          </a:solidFill>
                          <a:latin typeface="Arial"/>
                          <a:ea typeface="Arial"/>
                          <a:cs typeface="Arial"/>
                          <a:sym typeface="Arial"/>
                        </a:rPr>
                        <a:t>BioNX</a:t>
                      </a:r>
                      <a:endParaRPr sz="1200"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200" b="1" u="none" strike="noStrike" cap="none" dirty="0">
                          <a:solidFill>
                            <a:schemeClr val="tx1"/>
                          </a:solidFill>
                          <a:latin typeface="Arial"/>
                          <a:ea typeface="Arial"/>
                          <a:cs typeface="Arial"/>
                          <a:sym typeface="Arial"/>
                        </a:rPr>
                        <a:t>ID03 </a:t>
                      </a:r>
                      <a:r>
                        <a:rPr lang="en-US" sz="1200" u="none" strike="noStrike" cap="none" dirty="0" err="1">
                          <a:solidFill>
                            <a:schemeClr val="tx1"/>
                          </a:solidFill>
                          <a:latin typeface="Arial"/>
                          <a:ea typeface="Arial"/>
                          <a:cs typeface="Arial"/>
                          <a:sym typeface="Arial"/>
                        </a:rPr>
                        <a:t>CoXRD</a:t>
                      </a:r>
                      <a:r>
                        <a:rPr lang="en-US" sz="1200" u="none" strike="noStrike" cap="none" dirty="0">
                          <a:solidFill>
                            <a:schemeClr val="tx1"/>
                          </a:solidFill>
                          <a:latin typeface="Arial"/>
                          <a:ea typeface="Arial"/>
                          <a:cs typeface="Arial"/>
                          <a:sym typeface="Arial"/>
                        </a:rPr>
                        <a:t>(CDI)</a:t>
                      </a:r>
                      <a:endParaRPr sz="1200" u="none" strike="noStrike" cap="none"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200" b="1" u="none" strike="noStrike" cap="none" dirty="0">
                          <a:solidFill>
                            <a:schemeClr val="tx1"/>
                          </a:solidFill>
                          <a:latin typeface="Arial"/>
                          <a:ea typeface="Arial"/>
                          <a:cs typeface="Arial"/>
                          <a:sym typeface="Arial"/>
                        </a:rPr>
                        <a:t>ID10 </a:t>
                      </a:r>
                      <a:r>
                        <a:rPr lang="en-US" sz="1200" b="1" u="none" strike="noStrike" cap="none" dirty="0" err="1">
                          <a:solidFill>
                            <a:schemeClr val="tx1"/>
                          </a:solidFill>
                          <a:latin typeface="Arial"/>
                          <a:ea typeface="Arial"/>
                          <a:cs typeface="Arial"/>
                          <a:sym typeface="Arial"/>
                        </a:rPr>
                        <a:t>NanoProbe</a:t>
                      </a:r>
                      <a:endParaRPr sz="1200" b="1" u="none" strike="noStrike" cap="none" dirty="0">
                        <a:solidFill>
                          <a:schemeClr val="tx1"/>
                        </a:solidFill>
                        <a:latin typeface="Arial"/>
                        <a:ea typeface="Arial"/>
                        <a:cs typeface="Arial"/>
                        <a:sym typeface="Arial"/>
                      </a:endParaRPr>
                    </a:p>
                    <a:p>
                      <a:pPr marL="0" marR="0" lvl="0" indent="0" algn="ctr" rtl="0">
                        <a:spcBef>
                          <a:spcPts val="0"/>
                        </a:spcBef>
                        <a:spcAft>
                          <a:spcPts val="0"/>
                        </a:spcAft>
                        <a:buNone/>
                      </a:pPr>
                      <a:r>
                        <a:rPr lang="en-US" sz="1200" b="1" u="none" strike="noStrike" cap="none" dirty="0">
                          <a:solidFill>
                            <a:schemeClr val="tx1"/>
                          </a:solidFill>
                          <a:latin typeface="Arial"/>
                          <a:ea typeface="Arial"/>
                          <a:cs typeface="Arial"/>
                          <a:sym typeface="Arial"/>
                        </a:rPr>
                        <a:t>ID21</a:t>
                      </a:r>
                      <a:r>
                        <a:rPr lang="en-US" sz="1200" u="none" strike="noStrike" cap="none" dirty="0">
                          <a:solidFill>
                            <a:schemeClr val="tx1"/>
                          </a:solidFill>
                          <a:latin typeface="Arial"/>
                          <a:ea typeface="Arial"/>
                          <a:cs typeface="Arial"/>
                          <a:sym typeface="Arial"/>
                        </a:rPr>
                        <a:t> </a:t>
                      </a:r>
                      <a:r>
                        <a:rPr lang="en-US" sz="1200" u="none" strike="noStrike" cap="none" dirty="0" err="1">
                          <a:solidFill>
                            <a:schemeClr val="tx1"/>
                          </a:solidFill>
                          <a:latin typeface="Arial"/>
                          <a:ea typeface="Arial"/>
                          <a:cs typeface="Arial"/>
                          <a:sym typeface="Arial"/>
                        </a:rPr>
                        <a:t>BioPharma</a:t>
                      </a:r>
                      <a:endParaRPr sz="1200" u="none" strike="noStrike" cap="none" dirty="0">
                        <a:solidFill>
                          <a:schemeClr val="tx1"/>
                        </a:solidFill>
                        <a:latin typeface="Arial"/>
                        <a:ea typeface="Arial"/>
                        <a:cs typeface="Arial"/>
                        <a:sym typeface="Arial"/>
                      </a:endParaRPr>
                    </a:p>
                    <a:p>
                      <a:pPr marL="0" marR="0" lvl="0" indent="0" algn="l" rtl="0">
                        <a:spcBef>
                          <a:spcPts val="0"/>
                        </a:spcBef>
                        <a:spcAft>
                          <a:spcPts val="0"/>
                        </a:spcAft>
                        <a:buNone/>
                      </a:pPr>
                      <a:r>
                        <a:rPr lang="en-US" sz="1200" dirty="0">
                          <a:solidFill>
                            <a:schemeClr val="tx1"/>
                          </a:solidFill>
                          <a:latin typeface="Arial"/>
                          <a:ea typeface="Arial"/>
                          <a:cs typeface="Arial"/>
                          <a:sym typeface="Arial"/>
                        </a:rPr>
                        <a:t>  </a:t>
                      </a:r>
                      <a:r>
                        <a:rPr lang="en-US" sz="1200" b="1" u="none" strike="noStrike" cap="none" dirty="0">
                          <a:solidFill>
                            <a:schemeClr val="tx1"/>
                          </a:solidFill>
                          <a:latin typeface="Arial"/>
                          <a:ea typeface="Arial"/>
                          <a:cs typeface="Arial"/>
                          <a:sym typeface="Arial"/>
                        </a:rPr>
                        <a:t>ID23</a:t>
                      </a:r>
                      <a:r>
                        <a:rPr lang="en-US" sz="1200" u="none" strike="noStrike" cap="none" dirty="0">
                          <a:solidFill>
                            <a:schemeClr val="tx1"/>
                          </a:solidFill>
                          <a:latin typeface="Arial"/>
                          <a:ea typeface="Arial"/>
                          <a:cs typeface="Arial"/>
                          <a:sym typeface="Arial"/>
                        </a:rPr>
                        <a:t> RealTime XAFS</a:t>
                      </a:r>
                      <a:endParaRPr sz="1200" dirty="0">
                        <a:solidFill>
                          <a:schemeClr val="tx1"/>
                        </a:solidFil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b="1" u="none" strike="noStrike" cap="none" dirty="0">
                          <a:solidFill>
                            <a:schemeClr val="tx1"/>
                          </a:solidFill>
                          <a:latin typeface="Arial"/>
                          <a:ea typeface="Arial"/>
                          <a:cs typeface="Arial"/>
                          <a:sym typeface="Arial"/>
                        </a:rPr>
                        <a:t>ID26</a:t>
                      </a:r>
                      <a:r>
                        <a:rPr lang="en-US" sz="1200" u="none" strike="noStrike" cap="none" dirty="0">
                          <a:solidFill>
                            <a:schemeClr val="tx1"/>
                          </a:solidFill>
                          <a:latin typeface="Arial"/>
                          <a:ea typeface="Arial"/>
                          <a:cs typeface="Arial"/>
                          <a:sym typeface="Arial"/>
                        </a:rPr>
                        <a:t> SX-ray </a:t>
                      </a:r>
                      <a:r>
                        <a:rPr lang="en-US" sz="1200" u="none" strike="noStrike" cap="none" dirty="0" err="1">
                          <a:solidFill>
                            <a:schemeClr val="tx1"/>
                          </a:solidFill>
                          <a:latin typeface="Arial"/>
                          <a:ea typeface="Arial"/>
                          <a:cs typeface="Arial"/>
                          <a:sym typeface="Arial"/>
                        </a:rPr>
                        <a:t>NanoProbe</a:t>
                      </a:r>
                      <a:r>
                        <a:rPr lang="en-US" sz="1200" u="none" strike="noStrike" cap="none" dirty="0">
                          <a:solidFill>
                            <a:schemeClr val="tx1"/>
                          </a:solidFill>
                          <a:latin typeface="Arial"/>
                          <a:ea typeface="Arial"/>
                          <a:cs typeface="Arial"/>
                          <a:sym typeface="Arial"/>
                        </a:rPr>
                        <a:t>(I)</a:t>
                      </a:r>
                      <a:endParaRPr sz="1200" dirty="0">
                        <a:solidFill>
                          <a:schemeClr val="tx1"/>
                        </a:solidFil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b="1" u="none" strike="noStrike" cap="none" dirty="0">
                          <a:solidFill>
                            <a:schemeClr val="tx1"/>
                          </a:solidFill>
                          <a:latin typeface="Arial"/>
                          <a:ea typeface="Arial"/>
                          <a:cs typeface="Arial"/>
                          <a:sym typeface="Arial"/>
                        </a:rPr>
                        <a:t>ID26 </a:t>
                      </a:r>
                      <a:r>
                        <a:rPr lang="en-US" sz="1200" u="none" strike="noStrike" cap="none" dirty="0">
                          <a:solidFill>
                            <a:schemeClr val="tx1"/>
                          </a:solidFill>
                          <a:latin typeface="Arial"/>
                          <a:ea typeface="Arial"/>
                          <a:cs typeface="Arial"/>
                          <a:sym typeface="Arial"/>
                        </a:rPr>
                        <a:t>SX-ray </a:t>
                      </a:r>
                      <a:r>
                        <a:rPr lang="en-US" sz="1200" u="none" strike="noStrike" cap="none" dirty="0" err="1">
                          <a:solidFill>
                            <a:schemeClr val="tx1"/>
                          </a:solidFill>
                          <a:latin typeface="Arial"/>
                          <a:ea typeface="Arial"/>
                          <a:cs typeface="Arial"/>
                          <a:sym typeface="Arial"/>
                        </a:rPr>
                        <a:t>NanoProbe</a:t>
                      </a:r>
                      <a:r>
                        <a:rPr lang="en-US" sz="1200" u="none" strike="noStrike" cap="none" dirty="0">
                          <a:solidFill>
                            <a:schemeClr val="tx1"/>
                          </a:solidFill>
                          <a:latin typeface="Arial"/>
                          <a:ea typeface="Arial"/>
                          <a:cs typeface="Arial"/>
                          <a:sym typeface="Arial"/>
                        </a:rPr>
                        <a:t>(II)</a:t>
                      </a:r>
                      <a:endParaRPr sz="1200" dirty="0">
                        <a:solidFill>
                          <a:schemeClr val="tx1"/>
                        </a:solidFil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200" b="1" u="none" strike="noStrike" cap="none" dirty="0">
                          <a:solidFill>
                            <a:schemeClr val="tx1"/>
                          </a:solidFill>
                          <a:latin typeface="Arial"/>
                          <a:ea typeface="Arial"/>
                          <a:cs typeface="Arial"/>
                          <a:sym typeface="Arial"/>
                        </a:rPr>
                        <a:t>ID25</a:t>
                      </a:r>
                      <a:r>
                        <a:rPr lang="en-US" sz="1200" u="none" strike="noStrike" cap="none" dirty="0">
                          <a:solidFill>
                            <a:schemeClr val="tx1"/>
                          </a:solidFill>
                          <a:latin typeface="Arial"/>
                          <a:ea typeface="Arial"/>
                          <a:cs typeface="Arial"/>
                          <a:sym typeface="Arial"/>
                        </a:rPr>
                        <a:t> </a:t>
                      </a:r>
                      <a:r>
                        <a:rPr lang="en-US" sz="1200" u="none" strike="noStrike" cap="none" dirty="0" err="1">
                          <a:solidFill>
                            <a:schemeClr val="tx1"/>
                          </a:solidFill>
                          <a:latin typeface="Arial"/>
                          <a:ea typeface="Arial"/>
                          <a:cs typeface="Arial"/>
                          <a:sym typeface="Arial"/>
                        </a:rPr>
                        <a:t>NanoAEPES</a:t>
                      </a:r>
                      <a:endParaRPr sz="1200" u="none" strike="noStrike" cap="none"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Clr>
                          <a:schemeClr val="dk1"/>
                        </a:buClr>
                        <a:buFont typeface="Arial"/>
                        <a:buNone/>
                      </a:pPr>
                      <a:r>
                        <a:rPr lang="en-US" sz="1200" b="1" dirty="0">
                          <a:solidFill>
                            <a:schemeClr val="tx1"/>
                          </a:solidFill>
                          <a:latin typeface="Arial"/>
                          <a:ea typeface="Arial"/>
                          <a:cs typeface="Arial"/>
                          <a:sym typeface="Arial"/>
                        </a:rPr>
                        <a:t>BM10</a:t>
                      </a:r>
                      <a:endParaRPr sz="1200" b="1"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200" b="1" u="none" strike="noStrike" cap="none" dirty="0">
                        <a:solidFill>
                          <a:schemeClr val="tx1"/>
                        </a:solidFill>
                        <a:latin typeface="Arial"/>
                        <a:ea typeface="Arial"/>
                        <a:cs typeface="Arial"/>
                        <a:sym typeface="Arial"/>
                      </a:endParaRPr>
                    </a:p>
                  </a:txBody>
                  <a:tcPr marL="91446" marR="91446" marT="45723" marB="4572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833211"/>
                  </a:ext>
                </a:extLst>
              </a:tr>
              <a:tr h="624725">
                <a:tc>
                  <a:txBody>
                    <a:bodyPr/>
                    <a:lstStyle/>
                    <a:p>
                      <a:pPr latinLnBrk="1"/>
                      <a:r>
                        <a:rPr lang="en-US" altLang="ko-KR" sz="1700" b="1" i="0" kern="1200" dirty="0">
                          <a:solidFill>
                            <a:schemeClr val="tx1"/>
                          </a:solidFill>
                          <a:effectLst/>
                          <a:latin typeface="Arial" panose="020B0604020202020204" pitchFamily="34" charset="0"/>
                          <a:ea typeface="+mn-ea"/>
                          <a:cs typeface="Arial" panose="020B0604020202020204" pitchFamily="34" charset="0"/>
                        </a:rPr>
                        <a:t>Period Length</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[mm]</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20</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78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98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20</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670791"/>
                  </a:ext>
                </a:extLst>
              </a:tr>
              <a:tr h="358080">
                <a:tc>
                  <a:txBody>
                    <a:bodyPr/>
                    <a:lstStyle/>
                    <a:p>
                      <a:pPr latinLnBrk="1"/>
                      <a:r>
                        <a:rPr lang="en-US" altLang="ko-KR" sz="1700" b="1" i="0" kern="1200" dirty="0">
                          <a:solidFill>
                            <a:schemeClr val="tx1"/>
                          </a:solidFill>
                          <a:effectLst/>
                          <a:latin typeface="Arial" panose="020B0604020202020204" pitchFamily="34" charset="0"/>
                          <a:ea typeface="+mn-ea"/>
                          <a:cs typeface="Arial" panose="020B0604020202020204" pitchFamily="34" charset="0"/>
                        </a:rPr>
                        <a:t>Periods</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185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148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134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123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60</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68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0839227"/>
                  </a:ext>
                </a:extLst>
              </a:tr>
              <a:tr h="624725">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700" b="1" i="0" kern="1200" dirty="0">
                          <a:solidFill>
                            <a:schemeClr val="tx1"/>
                          </a:solidFill>
                          <a:effectLst/>
                          <a:latin typeface="Arial" panose="020B0604020202020204" pitchFamily="34" charset="0"/>
                          <a:ea typeface="+mn-ea"/>
                          <a:cs typeface="Arial" panose="020B0604020202020204" pitchFamily="34" charset="0"/>
                        </a:rPr>
                        <a:t>Device Length</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[m]</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100" b="0" dirty="0">
                          <a:solidFill>
                            <a:schemeClr val="tx1"/>
                          </a:solidFill>
                          <a:latin typeface="Arial" panose="020B0604020202020204" pitchFamily="34" charset="0"/>
                          <a:cs typeface="Arial" panose="020B0604020202020204" pitchFamily="34" charset="0"/>
                        </a:rPr>
                        <a:t>1.5</a:t>
                      </a:r>
                      <a:endParaRPr lang="ko-KR" altLang="en-US" sz="1100" b="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3.62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0.186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5306343"/>
                  </a:ext>
                </a:extLst>
              </a:tr>
              <a:tr h="662817">
                <a:tc>
                  <a:txBody>
                    <a:bodyPr/>
                    <a:lstStyle/>
                    <a:p>
                      <a:pPr latinLnBrk="1"/>
                      <a:r>
                        <a:rPr lang="en-US" altLang="ko-KR" sz="1700" b="1" i="0" kern="1200" dirty="0" err="1">
                          <a:solidFill>
                            <a:schemeClr val="tx1"/>
                          </a:solidFill>
                          <a:effectLst/>
                          <a:latin typeface="Arial" panose="020B0604020202020204" pitchFamily="34" charset="0"/>
                          <a:ea typeface="+mn-ea"/>
                          <a:cs typeface="Arial" panose="020B0604020202020204" pitchFamily="34" charset="0"/>
                        </a:rPr>
                        <a:t>K</a:t>
                      </a:r>
                      <a:r>
                        <a:rPr lang="en-US" altLang="ko-KR" sz="1700" b="1" i="0" kern="1200" baseline="-25000" dirty="0" err="1">
                          <a:solidFill>
                            <a:schemeClr val="tx1"/>
                          </a:solidFill>
                          <a:effectLst/>
                          <a:latin typeface="Arial" panose="020B0604020202020204" pitchFamily="34" charset="0"/>
                          <a:ea typeface="+mn-ea"/>
                          <a:cs typeface="Arial" panose="020B0604020202020204" pitchFamily="34" charset="0"/>
                        </a:rPr>
                        <a:t>max</a:t>
                      </a:r>
                      <a:r>
                        <a:rPr lang="en-US" altLang="ko-KR" sz="1700" b="1" i="0" kern="1200" dirty="0">
                          <a:solidFill>
                            <a:schemeClr val="tx1"/>
                          </a:solidFill>
                          <a:effectLst/>
                          <a:latin typeface="Arial" panose="020B0604020202020204" pitchFamily="34" charset="0"/>
                          <a:ea typeface="+mn-ea"/>
                          <a:cs typeface="Arial" panose="020B0604020202020204" pitchFamily="34" charset="0"/>
                        </a:rPr>
                        <a:t> value</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1.172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1.904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2.315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2.745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Arial" panose="020B0604020202020204" pitchFamily="34" charset="0"/>
                          <a:cs typeface="Arial" panose="020B0604020202020204" pitchFamily="34" charset="0"/>
                        </a:rPr>
                        <a:t>2.745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V</a:t>
                      </a:r>
                      <a:r>
                        <a:rPr lang="en-US" altLang="ko-KR" sz="1200" baseline="0" dirty="0">
                          <a:solidFill>
                            <a:schemeClr val="tx1"/>
                          </a:solidFill>
                          <a:latin typeface="Arial" panose="020B0604020202020204" pitchFamily="34" charset="0"/>
                          <a:cs typeface="Arial" panose="020B0604020202020204" pitchFamily="34" charset="0"/>
                        </a:rPr>
                        <a:t>6.948</a:t>
                      </a:r>
                      <a:endParaRPr lang="en-US" altLang="ko-KR" sz="1200" baseline="-25000" dirty="0">
                        <a:solidFill>
                          <a:schemeClr val="tx1"/>
                        </a:solidFill>
                        <a:latin typeface="Arial" panose="020B0604020202020204" pitchFamily="34" charset="0"/>
                        <a:cs typeface="Arial" panose="020B0604020202020204" pitchFamily="34" charset="0"/>
                      </a:endParaRPr>
                    </a:p>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C</a:t>
                      </a:r>
                      <a:r>
                        <a:rPr lang="en-US" altLang="ko-KR" sz="1200" baseline="0" dirty="0">
                          <a:solidFill>
                            <a:schemeClr val="tx1"/>
                          </a:solidFill>
                          <a:latin typeface="Arial" panose="020B0604020202020204" pitchFamily="34" charset="0"/>
                          <a:cs typeface="Arial" panose="020B0604020202020204" pitchFamily="34" charset="0"/>
                        </a:rPr>
                        <a:t>4.390</a:t>
                      </a:r>
                    </a:p>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H</a:t>
                      </a:r>
                      <a:r>
                        <a:rPr lang="en-US" altLang="ko-KR" sz="1200" baseline="0" dirty="0">
                          <a:solidFill>
                            <a:schemeClr val="tx1"/>
                          </a:solidFill>
                          <a:latin typeface="Arial" panose="020B0604020202020204" pitchFamily="34" charset="0"/>
                          <a:cs typeface="Arial" panose="020B0604020202020204" pitchFamily="34" charset="0"/>
                        </a:rPr>
                        <a:t>5.652</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V</a:t>
                      </a:r>
                      <a:r>
                        <a:rPr lang="en-US" altLang="ko-KR" sz="1200" baseline="0" dirty="0">
                          <a:solidFill>
                            <a:schemeClr val="tx1"/>
                          </a:solidFill>
                          <a:latin typeface="Arial" panose="020B0604020202020204" pitchFamily="34" charset="0"/>
                          <a:cs typeface="Arial" panose="020B0604020202020204" pitchFamily="34" charset="0"/>
                        </a:rPr>
                        <a:t>9.238</a:t>
                      </a:r>
                    </a:p>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C</a:t>
                      </a:r>
                      <a:r>
                        <a:rPr lang="en-US" altLang="ko-KR" sz="1200" baseline="0" dirty="0">
                          <a:solidFill>
                            <a:schemeClr val="tx1"/>
                          </a:solidFill>
                          <a:latin typeface="Arial" panose="020B0604020202020204" pitchFamily="34" charset="0"/>
                          <a:cs typeface="Arial" panose="020B0604020202020204" pitchFamily="34" charset="0"/>
                        </a:rPr>
                        <a:t>6.070</a:t>
                      </a:r>
                    </a:p>
                    <a:p>
                      <a:pPr algn="ctr" latinLnBrk="1"/>
                      <a:r>
                        <a:rPr lang="en-US" altLang="ko-KR" sz="1200" dirty="0">
                          <a:solidFill>
                            <a:schemeClr val="tx1"/>
                          </a:solidFill>
                          <a:latin typeface="Arial" panose="020B0604020202020204" pitchFamily="34" charset="0"/>
                          <a:cs typeface="Arial" panose="020B0604020202020204" pitchFamily="34" charset="0"/>
                        </a:rPr>
                        <a:t>K</a:t>
                      </a:r>
                      <a:r>
                        <a:rPr lang="en-US" altLang="ko-KR" sz="1200" baseline="-25000" dirty="0">
                          <a:solidFill>
                            <a:schemeClr val="tx1"/>
                          </a:solidFill>
                          <a:latin typeface="Arial" panose="020B0604020202020204" pitchFamily="34" charset="0"/>
                          <a:cs typeface="Arial" panose="020B0604020202020204" pitchFamily="34" charset="0"/>
                        </a:rPr>
                        <a:t>H</a:t>
                      </a:r>
                      <a:r>
                        <a:rPr lang="en-US" altLang="ko-KR" sz="1200" baseline="0" dirty="0">
                          <a:solidFill>
                            <a:schemeClr val="tx1"/>
                          </a:solidFill>
                          <a:latin typeface="Arial" panose="020B0604020202020204" pitchFamily="34" charset="0"/>
                          <a:cs typeface="Arial" panose="020B0604020202020204" pitchFamily="34" charset="0"/>
                        </a:rPr>
                        <a:t>8.043</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1.811</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798791"/>
                  </a:ext>
                </a:extLst>
              </a:tr>
              <a:tr h="662817">
                <a:tc>
                  <a:txBody>
                    <a:bodyPr/>
                    <a:lstStyle/>
                    <a:p>
                      <a:r>
                        <a:rPr lang="en-US" sz="1700" b="1" dirty="0">
                          <a:solidFill>
                            <a:schemeClr val="tx1"/>
                          </a:solidFill>
                          <a:effectLst/>
                          <a:latin typeface="Arial" panose="020B0604020202020204" pitchFamily="34" charset="0"/>
                          <a:cs typeface="Arial" panose="020B0604020202020204" pitchFamily="34" charset="0"/>
                        </a:rPr>
                        <a:t>B</a:t>
                      </a:r>
                      <a:r>
                        <a:rPr kumimoji="0" lang="en-US" altLang="ko-KR" sz="1700" b="1"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max</a:t>
                      </a:r>
                      <a:endParaRPr lang="en-US" sz="1700" b="1" baseline="-25000" dirty="0">
                        <a:solidFill>
                          <a:schemeClr val="tx1"/>
                        </a:solidFill>
                        <a:effectLst/>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0.785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1.021</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1.127</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1.225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1.225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baseline="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V</a:t>
                      </a:r>
                      <a:r>
                        <a:rPr lang="en-US" altLang="ko-KR" sz="1200" baseline="0" dirty="0">
                          <a:solidFill>
                            <a:schemeClr val="tx1"/>
                          </a:solidFill>
                          <a:latin typeface="Arial" panose="020B0604020202020204" pitchFamily="34" charset="0"/>
                          <a:cs typeface="Arial" panose="020B0604020202020204" pitchFamily="34" charset="0"/>
                        </a:rPr>
                        <a:t>0.954</a:t>
                      </a:r>
                    </a:p>
                    <a:p>
                      <a:pPr algn="ctr" latinLnBrk="1"/>
                      <a:r>
                        <a:rPr lang="en-US" altLang="ko-KR" sz="120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C</a:t>
                      </a:r>
                      <a:r>
                        <a:rPr lang="en-US" altLang="ko-KR" sz="1200" baseline="0" dirty="0">
                          <a:solidFill>
                            <a:schemeClr val="tx1"/>
                          </a:solidFill>
                          <a:latin typeface="Arial" panose="020B0604020202020204" pitchFamily="34" charset="0"/>
                          <a:cs typeface="Arial" panose="020B0604020202020204" pitchFamily="34" charset="0"/>
                        </a:rPr>
                        <a:t>0.602</a:t>
                      </a:r>
                    </a:p>
                    <a:p>
                      <a:pPr algn="ctr" latinLnBrk="1"/>
                      <a:r>
                        <a:rPr lang="en-US" altLang="ko-KR" sz="120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H</a:t>
                      </a:r>
                      <a:r>
                        <a:rPr lang="en-US" altLang="ko-KR" sz="1200" baseline="0" dirty="0">
                          <a:solidFill>
                            <a:schemeClr val="tx1"/>
                          </a:solidFill>
                          <a:latin typeface="Arial" panose="020B0604020202020204" pitchFamily="34" charset="0"/>
                          <a:cs typeface="Arial" panose="020B0604020202020204" pitchFamily="34" charset="0"/>
                        </a:rPr>
                        <a:t>0.776</a:t>
                      </a:r>
                      <a:endParaRPr lang="ko-KR" altLang="en-US" sz="1200" baseline="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V</a:t>
                      </a:r>
                      <a:r>
                        <a:rPr lang="en-US" altLang="ko-KR" sz="1200" baseline="0" dirty="0">
                          <a:solidFill>
                            <a:schemeClr val="tx1"/>
                          </a:solidFill>
                          <a:latin typeface="Arial" panose="020B0604020202020204" pitchFamily="34" charset="0"/>
                          <a:cs typeface="Arial" panose="020B0604020202020204" pitchFamily="34" charset="0"/>
                        </a:rPr>
                        <a:t>1.010</a:t>
                      </a:r>
                    </a:p>
                    <a:p>
                      <a:pPr algn="ctr" latinLnBrk="1"/>
                      <a:r>
                        <a:rPr lang="en-US" altLang="ko-KR" sz="120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C</a:t>
                      </a:r>
                      <a:r>
                        <a:rPr lang="en-US" altLang="ko-KR" sz="1200" baseline="0" dirty="0">
                          <a:solidFill>
                            <a:schemeClr val="tx1"/>
                          </a:solidFill>
                          <a:latin typeface="Arial" panose="020B0604020202020204" pitchFamily="34" charset="0"/>
                          <a:cs typeface="Arial" panose="020B0604020202020204" pitchFamily="34" charset="0"/>
                        </a:rPr>
                        <a:t>0.6633</a:t>
                      </a:r>
                    </a:p>
                    <a:p>
                      <a:pPr algn="ctr" latinLnBrk="1"/>
                      <a:r>
                        <a:rPr lang="en-US" altLang="ko-KR" sz="1200" dirty="0">
                          <a:solidFill>
                            <a:schemeClr val="tx1"/>
                          </a:solidFill>
                          <a:latin typeface="Arial" panose="020B0604020202020204" pitchFamily="34" charset="0"/>
                          <a:cs typeface="Arial" panose="020B0604020202020204" pitchFamily="34" charset="0"/>
                        </a:rPr>
                        <a:t>B</a:t>
                      </a:r>
                      <a:r>
                        <a:rPr lang="en-US" altLang="ko-KR" sz="1200" baseline="-25000" dirty="0">
                          <a:solidFill>
                            <a:schemeClr val="tx1"/>
                          </a:solidFill>
                          <a:latin typeface="Arial" panose="020B0604020202020204" pitchFamily="34" charset="0"/>
                          <a:cs typeface="Arial" panose="020B0604020202020204" pitchFamily="34" charset="0"/>
                        </a:rPr>
                        <a:t>H</a:t>
                      </a:r>
                      <a:r>
                        <a:rPr lang="en-US" altLang="ko-KR" sz="1200" baseline="0" dirty="0">
                          <a:solidFill>
                            <a:schemeClr val="tx1"/>
                          </a:solidFill>
                          <a:latin typeface="Arial" panose="020B0604020202020204" pitchFamily="34" charset="0"/>
                          <a:cs typeface="Arial" panose="020B0604020202020204" pitchFamily="34" charset="0"/>
                        </a:rPr>
                        <a:t>0.879</a:t>
                      </a:r>
                      <a:endParaRPr lang="ko-KR" altLang="en-US" sz="1200" baseline="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0.969</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683187"/>
                  </a:ext>
                </a:extLst>
              </a:tr>
              <a:tr h="358080">
                <a:tc>
                  <a:txBody>
                    <a:bodyPr/>
                    <a:lstStyle/>
                    <a:p>
                      <a:r>
                        <a:rPr lang="en-US" sz="1700" b="1" dirty="0" err="1">
                          <a:solidFill>
                            <a:schemeClr val="tx1"/>
                          </a:solidFill>
                          <a:effectLst/>
                          <a:latin typeface="Arial" panose="020B0604020202020204" pitchFamily="34" charset="0"/>
                          <a:cs typeface="Arial" panose="020B0604020202020204" pitchFamily="34" charset="0"/>
                        </a:rPr>
                        <a:t>Gap</a:t>
                      </a:r>
                      <a:r>
                        <a:rPr lang="en-US" sz="1700" b="1" baseline="-25000" dirty="0" err="1">
                          <a:solidFill>
                            <a:schemeClr val="tx1"/>
                          </a:solidFill>
                          <a:effectLst/>
                          <a:latin typeface="Arial" panose="020B0604020202020204" pitchFamily="34" charset="0"/>
                          <a:cs typeface="Arial" panose="020B0604020202020204" pitchFamily="34" charset="0"/>
                        </a:rPr>
                        <a:t>min</a:t>
                      </a:r>
                      <a:endParaRPr lang="en-US" sz="1700" b="1" baseline="-25000" dirty="0">
                        <a:solidFill>
                          <a:schemeClr val="tx1"/>
                        </a:solidFill>
                        <a:effectLst/>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[mm]</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378742"/>
                  </a:ext>
                </a:extLst>
              </a:tr>
              <a:tr h="662817">
                <a:tc>
                  <a:txBody>
                    <a:bodyPr/>
                    <a:lstStyle/>
                    <a:p>
                      <a:pPr latinLnBrk="1"/>
                      <a:r>
                        <a:rPr lang="el-GR" altLang="ko-KR" sz="1700" b="1" i="0" kern="1200" dirty="0">
                          <a:solidFill>
                            <a:schemeClr val="tx1"/>
                          </a:solidFill>
                          <a:effectLst/>
                          <a:latin typeface="Arial" panose="020B0604020202020204" pitchFamily="34" charset="0"/>
                          <a:ea typeface="+mn-ea"/>
                          <a:cs typeface="Arial" panose="020B0604020202020204" pitchFamily="34" charset="0"/>
                        </a:rPr>
                        <a:t>ε</a:t>
                      </a:r>
                      <a:r>
                        <a:rPr lang="el-GR" altLang="ko-KR" sz="1700" b="1" i="0" kern="1200" baseline="-25000" dirty="0">
                          <a:solidFill>
                            <a:schemeClr val="tx1"/>
                          </a:solidFill>
                          <a:effectLst/>
                          <a:latin typeface="Arial" panose="020B0604020202020204" pitchFamily="34" charset="0"/>
                          <a:ea typeface="+mn-ea"/>
                          <a:cs typeface="Arial" panose="020B0604020202020204" pitchFamily="34" charset="0"/>
                        </a:rPr>
                        <a:t>1</a:t>
                      </a:r>
                      <a:r>
                        <a:rPr lang="en-US" altLang="ko-KR" sz="1700" b="1" i="0" kern="1200" baseline="-25000" dirty="0" err="1">
                          <a:solidFill>
                            <a:schemeClr val="tx1"/>
                          </a:solidFill>
                          <a:effectLst/>
                          <a:latin typeface="Arial" panose="020B0604020202020204" pitchFamily="34" charset="0"/>
                          <a:ea typeface="+mn-ea"/>
                          <a:cs typeface="Arial" panose="020B0604020202020204" pitchFamily="34" charset="0"/>
                        </a:rPr>
                        <a:t>st</a:t>
                      </a:r>
                      <a:r>
                        <a:rPr lang="en-US" altLang="ko-KR" sz="1700" b="1" i="0" kern="1200" dirty="0">
                          <a:solidFill>
                            <a:schemeClr val="tx1"/>
                          </a:solidFill>
                          <a:effectLst/>
                          <a:latin typeface="Arial" panose="020B0604020202020204" pitchFamily="34" charset="0"/>
                          <a:ea typeface="+mn-ea"/>
                          <a:cs typeface="Arial" panose="020B0604020202020204" pitchFamily="34" charset="0"/>
                        </a:rPr>
                        <a:t> </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[eV]</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5628.6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2696.1</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1876.6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1327.8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Arial" panose="020B0604020202020204" pitchFamily="34" charset="0"/>
                          <a:cs typeface="Arial" panose="020B0604020202020204" pitchFamily="34" charset="0"/>
                        </a:rPr>
                        <a:t>1327.8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b="0" dirty="0">
                          <a:solidFill>
                            <a:schemeClr val="tx1"/>
                          </a:solidFill>
                          <a:latin typeface="Arial" panose="020B0604020202020204" pitchFamily="34" charset="0"/>
                          <a:cs typeface="Arial" panose="020B0604020202020204" pitchFamily="34" charset="0"/>
                        </a:rPr>
                        <a:t>77.49 [V] /  96.0[C]  / </a:t>
                      </a:r>
                    </a:p>
                    <a:p>
                      <a:pPr algn="ctr" latinLnBrk="1"/>
                      <a:r>
                        <a:rPr lang="en-US" altLang="ko-KR" sz="1200" b="0" dirty="0">
                          <a:solidFill>
                            <a:schemeClr val="tx1"/>
                          </a:solidFill>
                          <a:latin typeface="Arial" panose="020B0604020202020204" pitchFamily="34" charset="0"/>
                          <a:cs typeface="Arial" panose="020B0604020202020204" pitchFamily="34" charset="0"/>
                        </a:rPr>
                        <a:t>114.84 [H]</a:t>
                      </a:r>
                      <a:endParaRPr lang="ko-KR" altLang="en-US" sz="1200" b="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b="0" dirty="0">
                          <a:solidFill>
                            <a:schemeClr val="tx1"/>
                          </a:solidFill>
                          <a:latin typeface="Arial" panose="020B0604020202020204" pitchFamily="34" charset="0"/>
                          <a:cs typeface="Arial" panose="020B0604020202020204" pitchFamily="34" charset="0"/>
                        </a:rPr>
                        <a:t>35.5</a:t>
                      </a:r>
                      <a:r>
                        <a:rPr lang="pt-BR" altLang="ko-KR" sz="1200" b="0" dirty="0">
                          <a:solidFill>
                            <a:schemeClr val="tx1"/>
                          </a:solidFill>
                          <a:latin typeface="Arial" panose="020B0604020202020204" pitchFamily="34" charset="0"/>
                          <a:cs typeface="Arial" panose="020B0604020202020204" pitchFamily="34" charset="0"/>
                        </a:rPr>
                        <a:t> [V] / </a:t>
                      </a:r>
                      <a:r>
                        <a:rPr lang="en-US" altLang="ko-KR" sz="1200" b="0" dirty="0">
                          <a:solidFill>
                            <a:schemeClr val="tx1"/>
                          </a:solidFill>
                          <a:latin typeface="Arial" panose="020B0604020202020204" pitchFamily="34" charset="0"/>
                          <a:cs typeface="Arial" panose="020B0604020202020204" pitchFamily="34" charset="0"/>
                        </a:rPr>
                        <a:t>40.9</a:t>
                      </a:r>
                      <a:r>
                        <a:rPr lang="pt-BR" altLang="ko-KR" sz="1200" b="0" dirty="0">
                          <a:solidFill>
                            <a:schemeClr val="tx1"/>
                          </a:solidFill>
                          <a:latin typeface="Arial" panose="020B0604020202020204" pitchFamily="34" charset="0"/>
                          <a:cs typeface="Arial" panose="020B0604020202020204" pitchFamily="34" charset="0"/>
                        </a:rPr>
                        <a:t> [C]  / </a:t>
                      </a:r>
                    </a:p>
                    <a:p>
                      <a:pPr algn="ctr" latinLnBrk="1"/>
                      <a:r>
                        <a:rPr lang="en-US" altLang="ko-KR" sz="1200" b="0" dirty="0">
                          <a:solidFill>
                            <a:schemeClr val="tx1"/>
                          </a:solidFill>
                          <a:latin typeface="Arial" panose="020B0604020202020204" pitchFamily="34" charset="0"/>
                          <a:cs typeface="Arial" panose="020B0604020202020204" pitchFamily="34" charset="0"/>
                        </a:rPr>
                        <a:t>46.49</a:t>
                      </a:r>
                      <a:r>
                        <a:rPr lang="pt-BR" altLang="ko-KR" sz="1200" b="0" dirty="0">
                          <a:solidFill>
                            <a:schemeClr val="tx1"/>
                          </a:solidFill>
                          <a:latin typeface="Arial" panose="020B0604020202020204" pitchFamily="34" charset="0"/>
                          <a:cs typeface="Arial" panose="020B0604020202020204" pitchFamily="34" charset="0"/>
                        </a:rPr>
                        <a:t> [H]</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cs typeface="Arial" panose="020B0604020202020204" pitchFamily="34" charset="0"/>
                        </a:rPr>
                        <a:t>[</a:t>
                      </a:r>
                      <a:r>
                        <a:rPr lang="el-GR" sz="1200" dirty="0">
                          <a:solidFill>
                            <a:schemeClr val="tx1"/>
                          </a:solidFill>
                          <a:effectLst/>
                          <a:latin typeface="Arial" panose="020B0604020202020204" pitchFamily="34" charset="0"/>
                          <a:cs typeface="Arial" panose="020B0604020202020204" pitchFamily="34" charset="0"/>
                        </a:rPr>
                        <a:t>Ε</a:t>
                      </a:r>
                      <a:r>
                        <a:rPr lang="en-US" sz="1200" baseline="-25000" dirty="0">
                          <a:solidFill>
                            <a:schemeClr val="tx1"/>
                          </a:solidFill>
                          <a:effectLst/>
                          <a:latin typeface="Arial" panose="020B0604020202020204" pitchFamily="34" charset="0"/>
                          <a:cs typeface="Arial" panose="020B0604020202020204" pitchFamily="34" charset="0"/>
                        </a:rPr>
                        <a:t>c</a:t>
                      </a:r>
                      <a:r>
                        <a:rPr lang="en-US" sz="1200" baseline="0" dirty="0">
                          <a:solidFill>
                            <a:schemeClr val="tx1"/>
                          </a:solidFill>
                          <a:effectLst/>
                          <a:latin typeface="Arial" panose="020B0604020202020204" pitchFamily="34" charset="0"/>
                          <a:cs typeface="Arial" panose="020B0604020202020204" pitchFamily="34" charset="0"/>
                        </a:rPr>
                        <a:t>]</a:t>
                      </a:r>
                      <a:r>
                        <a:rPr lang="en-US" altLang="ko-KR" sz="1200" dirty="0">
                          <a:solidFill>
                            <a:schemeClr val="tx1"/>
                          </a:solidFill>
                          <a:effectLst/>
                          <a:latin typeface="Arial" panose="020B0604020202020204" pitchFamily="34" charset="0"/>
                          <a:cs typeface="Arial" panose="020B0604020202020204" pitchFamily="34" charset="0"/>
                        </a:rPr>
                        <a:t> 21280.8</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1200" dirty="0">
                          <a:solidFill>
                            <a:schemeClr val="tx1"/>
                          </a:solidFill>
                          <a:effectLst/>
                          <a:latin typeface="Arial" panose="020B0604020202020204" pitchFamily="34" charset="0"/>
                          <a:cs typeface="Arial" panose="020B0604020202020204" pitchFamily="34" charset="0"/>
                        </a:rPr>
                        <a:t>1618.78</a:t>
                      </a: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607862"/>
                  </a:ext>
                </a:extLst>
              </a:tr>
              <a:tr h="472357">
                <a:tc>
                  <a:txBody>
                    <a:bodyPr/>
                    <a:lstStyle/>
                    <a:p>
                      <a:pPr latinLnBrk="1"/>
                      <a:r>
                        <a:rPr lang="en-US" altLang="ko-KR" sz="1700" b="1" i="0" kern="1200" dirty="0">
                          <a:solidFill>
                            <a:schemeClr val="tx1"/>
                          </a:solidFill>
                          <a:effectLst/>
                          <a:latin typeface="Arial" panose="020B0604020202020204" pitchFamily="34" charset="0"/>
                          <a:ea typeface="+mn-ea"/>
                          <a:cs typeface="Arial" panose="020B0604020202020204" pitchFamily="34" charset="0"/>
                        </a:rPr>
                        <a:t>Total Power</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[kW]</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7.38</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12.49</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15.16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17.93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8.75</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b="0" dirty="0">
                          <a:solidFill>
                            <a:schemeClr val="tx1"/>
                          </a:solidFill>
                          <a:latin typeface="Arial" panose="020B0604020202020204" pitchFamily="34" charset="0"/>
                          <a:cs typeface="Arial" panose="020B0604020202020204" pitchFamily="34" charset="0"/>
                        </a:rPr>
                        <a:t>6.61 [V] /  5.27 [C] </a:t>
                      </a:r>
                    </a:p>
                    <a:p>
                      <a:pPr algn="ctr" latinLnBrk="1"/>
                      <a:r>
                        <a:rPr lang="en-US" altLang="ko-KR" sz="1200" b="0" dirty="0">
                          <a:solidFill>
                            <a:schemeClr val="tx1"/>
                          </a:solidFill>
                          <a:latin typeface="Arial" panose="020B0604020202020204" pitchFamily="34" charset="0"/>
                          <a:cs typeface="Arial" panose="020B0604020202020204" pitchFamily="34" charset="0"/>
                        </a:rPr>
                        <a:t>/ 4.37 [H]</a:t>
                      </a:r>
                      <a:endParaRPr lang="ko-KR" altLang="en-US" sz="1200" b="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b="0" dirty="0">
                          <a:solidFill>
                            <a:schemeClr val="tx1"/>
                          </a:solidFill>
                          <a:latin typeface="Arial" panose="020B0604020202020204" pitchFamily="34" charset="0"/>
                          <a:cs typeface="Arial" panose="020B0604020202020204" pitchFamily="34" charset="0"/>
                        </a:rPr>
                        <a:t>13.75 [V] / 11.87 [C] / 10.42 [H]</a:t>
                      </a:r>
                      <a:endParaRPr lang="ko-KR" altLang="en-US" sz="1200" b="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1357.83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2.91</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0807175"/>
                  </a:ext>
                </a:extLst>
              </a:tr>
              <a:tr h="624725">
                <a:tc>
                  <a:txBody>
                    <a:bodyPr/>
                    <a:lstStyle/>
                    <a:p>
                      <a:pPr latinLnBrk="1"/>
                      <a:r>
                        <a:rPr lang="en-US" altLang="ko-KR" sz="1700" b="1" i="0" kern="1200" dirty="0" err="1">
                          <a:solidFill>
                            <a:schemeClr val="tx1"/>
                          </a:solidFill>
                          <a:effectLst/>
                          <a:latin typeface="Arial" panose="020B0604020202020204" pitchFamily="34" charset="0"/>
                          <a:ea typeface="+mn-ea"/>
                          <a:cs typeface="Arial" panose="020B0604020202020204" pitchFamily="34" charset="0"/>
                        </a:rPr>
                        <a:t>Max.Power</a:t>
                      </a:r>
                      <a:endParaRPr lang="en-US" altLang="ko-KR" sz="1700" b="1" i="0" kern="1200" dirty="0">
                        <a:solidFill>
                          <a:schemeClr val="tx1"/>
                        </a:solidFill>
                        <a:effectLst/>
                        <a:latin typeface="Arial" panose="020B0604020202020204" pitchFamily="34" charset="0"/>
                        <a:ea typeface="+mn-ea"/>
                        <a:cs typeface="Arial" panose="020B0604020202020204" pitchFamily="34" charset="0"/>
                      </a:endParaRPr>
                    </a:p>
                    <a:p>
                      <a:pPr latinLnBrk="1"/>
                      <a:r>
                        <a:rPr lang="en-US" altLang="ko-KR" sz="1700" b="1" i="0" kern="1200" dirty="0">
                          <a:solidFill>
                            <a:schemeClr val="tx1"/>
                          </a:solidFill>
                          <a:effectLst/>
                          <a:latin typeface="Arial" panose="020B0604020202020204" pitchFamily="34" charset="0"/>
                          <a:ea typeface="+mn-ea"/>
                          <a:cs typeface="Arial" panose="020B0604020202020204" pitchFamily="34" charset="0"/>
                        </a:rPr>
                        <a:t>Density</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[W/mrad</a:t>
                      </a:r>
                      <a:r>
                        <a:rPr lang="en-US" altLang="ko-KR" sz="1200" baseline="30000" dirty="0">
                          <a:solidFill>
                            <a:schemeClr val="tx1"/>
                          </a:solidFill>
                          <a:latin typeface="Arial" panose="020B0604020202020204" pitchFamily="34" charset="0"/>
                          <a:cs typeface="Arial" panose="020B0604020202020204" pitchFamily="34" charset="0"/>
                        </a:rPr>
                        <a:t>2</a:t>
                      </a:r>
                      <a:r>
                        <a:rPr lang="en-US" altLang="ko-KR" sz="1200" baseline="0" dirty="0">
                          <a:solidFill>
                            <a:schemeClr val="tx1"/>
                          </a:solidFill>
                          <a:latin typeface="Arial" panose="020B0604020202020204" pitchFamily="34" charset="0"/>
                          <a:cs typeface="Arial" panose="020B0604020202020204" pitchFamily="34" charset="0"/>
                        </a:rPr>
                        <a:t>]</a:t>
                      </a:r>
                      <a:endParaRPr lang="ko-KR" altLang="en-US" sz="1200" baseline="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154.3</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164.2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165.2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165.4</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80.7</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24.3 [V]</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1"/>
                          </a:solidFill>
                          <a:latin typeface="Arial" panose="020B0604020202020204" pitchFamily="34" charset="0"/>
                          <a:cs typeface="Arial" panose="020B0604020202020204" pitchFamily="34" charset="0"/>
                        </a:rPr>
                        <a:t>38.02 [V]</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1200" b="0" i="0" dirty="0">
                          <a:solidFill>
                            <a:schemeClr val="tx1"/>
                          </a:solidFill>
                          <a:effectLst/>
                          <a:latin typeface="Arial" panose="020B0604020202020204" pitchFamily="34" charset="0"/>
                          <a:cs typeface="Arial" panose="020B0604020202020204" pitchFamily="34" charset="0"/>
                        </a:rPr>
                        <a:t>Lin. Pow. Density </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sz="1200" b="0" i="0" dirty="0">
                          <a:solidFill>
                            <a:schemeClr val="tx1"/>
                          </a:solidFill>
                          <a:effectLst/>
                          <a:latin typeface="Arial" panose="020B0604020202020204" pitchFamily="34" charset="0"/>
                          <a:cs typeface="Arial" panose="020B0604020202020204" pitchFamily="34" charset="0"/>
                        </a:rPr>
                        <a:t>(kW/</a:t>
                      </a:r>
                      <a:r>
                        <a:rPr lang="en-US" sz="1200" b="0" i="0" dirty="0" err="1">
                          <a:solidFill>
                            <a:schemeClr val="tx1"/>
                          </a:solidFill>
                          <a:effectLst/>
                          <a:latin typeface="Arial" panose="020B0604020202020204" pitchFamily="34" charset="0"/>
                          <a:cs typeface="Arial" panose="020B0604020202020204" pitchFamily="34" charset="0"/>
                        </a:rPr>
                        <a:t>mrad</a:t>
                      </a:r>
                      <a:r>
                        <a:rPr lang="en-US" sz="1200" b="0" i="0" dirty="0">
                          <a:solidFill>
                            <a:schemeClr val="tx1"/>
                          </a:solidFill>
                          <a:effectLst/>
                          <a:latin typeface="Arial" panose="020B0604020202020204" pitchFamily="34" charset="0"/>
                          <a:cs typeface="Arial" panose="020B0604020202020204" pitchFamily="34" charset="0"/>
                        </a:rPr>
                        <a:t>)</a:t>
                      </a:r>
                      <a:r>
                        <a:rPr lang="en-US" altLang="ko-KR" sz="1200" b="0" i="0" dirty="0">
                          <a:solidFill>
                            <a:schemeClr val="tx1"/>
                          </a:solidFill>
                          <a:effectLst/>
                          <a:latin typeface="Arial" panose="020B0604020202020204" pitchFamily="34" charset="0"/>
                          <a:cs typeface="Arial" panose="020B0604020202020204" pitchFamily="34" charset="0"/>
                        </a:rPr>
                        <a:t> 0.216</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ko-KR" sz="1200" b="0" i="0" dirty="0">
                          <a:solidFill>
                            <a:schemeClr val="tx1"/>
                          </a:solidFill>
                          <a:effectLst/>
                          <a:latin typeface="Arial" panose="020B0604020202020204" pitchFamily="34" charset="0"/>
                          <a:cs typeface="Arial" panose="020B0604020202020204" pitchFamily="34" charset="0"/>
                        </a:rPr>
                        <a:t>22.5</a:t>
                      </a: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75081029"/>
                  </a:ext>
                </a:extLst>
              </a:tr>
              <a:tr h="1234198">
                <a:tc>
                  <a:txBody>
                    <a:bodyPr/>
                    <a:lstStyle/>
                    <a:p>
                      <a:pPr latinLnBrk="1"/>
                      <a:r>
                        <a:rPr lang="en-US" altLang="ko-KR" sz="1700" b="1" dirty="0">
                          <a:solidFill>
                            <a:schemeClr val="tx1"/>
                          </a:solidFill>
                          <a:latin typeface="Arial" panose="020B0604020202020204" pitchFamily="34" charset="0"/>
                          <a:cs typeface="Arial" panose="020B0604020202020204" pitchFamily="34" charset="0"/>
                        </a:rPr>
                        <a:t>Photon</a:t>
                      </a:r>
                      <a:r>
                        <a:rPr lang="ko-KR" altLang="en-US" sz="1700" b="1" dirty="0">
                          <a:solidFill>
                            <a:schemeClr val="tx1"/>
                          </a:solidFill>
                          <a:latin typeface="Arial" panose="020B0604020202020204" pitchFamily="34" charset="0"/>
                          <a:cs typeface="Arial" panose="020B0604020202020204" pitchFamily="34" charset="0"/>
                        </a:rPr>
                        <a:t> </a:t>
                      </a:r>
                      <a:r>
                        <a:rPr lang="en-US" altLang="ko-KR" sz="1700" b="1" dirty="0">
                          <a:solidFill>
                            <a:schemeClr val="tx1"/>
                          </a:solidFill>
                          <a:latin typeface="Arial" panose="020B0604020202020204" pitchFamily="34" charset="0"/>
                          <a:cs typeface="Arial" panose="020B0604020202020204" pitchFamily="34" charset="0"/>
                        </a:rPr>
                        <a:t>Beam</a:t>
                      </a:r>
                      <a:r>
                        <a:rPr lang="ko-KR" altLang="en-US" sz="1700" b="1" dirty="0">
                          <a:solidFill>
                            <a:schemeClr val="tx1"/>
                          </a:solidFill>
                          <a:latin typeface="Arial" panose="020B0604020202020204" pitchFamily="34" charset="0"/>
                          <a:cs typeface="Arial" panose="020B0604020202020204" pitchFamily="34" charset="0"/>
                        </a:rPr>
                        <a:t> </a:t>
                      </a:r>
                      <a:r>
                        <a:rPr lang="en-US" altLang="ko-KR" sz="1700" b="1" dirty="0">
                          <a:solidFill>
                            <a:schemeClr val="tx1"/>
                          </a:solidFill>
                          <a:latin typeface="Arial" panose="020B0604020202020204" pitchFamily="34" charset="0"/>
                          <a:cs typeface="Arial" panose="020B0604020202020204" pitchFamily="34" charset="0"/>
                        </a:rPr>
                        <a:t>Divergence</a:t>
                      </a:r>
                      <a:endParaRPr lang="ko-KR" altLang="en-US" sz="1700" b="1" dirty="0">
                        <a:solidFill>
                          <a:schemeClr val="tx1"/>
                        </a:solidFill>
                        <a:latin typeface="Arial" panose="020B0604020202020204" pitchFamily="34" charset="0"/>
                        <a:cs typeface="Arial" panose="020B0604020202020204" pitchFamily="34" charset="0"/>
                      </a:endParaRPr>
                    </a:p>
                  </a:txBody>
                  <a:tcPr marL="91436" marR="91436"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latinLnBrk="1"/>
                      <a:r>
                        <a:rPr lang="en-US" altLang="ko-KR" sz="1200" dirty="0">
                          <a:solidFill>
                            <a:schemeClr val="tx1"/>
                          </a:solidFill>
                          <a:latin typeface="Arial" panose="020B0604020202020204" pitchFamily="34" charset="0"/>
                          <a:cs typeface="Arial" panose="020B0604020202020204" pitchFamily="34" charset="0"/>
                        </a:rPr>
                        <a:t>[</a:t>
                      </a:r>
                      <a:r>
                        <a:rPr lang="en-US" altLang="ko-KR" sz="1200" dirty="0" err="1">
                          <a:solidFill>
                            <a:schemeClr val="tx1"/>
                          </a:solidFill>
                          <a:latin typeface="Arial" panose="020B0604020202020204" pitchFamily="34" charset="0"/>
                          <a:cs typeface="Arial" panose="020B0604020202020204" pitchFamily="34" charset="0"/>
                        </a:rPr>
                        <a:t>mrad</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latinLnBrk="1"/>
                      <a:r>
                        <a:rPr lang="el-GR" altLang="ko-KR" sz="1200" b="0" i="0" kern="1200" dirty="0">
                          <a:solidFill>
                            <a:schemeClr val="tx1"/>
                          </a:solidFill>
                          <a:effectLst/>
                          <a:latin typeface="Arial" panose="020B0604020202020204" pitchFamily="34" charset="0"/>
                          <a:ea typeface="+mn-ea"/>
                          <a:cs typeface="Arial" panose="020B0604020202020204" pitchFamily="34" charset="0"/>
                        </a:rPr>
                        <a:t>Σ</a:t>
                      </a:r>
                      <a:r>
                        <a:rPr lang="en-US" altLang="ko-KR" sz="1200" b="0" i="0" kern="1200" baseline="-25000" dirty="0">
                          <a:solidFill>
                            <a:schemeClr val="tx1"/>
                          </a:solidFill>
                          <a:effectLst/>
                          <a:latin typeface="Arial" panose="020B0604020202020204" pitchFamily="34" charset="0"/>
                          <a:ea typeface="+mn-ea"/>
                          <a:cs typeface="Arial" panose="020B0604020202020204" pitchFamily="34" charset="0"/>
                        </a:rPr>
                        <a:t>x’</a:t>
                      </a:r>
                      <a:r>
                        <a:rPr lang="en-US" altLang="ko-KR" sz="1200" b="0" i="0" kern="1200" baseline="0" dirty="0">
                          <a:solidFill>
                            <a:schemeClr val="tx1"/>
                          </a:solidFill>
                          <a:effectLst/>
                          <a:latin typeface="Arial" panose="020B0604020202020204" pitchFamily="34" charset="0"/>
                          <a:ea typeface="+mn-ea"/>
                          <a:cs typeface="Arial" panose="020B0604020202020204" pitchFamily="34" charset="0"/>
                        </a:rPr>
                        <a:t> 0.00679</a:t>
                      </a:r>
                    </a:p>
                    <a:p>
                      <a:pPr algn="ctr" latinLnBrk="1"/>
                      <a:r>
                        <a:rPr lang="el-GR" altLang="ko-KR" sz="1200" b="0" i="0" kern="1200" dirty="0">
                          <a:solidFill>
                            <a:schemeClr val="tx1"/>
                          </a:solidFill>
                          <a:effectLst/>
                          <a:latin typeface="Arial" panose="020B0604020202020204" pitchFamily="34" charset="0"/>
                          <a:ea typeface="+mn-ea"/>
                          <a:cs typeface="Arial" panose="020B0604020202020204" pitchFamily="34" charset="0"/>
                        </a:rPr>
                        <a:t>Σ</a:t>
                      </a:r>
                      <a:r>
                        <a:rPr lang="en-US" altLang="ko-KR" sz="1200" b="0" i="0" kern="1200" baseline="-25000" dirty="0">
                          <a:solidFill>
                            <a:schemeClr val="tx1"/>
                          </a:solidFill>
                          <a:effectLst/>
                          <a:latin typeface="Arial" panose="020B0604020202020204" pitchFamily="34" charset="0"/>
                          <a:ea typeface="+mn-ea"/>
                          <a:cs typeface="Arial" panose="020B0604020202020204" pitchFamily="34" charset="0"/>
                        </a:rPr>
                        <a:t>y’</a:t>
                      </a:r>
                      <a:r>
                        <a:rPr lang="en-US" altLang="ko-KR" sz="1200" b="0" i="0" kern="1200" dirty="0">
                          <a:solidFill>
                            <a:schemeClr val="tx1"/>
                          </a:solidFill>
                          <a:effectLst/>
                          <a:latin typeface="Arial" panose="020B0604020202020204" pitchFamily="34" charset="0"/>
                          <a:ea typeface="+mn-ea"/>
                          <a:cs typeface="Arial" panose="020B0604020202020204" pitchFamily="34" charset="0"/>
                        </a:rPr>
                        <a:t> 0.00626</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latinLnBrk="1"/>
                      <a:r>
                        <a:rPr lang="el-GR" altLang="ko-KR" sz="1200" b="0" i="0" kern="1200" dirty="0">
                          <a:solidFill>
                            <a:schemeClr val="tx1"/>
                          </a:solidFill>
                          <a:effectLst/>
                          <a:latin typeface="Arial" panose="020B0604020202020204" pitchFamily="34" charset="0"/>
                          <a:ea typeface="+mn-ea"/>
                          <a:cs typeface="Arial" panose="020B0604020202020204" pitchFamily="34" charset="0"/>
                        </a:rPr>
                        <a:t>Σ</a:t>
                      </a:r>
                      <a:r>
                        <a:rPr lang="en-US" altLang="ko-KR" sz="1200" b="0" i="0" kern="1200" baseline="-25000" dirty="0">
                          <a:solidFill>
                            <a:schemeClr val="tx1"/>
                          </a:solidFill>
                          <a:effectLst/>
                          <a:latin typeface="Arial" panose="020B0604020202020204" pitchFamily="34" charset="0"/>
                          <a:ea typeface="+mn-ea"/>
                          <a:cs typeface="Arial" panose="020B0604020202020204" pitchFamily="34" charset="0"/>
                        </a:rPr>
                        <a:t>x’</a:t>
                      </a:r>
                      <a:r>
                        <a:rPr lang="en-US" altLang="ko-KR" sz="1200" b="0" i="0" kern="1200" baseline="0" dirty="0">
                          <a:solidFill>
                            <a:schemeClr val="tx1"/>
                          </a:solidFill>
                          <a:effectLst/>
                          <a:latin typeface="Arial" panose="020B0604020202020204" pitchFamily="34" charset="0"/>
                          <a:ea typeface="+mn-ea"/>
                          <a:cs typeface="Arial" panose="020B0604020202020204" pitchFamily="34" charset="0"/>
                        </a:rPr>
                        <a:t> 0.00930</a:t>
                      </a:r>
                    </a:p>
                    <a:p>
                      <a:pPr algn="ctr" latinLnBrk="1"/>
                      <a:r>
                        <a:rPr lang="el-GR" altLang="ko-KR" sz="1200" b="0" i="0" kern="1200" dirty="0">
                          <a:solidFill>
                            <a:schemeClr val="tx1"/>
                          </a:solidFill>
                          <a:effectLst/>
                          <a:latin typeface="Arial" panose="020B0604020202020204" pitchFamily="34" charset="0"/>
                          <a:ea typeface="+mn-ea"/>
                          <a:cs typeface="Arial" panose="020B0604020202020204" pitchFamily="34" charset="0"/>
                        </a:rPr>
                        <a:t>Σ</a:t>
                      </a:r>
                      <a:r>
                        <a:rPr lang="en-US" altLang="ko-KR" sz="1200" b="0" i="0" kern="1200" baseline="-25000" dirty="0">
                          <a:solidFill>
                            <a:schemeClr val="tx1"/>
                          </a:solidFill>
                          <a:effectLst/>
                          <a:latin typeface="Arial" panose="020B0604020202020204" pitchFamily="34" charset="0"/>
                          <a:ea typeface="+mn-ea"/>
                          <a:cs typeface="Arial" panose="020B0604020202020204" pitchFamily="34" charset="0"/>
                        </a:rPr>
                        <a:t>y’</a:t>
                      </a:r>
                      <a:r>
                        <a:rPr lang="en-US" altLang="ko-KR" sz="1200" b="0" i="0" kern="1200" dirty="0">
                          <a:solidFill>
                            <a:schemeClr val="tx1"/>
                          </a:solidFill>
                          <a:effectLst/>
                          <a:latin typeface="Arial" panose="020B0604020202020204" pitchFamily="34" charset="0"/>
                          <a:ea typeface="+mn-ea"/>
                          <a:cs typeface="Arial" panose="020B0604020202020204" pitchFamily="34" charset="0"/>
                        </a:rPr>
                        <a:t> 0.00892</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0.01100</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0.01068</a:t>
                      </a:r>
                      <a:endParaRPr kumimoji="0" lang="ko-KR" altLang="en-US"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0.01293</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0.01265</a:t>
                      </a:r>
                      <a:endParaRPr kumimoji="0" lang="ko-KR" altLang="en-US"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0.01825</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0.01806</a:t>
                      </a:r>
                      <a:endParaRPr kumimoji="0" lang="ko-KR" altLang="en-US"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0.06684 [V]</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맑은 고딕" panose="020B0503020000020004" pitchFamily="50" charset="-127"/>
                          <a:cs typeface="Arial" panose="020B0604020202020204" pitchFamily="34" charset="0"/>
                        </a:rPr>
                        <a:t> 0.06679 [V]</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0.06004 [C]</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0.05998 [C]</a:t>
                      </a:r>
                      <a:endParaRPr kumimoji="0" lang="ko-KR"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0.05495 [H]</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0.05489 [H]</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0.07246 [V]</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0.07241 [V]</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0.06745 [C]</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0.06740 [C]</a:t>
                      </a:r>
                      <a:endParaRPr kumimoji="0" lang="ko-KR" alt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0.06333 [H]</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0.06327 [H]</a:t>
                      </a: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latinLnBrk="1"/>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x’</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0.0341</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l-GR"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Σ</a:t>
                      </a:r>
                      <a:r>
                        <a:rPr kumimoji="0" lang="en-US" altLang="ko-KR" sz="12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y’</a:t>
                      </a:r>
                      <a:r>
                        <a:rPr kumimoji="0" lang="en-US" altLang="ko-K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0.0171</a:t>
                      </a:r>
                      <a:endParaRPr lang="ko-KR" altLang="en-US" sz="1200" dirty="0">
                        <a:solidFill>
                          <a:schemeClr val="tx1"/>
                        </a:solidFill>
                        <a:latin typeface="Arial" panose="020B0604020202020204" pitchFamily="34" charset="0"/>
                        <a:cs typeface="Arial" panose="020B0604020202020204" pitchFamily="34" charset="0"/>
                      </a:endParaRPr>
                    </a:p>
                  </a:txBody>
                  <a:tcPr marL="91436" marR="91436" marT="45718" marB="4571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26268530"/>
                  </a:ext>
                </a:extLst>
              </a:tr>
            </a:tbl>
          </a:graphicData>
        </a:graphic>
      </p:graphicFrame>
      <p:sp>
        <p:nvSpPr>
          <p:cNvPr id="10" name="직사각형 9">
            <a:extLst>
              <a:ext uri="{FF2B5EF4-FFF2-40B4-BE49-F238E27FC236}">
                <a16:creationId xmlns:a16="http://schemas.microsoft.com/office/drawing/2014/main" id="{DF1DC95F-E5A5-4E13-82A9-FA7B1E9A0EEE}"/>
              </a:ext>
            </a:extLst>
          </p:cNvPr>
          <p:cNvSpPr/>
          <p:nvPr/>
        </p:nvSpPr>
        <p:spPr>
          <a:xfrm>
            <a:off x="1706473" y="55713"/>
            <a:ext cx="3281989"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Application</a:t>
            </a:r>
          </a:p>
        </p:txBody>
      </p:sp>
      <p:sp>
        <p:nvSpPr>
          <p:cNvPr id="11" name="직사각형 10">
            <a:extLst>
              <a:ext uri="{FF2B5EF4-FFF2-40B4-BE49-F238E27FC236}">
                <a16:creationId xmlns:a16="http://schemas.microsoft.com/office/drawing/2014/main" id="{69460EF1-D8D9-4647-B8D9-9478F5650C24}"/>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49508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Brilliance and Coherent Flux for IVU16, IVU20 and IVU24</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15</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9" name="그림 8">
            <a:extLst>
              <a:ext uri="{FF2B5EF4-FFF2-40B4-BE49-F238E27FC236}">
                <a16:creationId xmlns:a16="http://schemas.microsoft.com/office/drawing/2014/main" id="{5B05FDCE-9118-4DCD-A328-710B2600FE3D}"/>
              </a:ext>
            </a:extLst>
          </p:cNvPr>
          <p:cNvPicPr>
            <a:picLocks noChangeAspect="1"/>
          </p:cNvPicPr>
          <p:nvPr/>
        </p:nvPicPr>
        <p:blipFill>
          <a:blip r:embed="rId5"/>
          <a:stretch>
            <a:fillRect/>
          </a:stretch>
        </p:blipFill>
        <p:spPr>
          <a:xfrm>
            <a:off x="734093" y="3213269"/>
            <a:ext cx="10887294" cy="4422661"/>
          </a:xfrm>
          <a:prstGeom prst="rect">
            <a:avLst/>
          </a:prstGeom>
        </p:spPr>
      </p:pic>
      <p:pic>
        <p:nvPicPr>
          <p:cNvPr id="11" name="Google Shape;247;p6">
            <a:extLst>
              <a:ext uri="{FF2B5EF4-FFF2-40B4-BE49-F238E27FC236}">
                <a16:creationId xmlns:a16="http://schemas.microsoft.com/office/drawing/2014/main" id="{24973E17-89FA-4AD1-99A9-3FB0BEADAF2C}"/>
              </a:ext>
            </a:extLst>
          </p:cNvPr>
          <p:cNvPicPr preferRelativeResize="0"/>
          <p:nvPr/>
        </p:nvPicPr>
        <p:blipFill rotWithShape="1">
          <a:blip r:embed="rId6">
            <a:alphaModFix/>
          </a:blip>
          <a:srcRect/>
          <a:stretch/>
        </p:blipFill>
        <p:spPr>
          <a:xfrm>
            <a:off x="8660424" y="0"/>
            <a:ext cx="6576401" cy="3434644"/>
          </a:xfrm>
          <a:prstGeom prst="rect">
            <a:avLst/>
          </a:prstGeom>
          <a:noFill/>
          <a:ln>
            <a:noFill/>
          </a:ln>
        </p:spPr>
      </p:pic>
      <p:sp>
        <p:nvSpPr>
          <p:cNvPr id="12" name="직사각형 11">
            <a:extLst>
              <a:ext uri="{FF2B5EF4-FFF2-40B4-BE49-F238E27FC236}">
                <a16:creationId xmlns:a16="http://schemas.microsoft.com/office/drawing/2014/main" id="{00E2B588-369A-46F8-9011-FFAB3933E16F}"/>
              </a:ext>
            </a:extLst>
          </p:cNvPr>
          <p:cNvSpPr/>
          <p:nvPr/>
        </p:nvSpPr>
        <p:spPr>
          <a:xfrm>
            <a:off x="1728517" y="11710"/>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59526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Thermal Analysis</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16</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2" name="그림 1">
            <a:extLst>
              <a:ext uri="{FF2B5EF4-FFF2-40B4-BE49-F238E27FC236}">
                <a16:creationId xmlns:a16="http://schemas.microsoft.com/office/drawing/2014/main" id="{76E6E4B1-346F-4EAF-A4F9-5212E1556FEB}"/>
              </a:ext>
            </a:extLst>
          </p:cNvPr>
          <p:cNvPicPr>
            <a:picLocks noChangeAspect="1"/>
          </p:cNvPicPr>
          <p:nvPr/>
        </p:nvPicPr>
        <p:blipFill>
          <a:blip r:embed="rId5"/>
          <a:stretch>
            <a:fillRect/>
          </a:stretch>
        </p:blipFill>
        <p:spPr>
          <a:xfrm>
            <a:off x="4291753" y="-52802"/>
            <a:ext cx="10306752" cy="4029708"/>
          </a:xfrm>
          <a:prstGeom prst="rect">
            <a:avLst/>
          </a:prstGeom>
        </p:spPr>
      </p:pic>
      <p:pic>
        <p:nvPicPr>
          <p:cNvPr id="3" name="그림 2">
            <a:extLst>
              <a:ext uri="{FF2B5EF4-FFF2-40B4-BE49-F238E27FC236}">
                <a16:creationId xmlns:a16="http://schemas.microsoft.com/office/drawing/2014/main" id="{FAFCFE60-9EB6-4AFA-91C9-143CCDE824C2}"/>
              </a:ext>
            </a:extLst>
          </p:cNvPr>
          <p:cNvPicPr>
            <a:picLocks noChangeAspect="1"/>
          </p:cNvPicPr>
          <p:nvPr/>
        </p:nvPicPr>
        <p:blipFill>
          <a:blip r:embed="rId6"/>
          <a:stretch>
            <a:fillRect/>
          </a:stretch>
        </p:blipFill>
        <p:spPr>
          <a:xfrm>
            <a:off x="4366181" y="3976906"/>
            <a:ext cx="10157896" cy="4404078"/>
          </a:xfrm>
          <a:prstGeom prst="rect">
            <a:avLst/>
          </a:prstGeom>
        </p:spPr>
      </p:pic>
      <p:sp>
        <p:nvSpPr>
          <p:cNvPr id="12" name="직사각형 11">
            <a:extLst>
              <a:ext uri="{FF2B5EF4-FFF2-40B4-BE49-F238E27FC236}">
                <a16:creationId xmlns:a16="http://schemas.microsoft.com/office/drawing/2014/main" id="{A898DADE-9319-454A-BF25-C8FA921A661E}"/>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2141271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BL Front-End</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17</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10" name="그림 9">
            <a:extLst>
              <a:ext uri="{FF2B5EF4-FFF2-40B4-BE49-F238E27FC236}">
                <a16:creationId xmlns:a16="http://schemas.microsoft.com/office/drawing/2014/main" id="{58E0F68E-F0C1-44B7-87A9-31B99786D819}"/>
              </a:ext>
            </a:extLst>
          </p:cNvPr>
          <p:cNvPicPr>
            <a:picLocks noChangeAspect="1"/>
          </p:cNvPicPr>
          <p:nvPr/>
        </p:nvPicPr>
        <p:blipFill rotWithShape="1">
          <a:blip r:embed="rId5"/>
          <a:srcRect t="9486"/>
          <a:stretch/>
        </p:blipFill>
        <p:spPr>
          <a:xfrm>
            <a:off x="82634" y="1854824"/>
            <a:ext cx="15154191" cy="3545599"/>
          </a:xfrm>
          <a:prstGeom prst="rect">
            <a:avLst/>
          </a:prstGeom>
        </p:spPr>
      </p:pic>
      <p:pic>
        <p:nvPicPr>
          <p:cNvPr id="11" name="그림 10">
            <a:extLst>
              <a:ext uri="{FF2B5EF4-FFF2-40B4-BE49-F238E27FC236}">
                <a16:creationId xmlns:a16="http://schemas.microsoft.com/office/drawing/2014/main" id="{79E5FF09-C53C-4316-800C-276986452E7F}"/>
              </a:ext>
            </a:extLst>
          </p:cNvPr>
          <p:cNvPicPr/>
          <p:nvPr/>
        </p:nvPicPr>
        <p:blipFill>
          <a:blip r:embed="rId6"/>
          <a:stretch>
            <a:fillRect/>
          </a:stretch>
        </p:blipFill>
        <p:spPr>
          <a:xfrm>
            <a:off x="191832" y="4351125"/>
            <a:ext cx="3079474" cy="1149354"/>
          </a:xfrm>
          <a:prstGeom prst="rect">
            <a:avLst/>
          </a:prstGeom>
          <a:ln>
            <a:noFill/>
          </a:ln>
        </p:spPr>
      </p:pic>
      <p:pic>
        <p:nvPicPr>
          <p:cNvPr id="12" name="그림 11">
            <a:extLst>
              <a:ext uri="{FF2B5EF4-FFF2-40B4-BE49-F238E27FC236}">
                <a16:creationId xmlns:a16="http://schemas.microsoft.com/office/drawing/2014/main" id="{DA3B0BEF-056F-4A2C-AC31-063C07C58A63}"/>
              </a:ext>
            </a:extLst>
          </p:cNvPr>
          <p:cNvPicPr/>
          <p:nvPr/>
        </p:nvPicPr>
        <p:blipFill>
          <a:blip r:embed="rId7"/>
          <a:stretch>
            <a:fillRect/>
          </a:stretch>
        </p:blipFill>
        <p:spPr>
          <a:xfrm>
            <a:off x="315288" y="6179331"/>
            <a:ext cx="3208082" cy="1000241"/>
          </a:xfrm>
          <a:prstGeom prst="rect">
            <a:avLst/>
          </a:prstGeom>
          <a:ln>
            <a:noFill/>
          </a:ln>
        </p:spPr>
      </p:pic>
      <p:pic>
        <p:nvPicPr>
          <p:cNvPr id="13" name="그림 12">
            <a:extLst>
              <a:ext uri="{FF2B5EF4-FFF2-40B4-BE49-F238E27FC236}">
                <a16:creationId xmlns:a16="http://schemas.microsoft.com/office/drawing/2014/main" id="{04FE05BB-A3D2-444B-844D-08D0FB74B802}"/>
              </a:ext>
            </a:extLst>
          </p:cNvPr>
          <p:cNvPicPr/>
          <p:nvPr/>
        </p:nvPicPr>
        <p:blipFill>
          <a:blip r:embed="rId8">
            <a:clrChange>
              <a:clrFrom>
                <a:srgbClr val="FFFFFF"/>
              </a:clrFrom>
              <a:clrTo>
                <a:srgbClr val="FFFFFF">
                  <a:alpha val="0"/>
                </a:srgbClr>
              </a:clrTo>
            </a:clrChange>
          </a:blip>
          <a:stretch>
            <a:fillRect/>
          </a:stretch>
        </p:blipFill>
        <p:spPr>
          <a:xfrm>
            <a:off x="3975202" y="5196986"/>
            <a:ext cx="3092294" cy="1684807"/>
          </a:xfrm>
          <a:prstGeom prst="rect">
            <a:avLst/>
          </a:prstGeom>
          <a:ln>
            <a:noFill/>
          </a:ln>
        </p:spPr>
      </p:pic>
      <p:sp>
        <p:nvSpPr>
          <p:cNvPr id="17" name="TextBox 16">
            <a:extLst>
              <a:ext uri="{FF2B5EF4-FFF2-40B4-BE49-F238E27FC236}">
                <a16:creationId xmlns:a16="http://schemas.microsoft.com/office/drawing/2014/main" id="{100617A2-1464-4A34-902B-C759CB538EAC}"/>
              </a:ext>
            </a:extLst>
          </p:cNvPr>
          <p:cNvSpPr txBox="1"/>
          <p:nvPr/>
        </p:nvSpPr>
        <p:spPr>
          <a:xfrm>
            <a:off x="744861" y="5552186"/>
            <a:ext cx="1923223" cy="369332"/>
          </a:xfrm>
          <a:prstGeom prst="rect">
            <a:avLst/>
          </a:prstGeom>
          <a:noFill/>
        </p:spPr>
        <p:txBody>
          <a:bodyPr wrap="square" rtlCol="0">
            <a:spAutoFit/>
          </a:bodyPr>
          <a:lstStyle/>
          <a:p>
            <a:pPr marL="360000"/>
            <a:r>
              <a:rPr lang="en-US" altLang="ko-KR" sz="1800" b="1" u="sng" dirty="0"/>
              <a:t>Fixed mask</a:t>
            </a:r>
            <a:endParaRPr lang="ko-KR" altLang="en-US" sz="1800" b="1" u="sng" dirty="0"/>
          </a:p>
        </p:txBody>
      </p:sp>
      <p:sp>
        <p:nvSpPr>
          <p:cNvPr id="18" name="TextBox 17">
            <a:extLst>
              <a:ext uri="{FF2B5EF4-FFF2-40B4-BE49-F238E27FC236}">
                <a16:creationId xmlns:a16="http://schemas.microsoft.com/office/drawing/2014/main" id="{7173B95A-2040-42DC-86A7-F5408478FB4F}"/>
              </a:ext>
            </a:extLst>
          </p:cNvPr>
          <p:cNvSpPr txBox="1"/>
          <p:nvPr/>
        </p:nvSpPr>
        <p:spPr>
          <a:xfrm>
            <a:off x="626972" y="7269377"/>
            <a:ext cx="2526446" cy="369332"/>
          </a:xfrm>
          <a:prstGeom prst="rect">
            <a:avLst/>
          </a:prstGeom>
          <a:noFill/>
        </p:spPr>
        <p:txBody>
          <a:bodyPr wrap="square" rtlCol="0">
            <a:spAutoFit/>
          </a:bodyPr>
          <a:lstStyle/>
          <a:p>
            <a:pPr marL="360000"/>
            <a:r>
              <a:rPr lang="en-US" altLang="ko-KR" sz="1800" b="1" u="sng" dirty="0"/>
              <a:t>Photon</a:t>
            </a:r>
            <a:r>
              <a:rPr lang="ko-KR" altLang="en-US" sz="1800" b="1" u="sng" dirty="0"/>
              <a:t> </a:t>
            </a:r>
            <a:r>
              <a:rPr lang="en-US" altLang="ko-KR" sz="1800" b="1" u="sng" dirty="0"/>
              <a:t>Shutter</a:t>
            </a:r>
            <a:endParaRPr lang="ko-KR" altLang="en-US" sz="1800" b="1" u="sng" dirty="0"/>
          </a:p>
        </p:txBody>
      </p:sp>
      <p:sp>
        <p:nvSpPr>
          <p:cNvPr id="19" name="TextBox 18">
            <a:extLst>
              <a:ext uri="{FF2B5EF4-FFF2-40B4-BE49-F238E27FC236}">
                <a16:creationId xmlns:a16="http://schemas.microsoft.com/office/drawing/2014/main" id="{C368DACE-E8D8-465B-B37A-50F99C6771CF}"/>
              </a:ext>
            </a:extLst>
          </p:cNvPr>
          <p:cNvSpPr txBox="1"/>
          <p:nvPr/>
        </p:nvSpPr>
        <p:spPr>
          <a:xfrm>
            <a:off x="4304782" y="7202142"/>
            <a:ext cx="2433135" cy="369332"/>
          </a:xfrm>
          <a:prstGeom prst="rect">
            <a:avLst/>
          </a:prstGeom>
          <a:noFill/>
        </p:spPr>
        <p:txBody>
          <a:bodyPr wrap="square" rtlCol="0">
            <a:spAutoFit/>
          </a:bodyPr>
          <a:lstStyle/>
          <a:p>
            <a:pPr marL="360000"/>
            <a:r>
              <a:rPr lang="en-US" altLang="ko-KR" sz="1800" b="1" u="sng" dirty="0"/>
              <a:t>Movable Mask</a:t>
            </a:r>
            <a:endParaRPr lang="ko-KR" altLang="en-US" sz="1800" b="1" u="sng" dirty="0"/>
          </a:p>
        </p:txBody>
      </p:sp>
      <p:sp>
        <p:nvSpPr>
          <p:cNvPr id="2" name="TextBox 1">
            <a:extLst>
              <a:ext uri="{FF2B5EF4-FFF2-40B4-BE49-F238E27FC236}">
                <a16:creationId xmlns:a16="http://schemas.microsoft.com/office/drawing/2014/main" id="{5E897284-C155-4607-BEEF-428794B3FF86}"/>
              </a:ext>
            </a:extLst>
          </p:cNvPr>
          <p:cNvSpPr txBox="1"/>
          <p:nvPr/>
        </p:nvSpPr>
        <p:spPr>
          <a:xfrm>
            <a:off x="9142932" y="187105"/>
            <a:ext cx="4387420" cy="1846659"/>
          </a:xfrm>
          <a:prstGeom prst="rect">
            <a:avLst/>
          </a:prstGeom>
          <a:noFill/>
        </p:spPr>
        <p:txBody>
          <a:bodyPr wrap="none" rtlCol="0">
            <a:spAutoFit/>
          </a:bodyPr>
          <a:lstStyle/>
          <a:p>
            <a:r>
              <a:rPr lang="en-US" altLang="ko-KR" sz="2400" b="1" dirty="0"/>
              <a:t>4-type Front-End</a:t>
            </a:r>
          </a:p>
          <a:p>
            <a:pPr marL="342900" indent="-342900">
              <a:buFontTx/>
              <a:buChar char="-"/>
            </a:pPr>
            <a:r>
              <a:rPr lang="en-US" altLang="ko-KR" b="1" dirty="0">
                <a:solidFill>
                  <a:srgbClr val="00B050"/>
                </a:solidFill>
              </a:rPr>
              <a:t>IVU Front-End</a:t>
            </a:r>
          </a:p>
          <a:p>
            <a:pPr marL="342900" indent="-342900">
              <a:buFontTx/>
              <a:buChar char="-"/>
            </a:pPr>
            <a:r>
              <a:rPr lang="en-US" altLang="ko-KR" b="1" dirty="0">
                <a:solidFill>
                  <a:srgbClr val="00B050"/>
                </a:solidFill>
              </a:rPr>
              <a:t>BM Front-End</a:t>
            </a:r>
          </a:p>
          <a:p>
            <a:pPr marL="342900" indent="-342900">
              <a:buFontTx/>
              <a:buChar char="-"/>
            </a:pPr>
            <a:r>
              <a:rPr lang="en-US" altLang="ko-KR" dirty="0"/>
              <a:t>EPU98 Front-End</a:t>
            </a:r>
          </a:p>
          <a:p>
            <a:pPr marL="342900" indent="-342900">
              <a:buFontTx/>
              <a:buChar char="-"/>
            </a:pPr>
            <a:r>
              <a:rPr lang="en-US" altLang="ko-KR" dirty="0"/>
              <a:t>Canted(IVU24+EPU78) Front-End</a:t>
            </a:r>
            <a:endParaRPr lang="ko-KR" altLang="en-US" dirty="0"/>
          </a:p>
        </p:txBody>
      </p:sp>
      <p:sp>
        <p:nvSpPr>
          <p:cNvPr id="3" name="직사각형 2">
            <a:extLst>
              <a:ext uri="{FF2B5EF4-FFF2-40B4-BE49-F238E27FC236}">
                <a16:creationId xmlns:a16="http://schemas.microsoft.com/office/drawing/2014/main" id="{9723FE31-6499-4404-BCA2-CB825410E0C8}"/>
              </a:ext>
            </a:extLst>
          </p:cNvPr>
          <p:cNvSpPr/>
          <p:nvPr/>
        </p:nvSpPr>
        <p:spPr>
          <a:xfrm>
            <a:off x="1021827" y="1783349"/>
            <a:ext cx="2177840" cy="438582"/>
          </a:xfrm>
          <a:prstGeom prst="rect">
            <a:avLst/>
          </a:prstGeom>
        </p:spPr>
        <p:txBody>
          <a:bodyPr wrap="none">
            <a:spAutoFit/>
          </a:bodyPr>
          <a:lstStyle/>
          <a:p>
            <a:pPr marL="342900" indent="-342900">
              <a:buFontTx/>
              <a:buChar char="-"/>
            </a:pPr>
            <a:r>
              <a:rPr lang="en-US" altLang="ko-KR" dirty="0"/>
              <a:t>IVU Front-End</a:t>
            </a:r>
          </a:p>
        </p:txBody>
      </p:sp>
      <p:sp>
        <p:nvSpPr>
          <p:cNvPr id="22" name="직사각형 21">
            <a:extLst>
              <a:ext uri="{FF2B5EF4-FFF2-40B4-BE49-F238E27FC236}">
                <a16:creationId xmlns:a16="http://schemas.microsoft.com/office/drawing/2014/main" id="{6EEBC65E-6B07-4DA2-A16E-00E600D5965C}"/>
              </a:ext>
            </a:extLst>
          </p:cNvPr>
          <p:cNvSpPr/>
          <p:nvPr/>
        </p:nvSpPr>
        <p:spPr>
          <a:xfrm>
            <a:off x="10247722" y="2654920"/>
            <a:ext cx="2161810" cy="438582"/>
          </a:xfrm>
          <a:prstGeom prst="rect">
            <a:avLst/>
          </a:prstGeom>
        </p:spPr>
        <p:txBody>
          <a:bodyPr wrap="none">
            <a:spAutoFit/>
          </a:bodyPr>
          <a:lstStyle/>
          <a:p>
            <a:pPr marL="342900" indent="-342900">
              <a:buFontTx/>
              <a:buChar char="-"/>
            </a:pPr>
            <a:r>
              <a:rPr lang="en-US" altLang="ko-KR" dirty="0"/>
              <a:t>BM Front-End</a:t>
            </a:r>
          </a:p>
        </p:txBody>
      </p:sp>
      <p:pic>
        <p:nvPicPr>
          <p:cNvPr id="23" name="그림 22" descr="텍스트, 스크린샷이(가) 표시된 사진&#10;&#10;AI가 생성한 콘텐츠는 부정확할 수 있습니다.">
            <a:extLst>
              <a:ext uri="{FF2B5EF4-FFF2-40B4-BE49-F238E27FC236}">
                <a16:creationId xmlns:a16="http://schemas.microsoft.com/office/drawing/2014/main" id="{C4A0B49E-A058-48AD-9B4D-BE4D5826B140}"/>
              </a:ext>
            </a:extLst>
          </p:cNvPr>
          <p:cNvPicPr/>
          <p:nvPr/>
        </p:nvPicPr>
        <p:blipFill rotWithShape="1">
          <a:blip r:embed="rId9" cstate="print">
            <a:extLst>
              <a:ext uri="{28A0092B-C50C-407E-A947-70E740481C1C}">
                <a14:useLocalDpi xmlns:a14="http://schemas.microsoft.com/office/drawing/2010/main" val="0"/>
              </a:ext>
            </a:extLst>
          </a:blip>
          <a:srcRect l="64847" t="2517"/>
          <a:stretch/>
        </p:blipFill>
        <p:spPr>
          <a:xfrm>
            <a:off x="7519328" y="5400423"/>
            <a:ext cx="1060355" cy="1684808"/>
          </a:xfrm>
          <a:prstGeom prst="rect">
            <a:avLst/>
          </a:prstGeom>
        </p:spPr>
      </p:pic>
      <p:sp>
        <p:nvSpPr>
          <p:cNvPr id="24" name="TextBox 23">
            <a:extLst>
              <a:ext uri="{FF2B5EF4-FFF2-40B4-BE49-F238E27FC236}">
                <a16:creationId xmlns:a16="http://schemas.microsoft.com/office/drawing/2014/main" id="{11D5DA5C-99A7-48FB-9D25-0C01FB462CC2}"/>
              </a:ext>
            </a:extLst>
          </p:cNvPr>
          <p:cNvSpPr txBox="1"/>
          <p:nvPr/>
        </p:nvSpPr>
        <p:spPr>
          <a:xfrm>
            <a:off x="6960528" y="7202142"/>
            <a:ext cx="2433135" cy="369332"/>
          </a:xfrm>
          <a:prstGeom prst="rect">
            <a:avLst/>
          </a:prstGeom>
          <a:noFill/>
        </p:spPr>
        <p:txBody>
          <a:bodyPr wrap="square" rtlCol="0">
            <a:spAutoFit/>
          </a:bodyPr>
          <a:lstStyle/>
          <a:p>
            <a:pPr marL="360000"/>
            <a:r>
              <a:rPr lang="en-US" altLang="ko-KR" sz="1800" b="1" u="sng" dirty="0"/>
              <a:t>Screen</a:t>
            </a:r>
            <a:r>
              <a:rPr lang="ko-KR" altLang="en-US" sz="1800" b="1" u="sng" dirty="0"/>
              <a:t> </a:t>
            </a:r>
            <a:r>
              <a:rPr lang="en-US" altLang="ko-KR" sz="1800" b="1" u="sng" dirty="0"/>
              <a:t>monitor</a:t>
            </a:r>
            <a:r>
              <a:rPr lang="ko-KR" altLang="en-US" sz="1800" b="1" u="sng" dirty="0"/>
              <a:t> </a:t>
            </a:r>
          </a:p>
        </p:txBody>
      </p:sp>
      <p:pic>
        <p:nvPicPr>
          <p:cNvPr id="25" name="그림 24" descr="텍스트이(가) 표시된 사진&#10;&#10;자동 생성된 설명">
            <a:extLst>
              <a:ext uri="{FF2B5EF4-FFF2-40B4-BE49-F238E27FC236}">
                <a16:creationId xmlns:a16="http://schemas.microsoft.com/office/drawing/2014/main" id="{327343E8-5C67-4F3F-80FE-4A7954B2E0D1}"/>
              </a:ext>
            </a:extLst>
          </p:cNvPr>
          <p:cNvPicPr/>
          <p:nvPr/>
        </p:nvPicPr>
        <p:blipFill rotWithShape="1">
          <a:blip r:embed="rId10" cstate="print">
            <a:extLst>
              <a:ext uri="{28A0092B-C50C-407E-A947-70E740481C1C}">
                <a14:useLocalDpi xmlns:a14="http://schemas.microsoft.com/office/drawing/2010/main" val="0"/>
              </a:ext>
            </a:extLst>
          </a:blip>
          <a:srcRect l="57529" t="1484" b="1"/>
          <a:stretch/>
        </p:blipFill>
        <p:spPr>
          <a:xfrm>
            <a:off x="9393663" y="5196986"/>
            <a:ext cx="2433135" cy="2197647"/>
          </a:xfrm>
          <a:prstGeom prst="rect">
            <a:avLst/>
          </a:prstGeom>
        </p:spPr>
      </p:pic>
      <p:sp>
        <p:nvSpPr>
          <p:cNvPr id="26" name="TextBox 25">
            <a:extLst>
              <a:ext uri="{FF2B5EF4-FFF2-40B4-BE49-F238E27FC236}">
                <a16:creationId xmlns:a16="http://schemas.microsoft.com/office/drawing/2014/main" id="{0ACB74D0-9855-4E95-B939-5507D30821FA}"/>
              </a:ext>
            </a:extLst>
          </p:cNvPr>
          <p:cNvSpPr txBox="1"/>
          <p:nvPr/>
        </p:nvSpPr>
        <p:spPr>
          <a:xfrm>
            <a:off x="9393662" y="7407048"/>
            <a:ext cx="2433135" cy="369332"/>
          </a:xfrm>
          <a:prstGeom prst="rect">
            <a:avLst/>
          </a:prstGeom>
          <a:noFill/>
        </p:spPr>
        <p:txBody>
          <a:bodyPr wrap="square" rtlCol="0">
            <a:spAutoFit/>
          </a:bodyPr>
          <a:lstStyle/>
          <a:p>
            <a:pPr marL="360000"/>
            <a:r>
              <a:rPr lang="en-US" altLang="ko-KR" sz="1800" b="1" u="sng" dirty="0"/>
              <a:t>Slit</a:t>
            </a:r>
            <a:r>
              <a:rPr lang="ko-KR" altLang="en-US" sz="1800" b="1" u="sng" dirty="0"/>
              <a:t> </a:t>
            </a:r>
            <a:r>
              <a:rPr lang="en-US" altLang="ko-KR" sz="1800" b="1" u="sng" dirty="0"/>
              <a:t>assembly</a:t>
            </a:r>
            <a:r>
              <a:rPr lang="ko-KR" altLang="en-US" sz="1800" b="1" u="sng" dirty="0"/>
              <a:t>  </a:t>
            </a:r>
          </a:p>
        </p:txBody>
      </p:sp>
      <p:pic>
        <p:nvPicPr>
          <p:cNvPr id="27" name="그림 26" descr="텍스트, 실린더, 램프이(가) 표시된 사진&#10;&#10;AI 생성 콘텐츠는 정확하지 않을 수 있습니다.">
            <a:extLst>
              <a:ext uri="{FF2B5EF4-FFF2-40B4-BE49-F238E27FC236}">
                <a16:creationId xmlns:a16="http://schemas.microsoft.com/office/drawing/2014/main" id="{197C6F03-074A-480E-979F-486DD7EE6919}"/>
              </a:ext>
            </a:extLst>
          </p:cNvPr>
          <p:cNvPicPr/>
          <p:nvPr/>
        </p:nvPicPr>
        <p:blipFill rotWithShape="1">
          <a:blip r:embed="rId11" cstate="print">
            <a:extLst>
              <a:ext uri="{28A0092B-C50C-407E-A947-70E740481C1C}">
                <a14:useLocalDpi xmlns:a14="http://schemas.microsoft.com/office/drawing/2010/main" val="0"/>
              </a:ext>
            </a:extLst>
          </a:blip>
          <a:srcRect l="73674" t="613" b="1"/>
          <a:stretch/>
        </p:blipFill>
        <p:spPr bwMode="auto">
          <a:xfrm>
            <a:off x="12214818" y="5296623"/>
            <a:ext cx="1174803" cy="2295091"/>
          </a:xfrm>
          <a:prstGeom prst="rect">
            <a:avLst/>
          </a:prstGeom>
          <a:noFill/>
        </p:spPr>
      </p:pic>
      <p:sp>
        <p:nvSpPr>
          <p:cNvPr id="28" name="TextBox 27">
            <a:extLst>
              <a:ext uri="{FF2B5EF4-FFF2-40B4-BE49-F238E27FC236}">
                <a16:creationId xmlns:a16="http://schemas.microsoft.com/office/drawing/2014/main" id="{87A4F04D-CB23-434D-A5A3-3067D796C1E9}"/>
              </a:ext>
            </a:extLst>
          </p:cNvPr>
          <p:cNvSpPr txBox="1"/>
          <p:nvPr/>
        </p:nvSpPr>
        <p:spPr>
          <a:xfrm>
            <a:off x="11784654" y="7407048"/>
            <a:ext cx="2433135" cy="369332"/>
          </a:xfrm>
          <a:prstGeom prst="rect">
            <a:avLst/>
          </a:prstGeom>
          <a:noFill/>
        </p:spPr>
        <p:txBody>
          <a:bodyPr wrap="square" rtlCol="0">
            <a:spAutoFit/>
          </a:bodyPr>
          <a:lstStyle/>
          <a:p>
            <a:pPr marL="360000"/>
            <a:r>
              <a:rPr lang="en-US" altLang="ko-KR" sz="1800" b="1" u="sng" dirty="0" err="1"/>
              <a:t>Ssfety</a:t>
            </a:r>
            <a:r>
              <a:rPr lang="en-US" altLang="ko-KR" sz="1800" b="1" u="sng" dirty="0"/>
              <a:t> Shutter</a:t>
            </a:r>
            <a:r>
              <a:rPr lang="ko-KR" altLang="en-US" sz="1800" b="1" u="sng" dirty="0"/>
              <a:t>  </a:t>
            </a:r>
          </a:p>
        </p:txBody>
      </p:sp>
      <p:sp>
        <p:nvSpPr>
          <p:cNvPr id="29" name="직사각형 28">
            <a:extLst>
              <a:ext uri="{FF2B5EF4-FFF2-40B4-BE49-F238E27FC236}">
                <a16:creationId xmlns:a16="http://schemas.microsoft.com/office/drawing/2014/main" id="{55674A4C-B7D8-4C48-A92C-EC7934C5E492}"/>
              </a:ext>
            </a:extLst>
          </p:cNvPr>
          <p:cNvSpPr/>
          <p:nvPr/>
        </p:nvSpPr>
        <p:spPr>
          <a:xfrm>
            <a:off x="1706473" y="55713"/>
            <a:ext cx="3281989"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Application</a:t>
            </a:r>
          </a:p>
        </p:txBody>
      </p:sp>
    </p:spTree>
    <p:extLst>
      <p:ext uri="{BB962C8B-B14F-4D97-AF65-F5344CB8AC3E}">
        <p14:creationId xmlns:p14="http://schemas.microsoft.com/office/powerpoint/2010/main" val="3669361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Photon Transfer Line</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18</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3" name="그림 2">
            <a:extLst>
              <a:ext uri="{FF2B5EF4-FFF2-40B4-BE49-F238E27FC236}">
                <a16:creationId xmlns:a16="http://schemas.microsoft.com/office/drawing/2014/main" id="{39D6C933-4862-4EBB-9DB3-0700F176B79F}"/>
              </a:ext>
            </a:extLst>
          </p:cNvPr>
          <p:cNvPicPr>
            <a:picLocks noChangeAspect="1"/>
          </p:cNvPicPr>
          <p:nvPr/>
        </p:nvPicPr>
        <p:blipFill>
          <a:blip r:embed="rId5"/>
          <a:stretch>
            <a:fillRect/>
          </a:stretch>
        </p:blipFill>
        <p:spPr>
          <a:xfrm>
            <a:off x="4134942" y="784054"/>
            <a:ext cx="9942566" cy="7096125"/>
          </a:xfrm>
          <a:prstGeom prst="rect">
            <a:avLst/>
          </a:prstGeom>
        </p:spPr>
      </p:pic>
      <p:sp>
        <p:nvSpPr>
          <p:cNvPr id="10" name="직사각형 9">
            <a:extLst>
              <a:ext uri="{FF2B5EF4-FFF2-40B4-BE49-F238E27FC236}">
                <a16:creationId xmlns:a16="http://schemas.microsoft.com/office/drawing/2014/main" id="{3D3EB661-6491-4532-8440-6BB60ACDD948}"/>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99995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Beam Diagnostic Strategy</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19</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 name="직사각형 1">
            <a:extLst>
              <a:ext uri="{FF2B5EF4-FFF2-40B4-BE49-F238E27FC236}">
                <a16:creationId xmlns:a16="http://schemas.microsoft.com/office/drawing/2014/main" id="{4C167FD4-2EB6-4AFA-BAC0-DF2B16295A8D}"/>
              </a:ext>
            </a:extLst>
          </p:cNvPr>
          <p:cNvSpPr/>
          <p:nvPr/>
        </p:nvSpPr>
        <p:spPr>
          <a:xfrm>
            <a:off x="389472" y="1132539"/>
            <a:ext cx="7616825" cy="438582"/>
          </a:xfrm>
          <a:prstGeom prst="rect">
            <a:avLst/>
          </a:prstGeom>
        </p:spPr>
        <p:txBody>
          <a:bodyPr>
            <a:spAutoFit/>
          </a:bodyPr>
          <a:lstStyle/>
          <a:p>
            <a:pPr marL="342900" indent="-342900">
              <a:buFont typeface="Wingdings" panose="05000000000000000000" pitchFamily="2" charset="2"/>
              <a:buChar char="Ø"/>
            </a:pPr>
            <a:r>
              <a:rPr lang="en-US" altLang="ko-KR" b="1" dirty="0"/>
              <a:t>Object</a:t>
            </a:r>
          </a:p>
        </p:txBody>
      </p:sp>
      <p:sp>
        <p:nvSpPr>
          <p:cNvPr id="6" name="직사각형 5">
            <a:extLst>
              <a:ext uri="{FF2B5EF4-FFF2-40B4-BE49-F238E27FC236}">
                <a16:creationId xmlns:a16="http://schemas.microsoft.com/office/drawing/2014/main" id="{20A98A71-B7EF-4EE5-8BC0-83B58E7AA1B4}"/>
              </a:ext>
            </a:extLst>
          </p:cNvPr>
          <p:cNvSpPr/>
          <p:nvPr/>
        </p:nvSpPr>
        <p:spPr>
          <a:xfrm>
            <a:off x="468090" y="1571121"/>
            <a:ext cx="8779321" cy="1823576"/>
          </a:xfrm>
          <a:prstGeom prst="rect">
            <a:avLst/>
          </a:prstGeom>
          <a:solidFill>
            <a:schemeClr val="accent4">
              <a:lumMod val="20000"/>
              <a:lumOff val="80000"/>
            </a:schemeClr>
          </a:solidFill>
        </p:spPr>
        <p:txBody>
          <a:bodyPr wrap="square">
            <a:spAutoFit/>
          </a:bodyPr>
          <a:lstStyle/>
          <a:p>
            <a:pPr>
              <a:buFont typeface="Arial" panose="020B0604020202020204" pitchFamily="34" charset="0"/>
              <a:buChar char="•"/>
            </a:pPr>
            <a:r>
              <a:rPr lang="en-US" altLang="ko-KR" dirty="0"/>
              <a:t>Maintain </a:t>
            </a:r>
            <a:r>
              <a:rPr lang="en-US" altLang="ko-KR" b="1" dirty="0"/>
              <a:t>photon beam stability</a:t>
            </a:r>
            <a:r>
              <a:rPr lang="en-US" altLang="ko-KR" dirty="0"/>
              <a:t> within nanometer-scale tolerances.</a:t>
            </a:r>
          </a:p>
          <a:p>
            <a:pPr>
              <a:buFont typeface="Arial" panose="020B0604020202020204" pitchFamily="34" charset="0"/>
              <a:buChar char="•"/>
            </a:pPr>
            <a:r>
              <a:rPr lang="en-US" altLang="ko-KR" dirty="0"/>
              <a:t>Provide </a:t>
            </a:r>
            <a:r>
              <a:rPr lang="en-US" altLang="ko-KR" b="1" dirty="0"/>
              <a:t>real-time beam quality monitoring</a:t>
            </a:r>
            <a:r>
              <a:rPr lang="en-US" altLang="ko-KR" dirty="0"/>
              <a:t> across all operational modes.</a:t>
            </a:r>
          </a:p>
          <a:p>
            <a:pPr>
              <a:buFont typeface="Arial" panose="020B0604020202020204" pitchFamily="34" charset="0"/>
              <a:buChar char="•"/>
            </a:pPr>
            <a:r>
              <a:rPr lang="en-US" altLang="ko-KR" dirty="0"/>
              <a:t>Enable </a:t>
            </a:r>
            <a:r>
              <a:rPr lang="en-US" altLang="ko-KR" b="1" dirty="0"/>
              <a:t>predictive maintenance</a:t>
            </a:r>
            <a:r>
              <a:rPr lang="en-US" altLang="ko-KR" dirty="0"/>
              <a:t> through AI-assisted data analytics.</a:t>
            </a:r>
          </a:p>
          <a:p>
            <a:pPr>
              <a:buFont typeface="Arial" panose="020B0604020202020204" pitchFamily="34" charset="0"/>
              <a:buChar char="•"/>
            </a:pPr>
            <a:r>
              <a:rPr lang="en-US" altLang="ko-KR" dirty="0"/>
              <a:t>Facilitate </a:t>
            </a:r>
            <a:r>
              <a:rPr lang="en-US" altLang="ko-KR" b="1" dirty="0"/>
              <a:t>interfacing between accelerator and beamline control systems</a:t>
            </a:r>
            <a:r>
              <a:rPr lang="en-US" altLang="ko-KR" dirty="0"/>
              <a:t> for seamless operation.</a:t>
            </a:r>
          </a:p>
        </p:txBody>
      </p:sp>
      <p:pic>
        <p:nvPicPr>
          <p:cNvPr id="16" name="그림 15">
            <a:extLst>
              <a:ext uri="{FF2B5EF4-FFF2-40B4-BE49-F238E27FC236}">
                <a16:creationId xmlns:a16="http://schemas.microsoft.com/office/drawing/2014/main" id="{FF59B6AF-E2A7-4122-A42E-B053AF269EDE}"/>
              </a:ext>
            </a:extLst>
          </p:cNvPr>
          <p:cNvPicPr>
            <a:picLocks noChangeAspect="1"/>
          </p:cNvPicPr>
          <p:nvPr/>
        </p:nvPicPr>
        <p:blipFill>
          <a:blip r:embed="rId5"/>
          <a:stretch>
            <a:fillRect/>
          </a:stretch>
        </p:blipFill>
        <p:spPr>
          <a:xfrm>
            <a:off x="8247486" y="4141798"/>
            <a:ext cx="6749099" cy="3361863"/>
          </a:xfrm>
          <a:prstGeom prst="rect">
            <a:avLst/>
          </a:prstGeom>
        </p:spPr>
      </p:pic>
      <p:sp>
        <p:nvSpPr>
          <p:cNvPr id="17" name="직사각형 16">
            <a:extLst>
              <a:ext uri="{FF2B5EF4-FFF2-40B4-BE49-F238E27FC236}">
                <a16:creationId xmlns:a16="http://schemas.microsoft.com/office/drawing/2014/main" id="{C426545D-723D-43A6-B2D4-FF8322656F38}"/>
              </a:ext>
            </a:extLst>
          </p:cNvPr>
          <p:cNvSpPr/>
          <p:nvPr/>
        </p:nvSpPr>
        <p:spPr>
          <a:xfrm>
            <a:off x="5842418" y="3633722"/>
            <a:ext cx="7616825" cy="438582"/>
          </a:xfrm>
          <a:prstGeom prst="rect">
            <a:avLst/>
          </a:prstGeom>
        </p:spPr>
        <p:txBody>
          <a:bodyPr>
            <a:spAutoFit/>
          </a:bodyPr>
          <a:lstStyle/>
          <a:p>
            <a:pPr marL="342900" indent="-342900">
              <a:buFont typeface="Wingdings" panose="05000000000000000000" pitchFamily="2" charset="2"/>
              <a:buChar char="Ø"/>
            </a:pPr>
            <a:r>
              <a:rPr lang="en-US" altLang="ko-KR" b="1" dirty="0"/>
              <a:t>Diagnostic System Architecture</a:t>
            </a:r>
          </a:p>
        </p:txBody>
      </p:sp>
      <p:sp>
        <p:nvSpPr>
          <p:cNvPr id="12" name="직사각형 11">
            <a:extLst>
              <a:ext uri="{FF2B5EF4-FFF2-40B4-BE49-F238E27FC236}">
                <a16:creationId xmlns:a16="http://schemas.microsoft.com/office/drawing/2014/main" id="{62F034D7-F3BB-42FF-8860-21A01D5A34F3}"/>
              </a:ext>
            </a:extLst>
          </p:cNvPr>
          <p:cNvSpPr/>
          <p:nvPr/>
        </p:nvSpPr>
        <p:spPr>
          <a:xfrm>
            <a:off x="9611873" y="1304601"/>
            <a:ext cx="5783633" cy="2862322"/>
          </a:xfrm>
          <a:prstGeom prst="rect">
            <a:avLst/>
          </a:prstGeom>
        </p:spPr>
        <p:txBody>
          <a:bodyPr wrap="square">
            <a:spAutoFit/>
          </a:bodyPr>
          <a:lstStyle/>
          <a:p>
            <a:pPr marL="342900" indent="-342900">
              <a:buFontTx/>
              <a:buChar char="-"/>
            </a:pPr>
            <a:r>
              <a:rPr lang="ko-KR" altLang="en-US" dirty="0" err="1"/>
              <a:t>Achieve</a:t>
            </a:r>
            <a:r>
              <a:rPr lang="ko-KR" altLang="en-US" dirty="0"/>
              <a:t> </a:t>
            </a:r>
            <a:r>
              <a:rPr lang="ko-KR" altLang="en-US" dirty="0" err="1"/>
              <a:t>beam</a:t>
            </a:r>
            <a:r>
              <a:rPr lang="ko-KR" altLang="en-US" dirty="0"/>
              <a:t> </a:t>
            </a:r>
            <a:r>
              <a:rPr lang="ko-KR" altLang="en-US" dirty="0" err="1"/>
              <a:t>stability</a:t>
            </a:r>
            <a:r>
              <a:rPr lang="ko-KR" altLang="en-US" dirty="0"/>
              <a:t> </a:t>
            </a:r>
            <a:endParaRPr lang="en-US" altLang="ko-KR" dirty="0"/>
          </a:p>
          <a:p>
            <a:pPr marL="342900" indent="-342900">
              <a:buFontTx/>
              <a:buChar char="-"/>
            </a:pPr>
            <a:r>
              <a:rPr lang="ko-KR" altLang="en-US" dirty="0" err="1"/>
              <a:t>Enable</a:t>
            </a:r>
            <a:r>
              <a:rPr lang="ko-KR" altLang="en-US" dirty="0"/>
              <a:t> </a:t>
            </a:r>
            <a:r>
              <a:rPr lang="ko-KR" altLang="en-US" dirty="0" err="1"/>
              <a:t>real-time</a:t>
            </a:r>
            <a:r>
              <a:rPr lang="ko-KR" altLang="en-US" dirty="0"/>
              <a:t> </a:t>
            </a:r>
            <a:r>
              <a:rPr lang="ko-KR" altLang="en-US" dirty="0" err="1"/>
              <a:t>coherence</a:t>
            </a:r>
            <a:r>
              <a:rPr lang="ko-KR" altLang="en-US" dirty="0"/>
              <a:t> and </a:t>
            </a:r>
            <a:r>
              <a:rPr lang="ko-KR" altLang="en-US" dirty="0" err="1"/>
              <a:t>spectrum</a:t>
            </a:r>
            <a:r>
              <a:rPr lang="ko-KR" altLang="en-US" dirty="0"/>
              <a:t> </a:t>
            </a:r>
            <a:r>
              <a:rPr lang="ko-KR" altLang="en-US" dirty="0" err="1"/>
              <a:t>verification</a:t>
            </a:r>
            <a:r>
              <a:rPr lang="ko-KR" altLang="en-US" dirty="0"/>
              <a:t> </a:t>
            </a:r>
            <a:r>
              <a:rPr lang="ko-KR" altLang="en-US" dirty="0" err="1"/>
              <a:t>for</a:t>
            </a:r>
            <a:r>
              <a:rPr lang="ko-KR" altLang="en-US" dirty="0"/>
              <a:t> </a:t>
            </a:r>
            <a:r>
              <a:rPr lang="ko-KR" altLang="en-US" dirty="0" err="1"/>
              <a:t>all</a:t>
            </a:r>
            <a:r>
              <a:rPr lang="ko-KR" altLang="en-US" dirty="0"/>
              <a:t> </a:t>
            </a:r>
            <a:r>
              <a:rPr lang="ko-KR" altLang="en-US" dirty="0" err="1"/>
              <a:t>users</a:t>
            </a:r>
            <a:r>
              <a:rPr lang="ko-KR" altLang="en-US" dirty="0"/>
              <a:t>.</a:t>
            </a:r>
            <a:endParaRPr lang="en-US" altLang="ko-KR" dirty="0"/>
          </a:p>
          <a:p>
            <a:pPr marL="342900" indent="-342900">
              <a:buFontTx/>
              <a:buChar char="-"/>
            </a:pPr>
            <a:r>
              <a:rPr lang="ko-KR" altLang="en-US" dirty="0" err="1"/>
              <a:t>Support</a:t>
            </a:r>
            <a:r>
              <a:rPr lang="ko-KR" altLang="en-US" dirty="0"/>
              <a:t> </a:t>
            </a:r>
            <a:r>
              <a:rPr lang="ko-KR" altLang="en-US" dirty="0" err="1"/>
              <a:t>sub-micron</a:t>
            </a:r>
            <a:r>
              <a:rPr lang="ko-KR" altLang="en-US" dirty="0"/>
              <a:t> </a:t>
            </a:r>
            <a:r>
              <a:rPr lang="ko-KR" altLang="en-US" dirty="0" err="1"/>
              <a:t>focusing</a:t>
            </a:r>
            <a:r>
              <a:rPr lang="ko-KR" altLang="en-US" dirty="0"/>
              <a:t> and </a:t>
            </a:r>
            <a:r>
              <a:rPr lang="ko-KR" altLang="en-US" dirty="0" err="1"/>
              <a:t>nanometer-resolution</a:t>
            </a:r>
            <a:r>
              <a:rPr lang="ko-KR" altLang="en-US" dirty="0"/>
              <a:t> </a:t>
            </a:r>
            <a:r>
              <a:rPr lang="ko-KR" altLang="en-US" dirty="0" err="1"/>
              <a:t>imaging</a:t>
            </a:r>
            <a:r>
              <a:rPr lang="ko-KR" altLang="en-US" dirty="0"/>
              <a:t>.</a:t>
            </a:r>
          </a:p>
          <a:p>
            <a:pPr marL="342900" indent="-342900">
              <a:buFontTx/>
              <a:buChar char="-"/>
            </a:pPr>
            <a:r>
              <a:rPr lang="ko-KR" altLang="en-US" dirty="0" err="1"/>
              <a:t>Provide</a:t>
            </a:r>
            <a:r>
              <a:rPr lang="ko-KR" altLang="en-US" dirty="0"/>
              <a:t> </a:t>
            </a:r>
            <a:r>
              <a:rPr lang="ko-KR" altLang="en-US" dirty="0" err="1"/>
              <a:t>data-driven</a:t>
            </a:r>
            <a:r>
              <a:rPr lang="ko-KR" altLang="en-US" dirty="0"/>
              <a:t> </a:t>
            </a:r>
            <a:r>
              <a:rPr lang="ko-KR" altLang="en-US" dirty="0" err="1"/>
              <a:t>maintenance</a:t>
            </a:r>
            <a:r>
              <a:rPr lang="ko-KR" altLang="en-US" dirty="0"/>
              <a:t> and </a:t>
            </a:r>
            <a:r>
              <a:rPr lang="ko-KR" altLang="en-US" dirty="0" err="1"/>
              <a:t>operation</a:t>
            </a:r>
            <a:r>
              <a:rPr lang="ko-KR" altLang="en-US" dirty="0"/>
              <a:t> </a:t>
            </a:r>
            <a:r>
              <a:rPr lang="ko-KR" altLang="en-US" dirty="0" err="1"/>
              <a:t>optimization</a:t>
            </a:r>
            <a:r>
              <a:rPr lang="ko-KR" altLang="en-US" dirty="0"/>
              <a:t> </a:t>
            </a:r>
            <a:r>
              <a:rPr lang="ko-KR" altLang="en-US" dirty="0" err="1"/>
              <a:t>across</a:t>
            </a:r>
            <a:r>
              <a:rPr lang="ko-KR" altLang="en-US" dirty="0"/>
              <a:t> </a:t>
            </a:r>
            <a:r>
              <a:rPr lang="ko-KR" altLang="en-US" dirty="0" err="1"/>
              <a:t>the</a:t>
            </a:r>
            <a:r>
              <a:rPr lang="ko-KR" altLang="en-US" dirty="0"/>
              <a:t> </a:t>
            </a:r>
            <a:r>
              <a:rPr lang="ko-KR" altLang="en-US" dirty="0" err="1"/>
              <a:t>facility</a:t>
            </a:r>
            <a:r>
              <a:rPr lang="ko-KR" altLang="en-US" dirty="0"/>
              <a:t>.</a:t>
            </a:r>
          </a:p>
          <a:p>
            <a:endParaRPr lang="ko-KR" altLang="en-US" dirty="0"/>
          </a:p>
        </p:txBody>
      </p:sp>
      <p:sp>
        <p:nvSpPr>
          <p:cNvPr id="21" name="직사각형 20">
            <a:extLst>
              <a:ext uri="{FF2B5EF4-FFF2-40B4-BE49-F238E27FC236}">
                <a16:creationId xmlns:a16="http://schemas.microsoft.com/office/drawing/2014/main" id="{3F557D57-0D6F-414B-9747-DA997A74244A}"/>
              </a:ext>
            </a:extLst>
          </p:cNvPr>
          <p:cNvSpPr/>
          <p:nvPr/>
        </p:nvSpPr>
        <p:spPr>
          <a:xfrm>
            <a:off x="9611873" y="879752"/>
            <a:ext cx="4404807" cy="438582"/>
          </a:xfrm>
          <a:prstGeom prst="rect">
            <a:avLst/>
          </a:prstGeom>
        </p:spPr>
        <p:txBody>
          <a:bodyPr wrap="square">
            <a:spAutoFit/>
          </a:bodyPr>
          <a:lstStyle/>
          <a:p>
            <a:pPr marL="342900" indent="-342900">
              <a:buFont typeface="Wingdings" panose="05000000000000000000" pitchFamily="2" charset="2"/>
              <a:buChar char="Ø"/>
            </a:pPr>
            <a:r>
              <a:rPr lang="en-US" altLang="ko-KR" b="1" dirty="0"/>
              <a:t>Expected outcome</a:t>
            </a:r>
          </a:p>
        </p:txBody>
      </p:sp>
      <p:sp>
        <p:nvSpPr>
          <p:cNvPr id="22" name="직사각형 21">
            <a:extLst>
              <a:ext uri="{FF2B5EF4-FFF2-40B4-BE49-F238E27FC236}">
                <a16:creationId xmlns:a16="http://schemas.microsoft.com/office/drawing/2014/main" id="{443B1D6E-19A3-4AA8-BBC2-8410481689EF}"/>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pic>
        <p:nvPicPr>
          <p:cNvPr id="15" name="그림 14">
            <a:extLst>
              <a:ext uri="{FF2B5EF4-FFF2-40B4-BE49-F238E27FC236}">
                <a16:creationId xmlns:a16="http://schemas.microsoft.com/office/drawing/2014/main" id="{CCE5B9E4-AE2F-4504-B48F-2233739B8385}"/>
              </a:ext>
            </a:extLst>
          </p:cNvPr>
          <p:cNvPicPr>
            <a:picLocks noChangeAspect="1"/>
          </p:cNvPicPr>
          <p:nvPr/>
        </p:nvPicPr>
        <p:blipFill>
          <a:blip r:embed="rId6"/>
          <a:stretch>
            <a:fillRect/>
          </a:stretch>
        </p:blipFill>
        <p:spPr>
          <a:xfrm>
            <a:off x="284295" y="3574947"/>
            <a:ext cx="7598729" cy="4794059"/>
          </a:xfrm>
          <a:prstGeom prst="rect">
            <a:avLst/>
          </a:prstGeom>
        </p:spPr>
      </p:pic>
      <p:sp>
        <p:nvSpPr>
          <p:cNvPr id="3" name="TextBox 2">
            <a:extLst>
              <a:ext uri="{FF2B5EF4-FFF2-40B4-BE49-F238E27FC236}">
                <a16:creationId xmlns:a16="http://schemas.microsoft.com/office/drawing/2014/main" id="{A183B248-7344-4AED-A87A-E549B4E54365}"/>
              </a:ext>
            </a:extLst>
          </p:cNvPr>
          <p:cNvSpPr txBox="1"/>
          <p:nvPr/>
        </p:nvSpPr>
        <p:spPr>
          <a:xfrm>
            <a:off x="849515" y="6879632"/>
            <a:ext cx="2105558" cy="435572"/>
          </a:xfrm>
          <a:prstGeom prst="rect">
            <a:avLst/>
          </a:prstGeom>
          <a:noFill/>
        </p:spPr>
        <p:txBody>
          <a:bodyPr wrap="square" rtlCol="0">
            <a:spAutoFit/>
          </a:bodyPr>
          <a:lstStyle/>
          <a:p>
            <a:r>
              <a:rPr lang="en-US" altLang="ko-KR" dirty="0"/>
              <a:t>ID04 </a:t>
            </a:r>
            <a:r>
              <a:rPr lang="en-US" altLang="ko-KR" dirty="0" err="1"/>
              <a:t>CoSAXS</a:t>
            </a:r>
            <a:r>
              <a:rPr lang="en-US" altLang="ko-KR" dirty="0"/>
              <a:t> BL</a:t>
            </a:r>
            <a:endParaRPr lang="ko-KR" altLang="en-US" dirty="0"/>
          </a:p>
        </p:txBody>
      </p:sp>
      <p:sp>
        <p:nvSpPr>
          <p:cNvPr id="4" name="TextBox 3">
            <a:extLst>
              <a:ext uri="{FF2B5EF4-FFF2-40B4-BE49-F238E27FC236}">
                <a16:creationId xmlns:a16="http://schemas.microsoft.com/office/drawing/2014/main" id="{7F80694C-B531-407F-A020-45CA48CC21E0}"/>
              </a:ext>
            </a:extLst>
          </p:cNvPr>
          <p:cNvSpPr txBox="1"/>
          <p:nvPr/>
        </p:nvSpPr>
        <p:spPr>
          <a:xfrm rot="19519457">
            <a:off x="1291622" y="5315922"/>
            <a:ext cx="966931" cy="369332"/>
          </a:xfrm>
          <a:prstGeom prst="rect">
            <a:avLst/>
          </a:prstGeom>
          <a:solidFill>
            <a:schemeClr val="bg1"/>
          </a:solidFill>
          <a:ln>
            <a:solidFill>
              <a:srgbClr val="00B0F0"/>
            </a:solidFill>
          </a:ln>
        </p:spPr>
        <p:txBody>
          <a:bodyPr wrap="none" rtlCol="0">
            <a:spAutoFit/>
          </a:bodyPr>
          <a:lstStyle/>
          <a:p>
            <a:r>
              <a:rPr lang="en-US" altLang="ko-KR" sz="1800" b="1" dirty="0">
                <a:solidFill>
                  <a:srgbClr val="FF6600"/>
                </a:solidFill>
              </a:rPr>
              <a:t>WBPM1</a:t>
            </a:r>
            <a:endParaRPr lang="ko-KR" altLang="en-US" sz="1800" b="1" dirty="0">
              <a:solidFill>
                <a:srgbClr val="FF6600"/>
              </a:solidFill>
            </a:endParaRPr>
          </a:p>
        </p:txBody>
      </p:sp>
      <p:sp>
        <p:nvSpPr>
          <p:cNvPr id="18" name="TextBox 17">
            <a:extLst>
              <a:ext uri="{FF2B5EF4-FFF2-40B4-BE49-F238E27FC236}">
                <a16:creationId xmlns:a16="http://schemas.microsoft.com/office/drawing/2014/main" id="{670CCFF0-6822-41E1-9D95-E9ADA1FEA306}"/>
              </a:ext>
            </a:extLst>
          </p:cNvPr>
          <p:cNvSpPr txBox="1"/>
          <p:nvPr/>
        </p:nvSpPr>
        <p:spPr>
          <a:xfrm rot="19519457">
            <a:off x="2545544" y="6023682"/>
            <a:ext cx="966931" cy="369332"/>
          </a:xfrm>
          <a:prstGeom prst="rect">
            <a:avLst/>
          </a:prstGeom>
          <a:solidFill>
            <a:schemeClr val="bg1"/>
          </a:solidFill>
          <a:ln>
            <a:solidFill>
              <a:srgbClr val="00B0F0"/>
            </a:solidFill>
          </a:ln>
        </p:spPr>
        <p:txBody>
          <a:bodyPr wrap="none" rtlCol="0">
            <a:spAutoFit/>
          </a:bodyPr>
          <a:lstStyle/>
          <a:p>
            <a:r>
              <a:rPr lang="en-US" altLang="ko-KR" sz="1800" b="1" dirty="0">
                <a:solidFill>
                  <a:srgbClr val="FF6600"/>
                </a:solidFill>
              </a:rPr>
              <a:t>WBPM2</a:t>
            </a:r>
            <a:endParaRPr lang="ko-KR" altLang="en-US" sz="1800" b="1" dirty="0">
              <a:solidFill>
                <a:srgbClr val="FF6600"/>
              </a:solidFill>
            </a:endParaRPr>
          </a:p>
        </p:txBody>
      </p:sp>
      <p:sp>
        <p:nvSpPr>
          <p:cNvPr id="19" name="TextBox 18">
            <a:extLst>
              <a:ext uri="{FF2B5EF4-FFF2-40B4-BE49-F238E27FC236}">
                <a16:creationId xmlns:a16="http://schemas.microsoft.com/office/drawing/2014/main" id="{D5D7B6B7-5857-44B9-97C6-D521DB81A432}"/>
              </a:ext>
            </a:extLst>
          </p:cNvPr>
          <p:cNvSpPr txBox="1"/>
          <p:nvPr/>
        </p:nvSpPr>
        <p:spPr>
          <a:xfrm rot="19519457">
            <a:off x="3553980" y="6593845"/>
            <a:ext cx="958917" cy="369332"/>
          </a:xfrm>
          <a:prstGeom prst="rect">
            <a:avLst/>
          </a:prstGeom>
          <a:solidFill>
            <a:schemeClr val="bg1"/>
          </a:solidFill>
          <a:ln>
            <a:solidFill>
              <a:srgbClr val="00B0F0"/>
            </a:solidFill>
          </a:ln>
        </p:spPr>
        <p:txBody>
          <a:bodyPr wrap="none" rtlCol="0">
            <a:spAutoFit/>
          </a:bodyPr>
          <a:lstStyle/>
          <a:p>
            <a:r>
              <a:rPr lang="en-US" altLang="ko-KR" sz="1800" b="1" dirty="0">
                <a:solidFill>
                  <a:srgbClr val="FF0000"/>
                </a:solidFill>
              </a:rPr>
              <a:t>MBPM1</a:t>
            </a:r>
            <a:endParaRPr lang="ko-KR" altLang="en-US" sz="1800" b="1" dirty="0">
              <a:solidFill>
                <a:srgbClr val="FF0000"/>
              </a:solidFill>
            </a:endParaRPr>
          </a:p>
        </p:txBody>
      </p:sp>
      <p:sp>
        <p:nvSpPr>
          <p:cNvPr id="20" name="TextBox 19">
            <a:extLst>
              <a:ext uri="{FF2B5EF4-FFF2-40B4-BE49-F238E27FC236}">
                <a16:creationId xmlns:a16="http://schemas.microsoft.com/office/drawing/2014/main" id="{3764902A-EAA2-4E3C-A410-4B6AB14828EB}"/>
              </a:ext>
            </a:extLst>
          </p:cNvPr>
          <p:cNvSpPr txBox="1"/>
          <p:nvPr/>
        </p:nvSpPr>
        <p:spPr>
          <a:xfrm rot="19519457">
            <a:off x="4718579" y="7225595"/>
            <a:ext cx="958917" cy="369332"/>
          </a:xfrm>
          <a:prstGeom prst="rect">
            <a:avLst/>
          </a:prstGeom>
          <a:solidFill>
            <a:schemeClr val="bg1"/>
          </a:solidFill>
          <a:ln>
            <a:solidFill>
              <a:srgbClr val="00B0F0"/>
            </a:solidFill>
          </a:ln>
        </p:spPr>
        <p:txBody>
          <a:bodyPr wrap="none" rtlCol="0">
            <a:spAutoFit/>
          </a:bodyPr>
          <a:lstStyle/>
          <a:p>
            <a:r>
              <a:rPr lang="en-US" altLang="ko-KR" sz="1800" b="1" dirty="0">
                <a:solidFill>
                  <a:srgbClr val="FF0000"/>
                </a:solidFill>
              </a:rPr>
              <a:t>MBPM2</a:t>
            </a:r>
            <a:endParaRPr lang="ko-KR" altLang="en-US" sz="1800" b="1" dirty="0">
              <a:solidFill>
                <a:srgbClr val="FF0000"/>
              </a:solidFill>
            </a:endParaRPr>
          </a:p>
        </p:txBody>
      </p:sp>
    </p:spTree>
    <p:extLst>
      <p:ext uri="{BB962C8B-B14F-4D97-AF65-F5344CB8AC3E}">
        <p14:creationId xmlns:p14="http://schemas.microsoft.com/office/powerpoint/2010/main" val="389399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직사각형 139">
            <a:extLst>
              <a:ext uri="{FF2B5EF4-FFF2-40B4-BE49-F238E27FC236}">
                <a16:creationId xmlns:a16="http://schemas.microsoft.com/office/drawing/2014/main" id="{5B7D6D10-6464-4B54-96EB-98AAE96B68EC}"/>
              </a:ext>
            </a:extLst>
          </p:cNvPr>
          <p:cNvSpPr/>
          <p:nvPr/>
        </p:nvSpPr>
        <p:spPr>
          <a:xfrm>
            <a:off x="-3" y="1640213"/>
            <a:ext cx="15236828" cy="2455339"/>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4456" tIns="22228" rIns="44456" bIns="22228" rtlCol="0" anchor="ctr"/>
          <a:lstStyle/>
          <a:p>
            <a:pPr algn="ctr"/>
            <a:endParaRPr lang="ko-KR" altLang="en-US" sz="2511" spc="-118" dirty="0">
              <a:solidFill>
                <a:schemeClr val="tx1"/>
              </a:solidFill>
              <a:latin typeface="HY헤드라인M" panose="02030600000101010101" pitchFamily="18" charset="-127"/>
              <a:ea typeface="HY헤드라인M" panose="02030600000101010101" pitchFamily="18" charset="-127"/>
            </a:endParaRPr>
          </a:p>
        </p:txBody>
      </p:sp>
      <p:sp>
        <p:nvSpPr>
          <p:cNvPr id="141" name="직사각형 140">
            <a:extLst>
              <a:ext uri="{FF2B5EF4-FFF2-40B4-BE49-F238E27FC236}">
                <a16:creationId xmlns:a16="http://schemas.microsoft.com/office/drawing/2014/main" id="{8EFCC1DB-F30D-4BC3-8463-60892E1E4033}"/>
              </a:ext>
            </a:extLst>
          </p:cNvPr>
          <p:cNvSpPr/>
          <p:nvPr/>
        </p:nvSpPr>
        <p:spPr>
          <a:xfrm>
            <a:off x="1597224" y="2005090"/>
            <a:ext cx="3920908" cy="783562"/>
          </a:xfrm>
          <a:prstGeom prst="rect">
            <a:avLst/>
          </a:prstGeom>
        </p:spPr>
        <p:txBody>
          <a:bodyPr wrap="square" lIns="44463" tIns="22232" rIns="44463" bIns="22232">
            <a:spAutoFit/>
          </a:bodyPr>
          <a:lstStyle/>
          <a:p>
            <a:pPr algn="dist">
              <a:defRPr/>
            </a:pPr>
            <a:r>
              <a:rPr lang="en-US" altLang="ko-KR" sz="4800" b="1" dirty="0">
                <a:solidFill>
                  <a:schemeClr val="accent1">
                    <a:lumMod val="75000"/>
                  </a:schemeClr>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Arial" pitchFamily="34" charset="0"/>
              </a:rPr>
              <a:t>CONTENTS</a:t>
            </a:r>
          </a:p>
        </p:txBody>
      </p:sp>
      <p:grpSp>
        <p:nvGrpSpPr>
          <p:cNvPr id="6" name="그룹 5"/>
          <p:cNvGrpSpPr/>
          <p:nvPr/>
        </p:nvGrpSpPr>
        <p:grpSpPr>
          <a:xfrm>
            <a:off x="1290718" y="3158054"/>
            <a:ext cx="2297264" cy="682915"/>
            <a:chOff x="-11014" y="5893477"/>
            <a:chExt cx="2669890" cy="851905"/>
          </a:xfrm>
        </p:grpSpPr>
        <p:sp>
          <p:nvSpPr>
            <p:cNvPr id="36" name="Rectangle 13">
              <a:extLst>
                <a:ext uri="{FF2B5EF4-FFF2-40B4-BE49-F238E27FC236}">
                  <a16:creationId xmlns:a16="http://schemas.microsoft.com/office/drawing/2014/main" id="{311CE67D-A79F-4C52-B8B7-FF6AF30B86E1}"/>
                </a:ext>
              </a:extLst>
            </p:cNvPr>
            <p:cNvSpPr>
              <a:spLocks noChangeArrowheads="1"/>
            </p:cNvSpPr>
            <p:nvPr/>
          </p:nvSpPr>
          <p:spPr bwMode="auto">
            <a:xfrm>
              <a:off x="893981" y="6317154"/>
              <a:ext cx="1764895" cy="428228"/>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Introduction</a:t>
              </a:r>
            </a:p>
          </p:txBody>
        </p:sp>
        <p:sp>
          <p:nvSpPr>
            <p:cNvPr id="42" name="Rectangle 13">
              <a:extLst>
                <a:ext uri="{FF2B5EF4-FFF2-40B4-BE49-F238E27FC236}">
                  <a16:creationId xmlns:a16="http://schemas.microsoft.com/office/drawing/2014/main" id="{E0086AD4-5478-42DA-BC30-43FB1EE92013}"/>
                </a:ext>
              </a:extLst>
            </p:cNvPr>
            <p:cNvSpPr>
              <a:spLocks noChangeArrowheads="1"/>
            </p:cNvSpPr>
            <p:nvPr/>
          </p:nvSpPr>
          <p:spPr bwMode="auto">
            <a:xfrm>
              <a:off x="-11014" y="5893477"/>
              <a:ext cx="660455" cy="787331"/>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a:t>
              </a:r>
            </a:p>
          </p:txBody>
        </p:sp>
        <p:cxnSp>
          <p:nvCxnSpPr>
            <p:cNvPr id="43" name="직선 연결선 42">
              <a:extLst>
                <a:ext uri="{FF2B5EF4-FFF2-40B4-BE49-F238E27FC236}">
                  <a16:creationId xmlns:a16="http://schemas.microsoft.com/office/drawing/2014/main" id="{A4BAC8AF-C594-4815-AC97-C3A01038A260}"/>
                </a:ext>
              </a:extLst>
            </p:cNvPr>
            <p:cNvCxnSpPr/>
            <p:nvPr/>
          </p:nvCxnSpPr>
          <p:spPr>
            <a:xfrm flipV="1">
              <a:off x="430739" y="6257150"/>
              <a:ext cx="397637" cy="3976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4"/>
          <p:cNvGrpSpPr/>
          <p:nvPr/>
        </p:nvGrpSpPr>
        <p:grpSpPr>
          <a:xfrm>
            <a:off x="4154417" y="3158054"/>
            <a:ext cx="3674230" cy="682915"/>
            <a:chOff x="3694791" y="5980561"/>
            <a:chExt cx="4270205" cy="851905"/>
          </a:xfrm>
        </p:grpSpPr>
        <p:sp>
          <p:nvSpPr>
            <p:cNvPr id="73" name="Rectangle 13">
              <a:extLst>
                <a:ext uri="{FF2B5EF4-FFF2-40B4-BE49-F238E27FC236}">
                  <a16:creationId xmlns:a16="http://schemas.microsoft.com/office/drawing/2014/main" id="{311CE67D-A79F-4C52-B8B7-FF6AF30B86E1}"/>
                </a:ext>
              </a:extLst>
            </p:cNvPr>
            <p:cNvSpPr>
              <a:spLocks noChangeArrowheads="1"/>
            </p:cNvSpPr>
            <p:nvPr/>
          </p:nvSpPr>
          <p:spPr bwMode="auto">
            <a:xfrm>
              <a:off x="4499931" y="6404238"/>
              <a:ext cx="3465065" cy="428228"/>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p:txBody>
        </p:sp>
        <p:sp>
          <p:nvSpPr>
            <p:cNvPr id="74" name="Rectangle 13">
              <a:extLst>
                <a:ext uri="{FF2B5EF4-FFF2-40B4-BE49-F238E27FC236}">
                  <a16:creationId xmlns:a16="http://schemas.microsoft.com/office/drawing/2014/main" id="{E0086AD4-5478-42DA-BC30-43FB1EE92013}"/>
                </a:ext>
              </a:extLst>
            </p:cNvPr>
            <p:cNvSpPr>
              <a:spLocks noChangeArrowheads="1"/>
            </p:cNvSpPr>
            <p:nvPr/>
          </p:nvSpPr>
          <p:spPr bwMode="auto">
            <a:xfrm>
              <a:off x="3694791" y="5980561"/>
              <a:ext cx="660455" cy="787331"/>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 </a:t>
              </a:r>
              <a:r>
                <a:rPr lang="en-US" altLang="ko-KR" sz="2000" b="1" spc="-118" dirty="0" err="1">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a:t>
              </a:r>
              <a:endPar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endParaRPr>
            </a:p>
          </p:txBody>
        </p:sp>
        <p:cxnSp>
          <p:nvCxnSpPr>
            <p:cNvPr id="75" name="직선 연결선 74">
              <a:extLst>
                <a:ext uri="{FF2B5EF4-FFF2-40B4-BE49-F238E27FC236}">
                  <a16:creationId xmlns:a16="http://schemas.microsoft.com/office/drawing/2014/main" id="{A4BAC8AF-C594-4815-AC97-C3A01038A260}"/>
                </a:ext>
              </a:extLst>
            </p:cNvPr>
            <p:cNvCxnSpPr/>
            <p:nvPr/>
          </p:nvCxnSpPr>
          <p:spPr>
            <a:xfrm flipV="1">
              <a:off x="4114448" y="6344234"/>
              <a:ext cx="397636" cy="3976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그룹 6"/>
          <p:cNvGrpSpPr/>
          <p:nvPr/>
        </p:nvGrpSpPr>
        <p:grpSpPr>
          <a:xfrm>
            <a:off x="7755205" y="3158054"/>
            <a:ext cx="4742778" cy="682915"/>
            <a:chOff x="6008153" y="5980561"/>
            <a:chExt cx="5512075" cy="851905"/>
          </a:xfrm>
        </p:grpSpPr>
        <p:sp>
          <p:nvSpPr>
            <p:cNvPr id="76" name="Rectangle 13">
              <a:extLst>
                <a:ext uri="{FF2B5EF4-FFF2-40B4-BE49-F238E27FC236}">
                  <a16:creationId xmlns:a16="http://schemas.microsoft.com/office/drawing/2014/main" id="{311CE67D-A79F-4C52-B8B7-FF6AF30B86E1}"/>
                </a:ext>
              </a:extLst>
            </p:cNvPr>
            <p:cNvSpPr>
              <a:spLocks noChangeArrowheads="1"/>
            </p:cNvSpPr>
            <p:nvPr/>
          </p:nvSpPr>
          <p:spPr bwMode="auto">
            <a:xfrm>
              <a:off x="6978271" y="6404238"/>
              <a:ext cx="4541957" cy="428228"/>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 </a:t>
              </a:r>
            </a:p>
          </p:txBody>
        </p:sp>
        <p:sp>
          <p:nvSpPr>
            <p:cNvPr id="77" name="Rectangle 13">
              <a:extLst>
                <a:ext uri="{FF2B5EF4-FFF2-40B4-BE49-F238E27FC236}">
                  <a16:creationId xmlns:a16="http://schemas.microsoft.com/office/drawing/2014/main" id="{E0086AD4-5478-42DA-BC30-43FB1EE92013}"/>
                </a:ext>
              </a:extLst>
            </p:cNvPr>
            <p:cNvSpPr>
              <a:spLocks noChangeArrowheads="1"/>
            </p:cNvSpPr>
            <p:nvPr/>
          </p:nvSpPr>
          <p:spPr bwMode="auto">
            <a:xfrm>
              <a:off x="6008153" y="5980561"/>
              <a:ext cx="660455" cy="787331"/>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 </a:t>
              </a:r>
              <a:r>
                <a:rPr lang="en-US" altLang="ko-KR" sz="2000" b="1" spc="-118" dirty="0" err="1">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a:t>
              </a: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 </a:t>
              </a:r>
              <a:r>
                <a:rPr lang="en-US" altLang="ko-KR" sz="2000" b="1" spc="-118" dirty="0" err="1">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a:t>
              </a:r>
              <a:endPar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endParaRPr>
            </a:p>
          </p:txBody>
        </p:sp>
        <p:cxnSp>
          <p:nvCxnSpPr>
            <p:cNvPr id="78" name="직선 연결선 77">
              <a:extLst>
                <a:ext uri="{FF2B5EF4-FFF2-40B4-BE49-F238E27FC236}">
                  <a16:creationId xmlns:a16="http://schemas.microsoft.com/office/drawing/2014/main" id="{A4BAC8AF-C594-4815-AC97-C3A01038A260}"/>
                </a:ext>
              </a:extLst>
            </p:cNvPr>
            <p:cNvCxnSpPr/>
            <p:nvPr/>
          </p:nvCxnSpPr>
          <p:spPr>
            <a:xfrm flipV="1">
              <a:off x="6495218" y="6344234"/>
              <a:ext cx="397636" cy="3976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그림 18">
            <a:extLst>
              <a:ext uri="{FF2B5EF4-FFF2-40B4-BE49-F238E27FC236}">
                <a16:creationId xmlns:a16="http://schemas.microsoft.com/office/drawing/2014/main" id="{38A17D72-ACB7-4EF2-93C7-AC9858D65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20" name="그림 19">
            <a:extLst>
              <a:ext uri="{FF2B5EF4-FFF2-40B4-BE49-F238E27FC236}">
                <a16:creationId xmlns:a16="http://schemas.microsoft.com/office/drawing/2014/main" id="{8000C437-17AC-4B3E-9FF9-A6C6E3F8A8CF}"/>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21" name="Rectangle 6">
            <a:extLst>
              <a:ext uri="{FF2B5EF4-FFF2-40B4-BE49-F238E27FC236}">
                <a16:creationId xmlns:a16="http://schemas.microsoft.com/office/drawing/2014/main" id="{F6F82A49-D773-4C57-A97F-CF29CC28D8F3}"/>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grpSp>
        <p:nvGrpSpPr>
          <p:cNvPr id="22" name="그룹 21">
            <a:extLst>
              <a:ext uri="{FF2B5EF4-FFF2-40B4-BE49-F238E27FC236}">
                <a16:creationId xmlns:a16="http://schemas.microsoft.com/office/drawing/2014/main" id="{CFCF5ADF-6F90-4B1F-B64E-F4FBCAB7C9AE}"/>
              </a:ext>
            </a:extLst>
          </p:cNvPr>
          <p:cNvGrpSpPr/>
          <p:nvPr/>
        </p:nvGrpSpPr>
        <p:grpSpPr>
          <a:xfrm>
            <a:off x="11579329" y="3108128"/>
            <a:ext cx="4742778" cy="682915"/>
            <a:chOff x="6008153" y="5980561"/>
            <a:chExt cx="5512075" cy="851905"/>
          </a:xfrm>
        </p:grpSpPr>
        <p:sp>
          <p:nvSpPr>
            <p:cNvPr id="24" name="Rectangle 13">
              <a:extLst>
                <a:ext uri="{FF2B5EF4-FFF2-40B4-BE49-F238E27FC236}">
                  <a16:creationId xmlns:a16="http://schemas.microsoft.com/office/drawing/2014/main" id="{C88FB635-197D-4AA6-98E5-46787EDF890F}"/>
                </a:ext>
              </a:extLst>
            </p:cNvPr>
            <p:cNvSpPr>
              <a:spLocks noChangeArrowheads="1"/>
            </p:cNvSpPr>
            <p:nvPr/>
          </p:nvSpPr>
          <p:spPr bwMode="auto">
            <a:xfrm>
              <a:off x="6978271" y="6404238"/>
              <a:ext cx="4541957" cy="428228"/>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Summary</a:t>
              </a:r>
            </a:p>
          </p:txBody>
        </p:sp>
        <p:sp>
          <p:nvSpPr>
            <p:cNvPr id="25" name="Rectangle 13">
              <a:extLst>
                <a:ext uri="{FF2B5EF4-FFF2-40B4-BE49-F238E27FC236}">
                  <a16:creationId xmlns:a16="http://schemas.microsoft.com/office/drawing/2014/main" id="{3C9E90E7-B9C2-4CFC-BC34-F7E0043D4D22}"/>
                </a:ext>
              </a:extLst>
            </p:cNvPr>
            <p:cNvSpPr>
              <a:spLocks noChangeArrowheads="1"/>
            </p:cNvSpPr>
            <p:nvPr/>
          </p:nvSpPr>
          <p:spPr bwMode="auto">
            <a:xfrm>
              <a:off x="6008153" y="5980561"/>
              <a:ext cx="660455" cy="787331"/>
            </a:xfrm>
            <a:prstGeom prst="rect">
              <a:avLst/>
            </a:prstGeom>
            <a:noFill/>
            <a:ln w="6350">
              <a:noFill/>
              <a:miter lim="800000"/>
              <a:headEnd/>
              <a:tailEnd/>
            </a:ln>
          </p:spPr>
          <p:txBody>
            <a:bodyPr wrap="none" lIns="0" tIns="0" rIns="0" bIns="0" anchor="ctr">
              <a:noAutofit/>
            </a:bodyPr>
            <a:lstStyle/>
            <a:p>
              <a:pPr defTabSz="1157168">
                <a:defRPr/>
              </a:pPr>
              <a:r>
                <a:rPr lang="en-US" altLang="ko-KR" sz="2000" b="1" spc="-118" dirty="0">
                  <a:solidFill>
                    <a:srgbClr val="1A4A5D"/>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I V</a:t>
              </a:r>
            </a:p>
          </p:txBody>
        </p:sp>
        <p:cxnSp>
          <p:nvCxnSpPr>
            <p:cNvPr id="26" name="직선 연결선 25">
              <a:extLst>
                <a:ext uri="{FF2B5EF4-FFF2-40B4-BE49-F238E27FC236}">
                  <a16:creationId xmlns:a16="http://schemas.microsoft.com/office/drawing/2014/main" id="{953A6100-D596-4FEF-BC94-C4F2778E5E5D}"/>
                </a:ext>
              </a:extLst>
            </p:cNvPr>
            <p:cNvCxnSpPr/>
            <p:nvPr/>
          </p:nvCxnSpPr>
          <p:spPr>
            <a:xfrm flipV="1">
              <a:off x="6495218" y="6344234"/>
              <a:ext cx="397636" cy="3976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7" name="슬라이드 번호 개체 틀 1">
            <a:extLst>
              <a:ext uri="{FF2B5EF4-FFF2-40B4-BE49-F238E27FC236}">
                <a16:creationId xmlns:a16="http://schemas.microsoft.com/office/drawing/2014/main" id="{11C49381-7C27-4F66-BB2E-180E5E9DA715}"/>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a:t>
            </a:fld>
            <a:endParaRPr lang="en-US" sz="2400" dirty="0">
              <a:solidFill>
                <a:srgbClr val="898989"/>
              </a:solidFill>
            </a:endParaRPr>
          </a:p>
        </p:txBody>
      </p:sp>
    </p:spTree>
    <p:extLst>
      <p:ext uri="{BB962C8B-B14F-4D97-AF65-F5344CB8AC3E}">
        <p14:creationId xmlns:p14="http://schemas.microsoft.com/office/powerpoint/2010/main" val="240843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3"/>
          <p:cNvPicPr preferRelativeResize="0"/>
          <p:nvPr/>
        </p:nvPicPr>
        <p:blipFill rotWithShape="1">
          <a:blip r:embed="rId3">
            <a:alphaModFix/>
          </a:blip>
          <a:srcRect/>
          <a:stretch/>
        </p:blipFill>
        <p:spPr>
          <a:xfrm>
            <a:off x="0" y="100"/>
            <a:ext cx="12211169" cy="8570714"/>
          </a:xfrm>
          <a:prstGeom prst="rect">
            <a:avLst/>
          </a:prstGeom>
          <a:noFill/>
          <a:ln>
            <a:noFill/>
          </a:ln>
        </p:spPr>
      </p:pic>
      <p:pic>
        <p:nvPicPr>
          <p:cNvPr id="129" name="Google Shape;129;p3"/>
          <p:cNvPicPr preferRelativeResize="0"/>
          <p:nvPr/>
        </p:nvPicPr>
        <p:blipFill rotWithShape="1">
          <a:blip r:embed="rId4">
            <a:alphaModFix/>
          </a:blip>
          <a:srcRect/>
          <a:stretch/>
        </p:blipFill>
        <p:spPr>
          <a:xfrm>
            <a:off x="9023057" y="99"/>
            <a:ext cx="6204957" cy="3059659"/>
          </a:xfrm>
          <a:prstGeom prst="rect">
            <a:avLst/>
          </a:prstGeom>
          <a:noFill/>
          <a:ln w="9525" cap="flat" cmpd="sng">
            <a:solidFill>
              <a:srgbClr val="FF0000"/>
            </a:solidFill>
            <a:prstDash val="solid"/>
            <a:round/>
            <a:headEnd type="none" w="sm" len="sm"/>
            <a:tailEnd type="none" w="sm" len="sm"/>
          </a:ln>
        </p:spPr>
      </p:pic>
      <p:sp>
        <p:nvSpPr>
          <p:cNvPr id="130" name="Google Shape;130;p3"/>
          <p:cNvSpPr/>
          <p:nvPr/>
        </p:nvSpPr>
        <p:spPr>
          <a:xfrm rot="-1655435">
            <a:off x="6173488" y="2429787"/>
            <a:ext cx="3431495" cy="4382239"/>
          </a:xfrm>
          <a:prstGeom prst="ellipse">
            <a:avLst/>
          </a:prstGeom>
          <a:noFill/>
          <a:ln w="12700" cap="flat" cmpd="sng">
            <a:solidFill>
              <a:srgbClr val="FF0000"/>
            </a:solidFill>
            <a:prstDash val="dash"/>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cxnSp>
        <p:nvCxnSpPr>
          <p:cNvPr id="131" name="Google Shape;131;p3"/>
          <p:cNvCxnSpPr>
            <a:stCxn id="130" idx="0"/>
          </p:cNvCxnSpPr>
          <p:nvPr/>
        </p:nvCxnSpPr>
        <p:spPr>
          <a:xfrm rot="10800000" flipH="1">
            <a:off x="6874418" y="144"/>
            <a:ext cx="2148677" cy="2678817"/>
          </a:xfrm>
          <a:prstGeom prst="straightConnector1">
            <a:avLst/>
          </a:prstGeom>
          <a:noFill/>
          <a:ln w="19050" cap="flat" cmpd="sng">
            <a:solidFill>
              <a:srgbClr val="FF0000"/>
            </a:solidFill>
            <a:prstDash val="dash"/>
            <a:miter lim="800000"/>
            <a:headEnd type="none" w="sm" len="sm"/>
            <a:tailEnd type="none" w="sm" len="sm"/>
          </a:ln>
        </p:spPr>
      </p:cxnSp>
      <p:cxnSp>
        <p:nvCxnSpPr>
          <p:cNvPr id="132" name="Google Shape;132;p3"/>
          <p:cNvCxnSpPr/>
          <p:nvPr/>
        </p:nvCxnSpPr>
        <p:spPr>
          <a:xfrm rot="10800000" flipH="1">
            <a:off x="8844501" y="3059758"/>
            <a:ext cx="6392324" cy="3546933"/>
          </a:xfrm>
          <a:prstGeom prst="straightConnector1">
            <a:avLst/>
          </a:prstGeom>
          <a:noFill/>
          <a:ln w="19050" cap="flat" cmpd="sng">
            <a:solidFill>
              <a:srgbClr val="FF0000"/>
            </a:solidFill>
            <a:prstDash val="dash"/>
            <a:miter lim="800000"/>
            <a:headEnd type="none" w="sm" len="sm"/>
            <a:tailEnd type="none" w="sm" len="sm"/>
          </a:ln>
        </p:spPr>
      </p:cxnSp>
      <p:sp>
        <p:nvSpPr>
          <p:cNvPr id="134" name="Google Shape;134;p3"/>
          <p:cNvSpPr/>
          <p:nvPr/>
        </p:nvSpPr>
        <p:spPr>
          <a:xfrm>
            <a:off x="10454411" y="1785663"/>
            <a:ext cx="178557" cy="3809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35" name="Google Shape;135;p3"/>
          <p:cNvSpPr/>
          <p:nvPr/>
        </p:nvSpPr>
        <p:spPr>
          <a:xfrm>
            <a:off x="11729259" y="1785663"/>
            <a:ext cx="178463" cy="3809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36" name="Google Shape;136;p3"/>
          <p:cNvSpPr txBox="1"/>
          <p:nvPr/>
        </p:nvSpPr>
        <p:spPr>
          <a:xfrm>
            <a:off x="9499133" y="2633058"/>
            <a:ext cx="2089111" cy="346174"/>
          </a:xfrm>
          <a:prstGeom prst="rect">
            <a:avLst/>
          </a:prstGeom>
          <a:noFill/>
          <a:ln>
            <a:noFill/>
          </a:ln>
        </p:spPr>
        <p:txBody>
          <a:bodyPr spcFirstLastPara="1" wrap="square" lIns="114257" tIns="57113" rIns="114257" bIns="57113" anchor="t" anchorCtr="0">
            <a:spAutoFit/>
          </a:bodyPr>
          <a:lstStyle/>
          <a:p>
            <a:pPr algn="ctr"/>
            <a:r>
              <a:rPr lang="en-US" sz="1500">
                <a:solidFill>
                  <a:schemeClr val="lt1"/>
                </a:solidFill>
                <a:latin typeface="Malgun Gothic"/>
                <a:ea typeface="Malgun Gothic"/>
                <a:cs typeface="Malgun Gothic"/>
                <a:sym typeface="Malgun Gothic"/>
              </a:rPr>
              <a:t>Pop up double slit</a:t>
            </a:r>
            <a:endParaRPr sz="1500">
              <a:solidFill>
                <a:schemeClr val="lt1"/>
              </a:solidFill>
              <a:latin typeface="Malgun Gothic"/>
              <a:ea typeface="Malgun Gothic"/>
              <a:cs typeface="Malgun Gothic"/>
              <a:sym typeface="Malgun Gothic"/>
            </a:endParaRPr>
          </a:p>
        </p:txBody>
      </p:sp>
      <p:sp>
        <p:nvSpPr>
          <p:cNvPr id="137" name="Google Shape;137;p3"/>
          <p:cNvSpPr txBox="1"/>
          <p:nvPr/>
        </p:nvSpPr>
        <p:spPr>
          <a:xfrm>
            <a:off x="10773981" y="344975"/>
            <a:ext cx="2089065" cy="577006"/>
          </a:xfrm>
          <a:prstGeom prst="rect">
            <a:avLst/>
          </a:prstGeom>
          <a:noFill/>
          <a:ln>
            <a:noFill/>
          </a:ln>
        </p:spPr>
        <p:txBody>
          <a:bodyPr spcFirstLastPara="1" wrap="square" lIns="114257" tIns="57113" rIns="114257" bIns="57113" anchor="t" anchorCtr="0">
            <a:spAutoFit/>
          </a:bodyPr>
          <a:lstStyle/>
          <a:p>
            <a:pPr algn="ctr"/>
            <a:r>
              <a:rPr lang="en-US" sz="1500">
                <a:solidFill>
                  <a:schemeClr val="lt1"/>
                </a:solidFill>
                <a:latin typeface="Malgun Gothic"/>
                <a:ea typeface="Malgun Gothic"/>
                <a:cs typeface="Malgun Gothic"/>
                <a:sym typeface="Malgun Gothic"/>
              </a:rPr>
              <a:t>Pop up Screen and Microscope</a:t>
            </a:r>
            <a:endParaRPr sz="1500">
              <a:solidFill>
                <a:schemeClr val="lt1"/>
              </a:solidFill>
              <a:latin typeface="Malgun Gothic"/>
              <a:ea typeface="Malgun Gothic"/>
              <a:cs typeface="Malgun Gothic"/>
              <a:sym typeface="Malgun Gothic"/>
            </a:endParaRPr>
          </a:p>
        </p:txBody>
      </p:sp>
      <p:cxnSp>
        <p:nvCxnSpPr>
          <p:cNvPr id="138" name="Google Shape;138;p3"/>
          <p:cNvCxnSpPr>
            <a:stCxn id="137" idx="2"/>
          </p:cNvCxnSpPr>
          <p:nvPr/>
        </p:nvCxnSpPr>
        <p:spPr>
          <a:xfrm flipH="1">
            <a:off x="11818513" y="921981"/>
            <a:ext cx="1" cy="769713"/>
          </a:xfrm>
          <a:prstGeom prst="straightConnector1">
            <a:avLst/>
          </a:prstGeom>
          <a:noFill/>
          <a:ln w="9525" cap="flat" cmpd="sng">
            <a:solidFill>
              <a:schemeClr val="lt1"/>
            </a:solidFill>
            <a:prstDash val="solid"/>
            <a:miter lim="800000"/>
            <a:headEnd type="none" w="sm" len="sm"/>
            <a:tailEnd type="triangle" w="med" len="med"/>
          </a:ln>
        </p:spPr>
      </p:cxnSp>
      <p:cxnSp>
        <p:nvCxnSpPr>
          <p:cNvPr id="139" name="Google Shape;139;p3"/>
          <p:cNvCxnSpPr/>
          <p:nvPr/>
        </p:nvCxnSpPr>
        <p:spPr>
          <a:xfrm rot="10800000" flipH="1">
            <a:off x="10543687" y="2244438"/>
            <a:ext cx="1" cy="455195"/>
          </a:xfrm>
          <a:prstGeom prst="straightConnector1">
            <a:avLst/>
          </a:prstGeom>
          <a:noFill/>
          <a:ln w="9525" cap="flat" cmpd="sng">
            <a:solidFill>
              <a:schemeClr val="lt1"/>
            </a:solidFill>
            <a:prstDash val="solid"/>
            <a:miter lim="800000"/>
            <a:headEnd type="none" w="sm" len="sm"/>
            <a:tailEnd type="triangle" w="med" len="med"/>
          </a:ln>
        </p:spPr>
      </p:cxnSp>
      <p:sp>
        <p:nvSpPr>
          <p:cNvPr id="140" name="Google Shape;140;p3"/>
          <p:cNvSpPr txBox="1"/>
          <p:nvPr/>
        </p:nvSpPr>
        <p:spPr>
          <a:xfrm>
            <a:off x="12290248" y="2415094"/>
            <a:ext cx="3183462" cy="346174"/>
          </a:xfrm>
          <a:prstGeom prst="rect">
            <a:avLst/>
          </a:prstGeom>
          <a:noFill/>
          <a:ln>
            <a:noFill/>
          </a:ln>
        </p:spPr>
        <p:txBody>
          <a:bodyPr spcFirstLastPara="1" wrap="square" lIns="114257" tIns="57113" rIns="114257" bIns="57113" anchor="t" anchorCtr="0">
            <a:spAutoFit/>
          </a:bodyPr>
          <a:lstStyle/>
          <a:p>
            <a:r>
              <a:rPr lang="en-US" sz="1500">
                <a:solidFill>
                  <a:schemeClr val="lt1"/>
                </a:solidFill>
                <a:latin typeface="Malgun Gothic"/>
                <a:ea typeface="Malgun Gothic"/>
                <a:cs typeface="Malgun Gothic"/>
                <a:sym typeface="Malgun Gothic"/>
              </a:rPr>
              <a:t>Coherence monitoring system</a:t>
            </a:r>
            <a:endParaRPr sz="1500">
              <a:solidFill>
                <a:schemeClr val="lt1"/>
              </a:solidFill>
              <a:latin typeface="Malgun Gothic"/>
              <a:ea typeface="Malgun Gothic"/>
              <a:cs typeface="Malgun Gothic"/>
              <a:sym typeface="Malgun Gothic"/>
            </a:endParaRPr>
          </a:p>
        </p:txBody>
      </p:sp>
      <p:sp>
        <p:nvSpPr>
          <p:cNvPr id="141" name="Google Shape;141;p3"/>
          <p:cNvSpPr/>
          <p:nvPr/>
        </p:nvSpPr>
        <p:spPr>
          <a:xfrm rot="5400000">
            <a:off x="12012260" y="2409707"/>
            <a:ext cx="178463" cy="377546"/>
          </a:xfrm>
          <a:prstGeom prst="rect">
            <a:avLst/>
          </a:prstGeom>
          <a:solidFill>
            <a:schemeClr val="accent1"/>
          </a:solidFill>
          <a:ln w="12700" cap="flat" cmpd="sng">
            <a:no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2" name="Google Shape;142;p3"/>
          <p:cNvSpPr/>
          <p:nvPr/>
        </p:nvSpPr>
        <p:spPr>
          <a:xfrm rot="5400000">
            <a:off x="12012260" y="2684947"/>
            <a:ext cx="178463" cy="377546"/>
          </a:xfrm>
          <a:prstGeom prst="rect">
            <a:avLst/>
          </a:prstGeom>
          <a:solidFill>
            <a:srgbClr val="93C47D"/>
          </a:solidFill>
          <a:ln>
            <a:noFill/>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3" name="Google Shape;143;p3"/>
          <p:cNvSpPr txBox="1"/>
          <p:nvPr/>
        </p:nvSpPr>
        <p:spPr>
          <a:xfrm>
            <a:off x="12290248" y="2700722"/>
            <a:ext cx="3183462" cy="346174"/>
          </a:xfrm>
          <a:prstGeom prst="rect">
            <a:avLst/>
          </a:prstGeom>
          <a:noFill/>
          <a:ln>
            <a:noFill/>
          </a:ln>
        </p:spPr>
        <p:txBody>
          <a:bodyPr spcFirstLastPara="1" wrap="square" lIns="114257" tIns="57113" rIns="114257" bIns="57113" anchor="t" anchorCtr="0">
            <a:spAutoFit/>
          </a:bodyPr>
          <a:lstStyle/>
          <a:p>
            <a:r>
              <a:rPr lang="en-US" sz="1500">
                <a:solidFill>
                  <a:schemeClr val="lt1"/>
                </a:solidFill>
                <a:latin typeface="Malgun Gothic"/>
                <a:ea typeface="Malgun Gothic"/>
                <a:cs typeface="Malgun Gothic"/>
                <a:sym typeface="Malgun Gothic"/>
              </a:rPr>
              <a:t>DCRL</a:t>
            </a:r>
            <a:endParaRPr sz="1500">
              <a:solidFill>
                <a:schemeClr val="lt1"/>
              </a:solidFill>
              <a:latin typeface="Malgun Gothic"/>
              <a:ea typeface="Malgun Gothic"/>
              <a:cs typeface="Malgun Gothic"/>
              <a:sym typeface="Malgun Gothic"/>
            </a:endParaRPr>
          </a:p>
        </p:txBody>
      </p:sp>
      <p:sp>
        <p:nvSpPr>
          <p:cNvPr id="144" name="Google Shape;144;p3"/>
          <p:cNvSpPr/>
          <p:nvPr/>
        </p:nvSpPr>
        <p:spPr>
          <a:xfrm rot="10800000">
            <a:off x="12062687" y="1787353"/>
            <a:ext cx="178463" cy="377546"/>
          </a:xfrm>
          <a:prstGeom prst="rect">
            <a:avLst/>
          </a:prstGeom>
          <a:solidFill>
            <a:srgbClr val="93C47D"/>
          </a:solidFill>
          <a:ln>
            <a:noFill/>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5" name="Google Shape;145;p3"/>
          <p:cNvSpPr/>
          <p:nvPr/>
        </p:nvSpPr>
        <p:spPr>
          <a:xfrm>
            <a:off x="10348892" y="2404721"/>
            <a:ext cx="4877749" cy="6155842"/>
          </a:xfrm>
          <a:prstGeom prst="rect">
            <a:avLst/>
          </a:prstGeom>
          <a:solidFill>
            <a:schemeClr val="lt1"/>
          </a:solidFill>
          <a:ln>
            <a:noFill/>
          </a:ln>
        </p:spPr>
        <p:txBody>
          <a:bodyPr spcFirstLastPara="1" wrap="square" lIns="114257" tIns="114257" rIns="114257" bIns="114257" anchor="ctr" anchorCtr="0">
            <a:noAutofit/>
          </a:bodyPr>
          <a:lstStyle/>
          <a:p>
            <a:pPr algn="ctr"/>
            <a:endParaRPr sz="2812">
              <a:latin typeface="Malgun Gothic"/>
              <a:ea typeface="Malgun Gothic"/>
              <a:cs typeface="Malgun Gothic"/>
              <a:sym typeface="Malgun Gothic"/>
            </a:endParaRPr>
          </a:p>
        </p:txBody>
      </p:sp>
      <p:pic>
        <p:nvPicPr>
          <p:cNvPr id="146" name="Google Shape;146;p3"/>
          <p:cNvPicPr preferRelativeResize="0"/>
          <p:nvPr/>
        </p:nvPicPr>
        <p:blipFill rotWithShape="1">
          <a:blip r:embed="rId5">
            <a:alphaModFix/>
          </a:blip>
          <a:srcRect l="33059" t="27758" r="39488" b="32868"/>
          <a:stretch/>
        </p:blipFill>
        <p:spPr>
          <a:xfrm>
            <a:off x="10465573" y="2968855"/>
            <a:ext cx="2218444" cy="1758507"/>
          </a:xfrm>
          <a:prstGeom prst="rect">
            <a:avLst/>
          </a:prstGeom>
          <a:noFill/>
          <a:ln>
            <a:noFill/>
          </a:ln>
        </p:spPr>
      </p:pic>
      <p:pic>
        <p:nvPicPr>
          <p:cNvPr id="147" name="Google Shape;147;p3"/>
          <p:cNvPicPr preferRelativeResize="0"/>
          <p:nvPr/>
        </p:nvPicPr>
        <p:blipFill rotWithShape="1">
          <a:blip r:embed="rId6">
            <a:alphaModFix/>
          </a:blip>
          <a:srcRect t="14376" r="44267" b="5082"/>
          <a:stretch/>
        </p:blipFill>
        <p:spPr>
          <a:xfrm>
            <a:off x="12698434" y="2981598"/>
            <a:ext cx="2459770" cy="1758507"/>
          </a:xfrm>
          <a:prstGeom prst="rect">
            <a:avLst/>
          </a:prstGeom>
          <a:noFill/>
          <a:ln>
            <a:noFill/>
          </a:ln>
        </p:spPr>
      </p:pic>
      <p:sp>
        <p:nvSpPr>
          <p:cNvPr id="148" name="Google Shape;148;p3"/>
          <p:cNvSpPr txBox="1"/>
          <p:nvPr/>
        </p:nvSpPr>
        <p:spPr>
          <a:xfrm>
            <a:off x="3736905" y="3059756"/>
            <a:ext cx="3095355" cy="544387"/>
          </a:xfrm>
          <a:prstGeom prst="rect">
            <a:avLst/>
          </a:prstGeom>
          <a:noFill/>
          <a:ln>
            <a:noFill/>
          </a:ln>
        </p:spPr>
        <p:txBody>
          <a:bodyPr spcFirstLastPara="1" wrap="square" lIns="131379" tIns="131379" rIns="131379" bIns="131379" anchor="t" anchorCtr="0">
            <a:noAutofit/>
          </a:bodyPr>
          <a:lstStyle/>
          <a:p>
            <a:r>
              <a:rPr lang="en-US" sz="1500">
                <a:solidFill>
                  <a:schemeClr val="dk1"/>
                </a:solidFill>
              </a:rPr>
              <a:t>~111 nm</a:t>
            </a:r>
            <a:endParaRPr sz="1500">
              <a:solidFill>
                <a:schemeClr val="dk1"/>
              </a:solidFill>
            </a:endParaRPr>
          </a:p>
        </p:txBody>
      </p:sp>
      <p:pic>
        <p:nvPicPr>
          <p:cNvPr id="149" name="Google Shape;149;p3"/>
          <p:cNvPicPr preferRelativeResize="0"/>
          <p:nvPr/>
        </p:nvPicPr>
        <p:blipFill rotWithShape="1">
          <a:blip r:embed="rId7">
            <a:alphaModFix/>
          </a:blip>
          <a:srcRect l="1532" t="8896" r="35798" b="36049"/>
          <a:stretch/>
        </p:blipFill>
        <p:spPr>
          <a:xfrm>
            <a:off x="10518520" y="4849181"/>
            <a:ext cx="2165495" cy="1685025"/>
          </a:xfrm>
          <a:prstGeom prst="rect">
            <a:avLst/>
          </a:prstGeom>
          <a:noFill/>
          <a:ln>
            <a:noFill/>
          </a:ln>
        </p:spPr>
      </p:pic>
      <p:pic>
        <p:nvPicPr>
          <p:cNvPr id="150" name="Google Shape;150;p3"/>
          <p:cNvPicPr preferRelativeResize="0"/>
          <p:nvPr/>
        </p:nvPicPr>
        <p:blipFill rotWithShape="1">
          <a:blip r:embed="rId8">
            <a:alphaModFix/>
          </a:blip>
          <a:srcRect r="47777" b="3530"/>
          <a:stretch/>
        </p:blipFill>
        <p:spPr>
          <a:xfrm>
            <a:off x="12684017" y="4727362"/>
            <a:ext cx="2459770" cy="1928651"/>
          </a:xfrm>
          <a:prstGeom prst="rect">
            <a:avLst/>
          </a:prstGeom>
          <a:noFill/>
          <a:ln>
            <a:noFill/>
          </a:ln>
        </p:spPr>
      </p:pic>
      <p:sp>
        <p:nvSpPr>
          <p:cNvPr id="151" name="Google Shape;151;p3"/>
          <p:cNvSpPr txBox="1"/>
          <p:nvPr/>
        </p:nvSpPr>
        <p:spPr>
          <a:xfrm>
            <a:off x="3736898" y="4708123"/>
            <a:ext cx="3589127" cy="631368"/>
          </a:xfrm>
          <a:prstGeom prst="rect">
            <a:avLst/>
          </a:prstGeom>
          <a:noFill/>
          <a:ln>
            <a:noFill/>
          </a:ln>
        </p:spPr>
        <p:txBody>
          <a:bodyPr spcFirstLastPara="1" wrap="square" lIns="152343" tIns="152343" rIns="152343" bIns="152343" anchor="t" anchorCtr="0">
            <a:noAutofit/>
          </a:bodyPr>
          <a:lstStyle/>
          <a:p>
            <a:r>
              <a:rPr lang="en-US" sz="1500">
                <a:solidFill>
                  <a:schemeClr val="dk1"/>
                </a:solidFill>
              </a:rPr>
              <a:t>~ 232 nm</a:t>
            </a:r>
            <a:endParaRPr sz="1500">
              <a:solidFill>
                <a:schemeClr val="dk1"/>
              </a:solidFill>
            </a:endParaRPr>
          </a:p>
        </p:txBody>
      </p:sp>
      <p:pic>
        <p:nvPicPr>
          <p:cNvPr id="152" name="Google Shape;152;p3"/>
          <p:cNvPicPr preferRelativeResize="0"/>
          <p:nvPr/>
        </p:nvPicPr>
        <p:blipFill rotWithShape="1">
          <a:blip r:embed="rId9">
            <a:alphaModFix/>
          </a:blip>
          <a:srcRect t="8044" r="55947" b="40523"/>
          <a:stretch/>
        </p:blipFill>
        <p:spPr>
          <a:xfrm>
            <a:off x="10465573" y="6656023"/>
            <a:ext cx="2318347" cy="1758507"/>
          </a:xfrm>
          <a:prstGeom prst="rect">
            <a:avLst/>
          </a:prstGeom>
          <a:noFill/>
          <a:ln>
            <a:noFill/>
          </a:ln>
        </p:spPr>
      </p:pic>
      <p:pic>
        <p:nvPicPr>
          <p:cNvPr id="153" name="Google Shape;153;p3"/>
          <p:cNvPicPr preferRelativeResize="0"/>
          <p:nvPr/>
        </p:nvPicPr>
        <p:blipFill rotWithShape="1">
          <a:blip r:embed="rId10">
            <a:alphaModFix/>
          </a:blip>
          <a:srcRect l="2640" t="15108" r="48998" b="4524"/>
          <a:stretch/>
        </p:blipFill>
        <p:spPr>
          <a:xfrm>
            <a:off x="12815115" y="6713135"/>
            <a:ext cx="2234189" cy="1758509"/>
          </a:xfrm>
          <a:prstGeom prst="rect">
            <a:avLst/>
          </a:prstGeom>
          <a:noFill/>
          <a:ln>
            <a:noFill/>
          </a:ln>
        </p:spPr>
      </p:pic>
      <p:sp>
        <p:nvSpPr>
          <p:cNvPr id="154" name="Google Shape;154;p3"/>
          <p:cNvSpPr txBox="1"/>
          <p:nvPr/>
        </p:nvSpPr>
        <p:spPr>
          <a:xfrm>
            <a:off x="3736918" y="6665783"/>
            <a:ext cx="3589127" cy="631368"/>
          </a:xfrm>
          <a:prstGeom prst="rect">
            <a:avLst/>
          </a:prstGeom>
          <a:noFill/>
          <a:ln>
            <a:noFill/>
          </a:ln>
        </p:spPr>
        <p:txBody>
          <a:bodyPr spcFirstLastPara="1" wrap="square" lIns="152343" tIns="152343" rIns="152343" bIns="152343" anchor="t" anchorCtr="0">
            <a:noAutofit/>
          </a:bodyPr>
          <a:lstStyle/>
          <a:p>
            <a:r>
              <a:rPr lang="en-US" sz="1500">
                <a:solidFill>
                  <a:schemeClr val="dk1"/>
                </a:solidFill>
              </a:rPr>
              <a:t>~ 741 nm</a:t>
            </a:r>
            <a:endParaRPr sz="1500">
              <a:solidFill>
                <a:schemeClr val="dk1"/>
              </a:solidFill>
            </a:endParaRPr>
          </a:p>
        </p:txBody>
      </p:sp>
      <p:sp>
        <p:nvSpPr>
          <p:cNvPr id="155" name="Google Shape;155;p3"/>
          <p:cNvSpPr txBox="1"/>
          <p:nvPr/>
        </p:nvSpPr>
        <p:spPr>
          <a:xfrm>
            <a:off x="10348971" y="2415094"/>
            <a:ext cx="4913726" cy="346174"/>
          </a:xfrm>
          <a:prstGeom prst="rect">
            <a:avLst/>
          </a:prstGeom>
          <a:noFill/>
          <a:ln>
            <a:noFill/>
          </a:ln>
        </p:spPr>
        <p:txBody>
          <a:bodyPr spcFirstLastPara="1" wrap="square" lIns="114257" tIns="57113" rIns="114257" bIns="57113" anchor="t" anchorCtr="0">
            <a:spAutoFit/>
          </a:bodyPr>
          <a:lstStyle/>
          <a:p>
            <a:r>
              <a:rPr lang="en-US" sz="1500" b="1">
                <a:solidFill>
                  <a:schemeClr val="dk1"/>
                </a:solidFill>
              </a:rPr>
              <a:t>Coherence length(H direction) @ sample(KB)</a:t>
            </a:r>
            <a:endParaRPr sz="1500" b="1">
              <a:solidFill>
                <a:schemeClr val="dk1"/>
              </a:solidFill>
              <a:latin typeface="Arial"/>
              <a:ea typeface="Arial"/>
              <a:cs typeface="Arial"/>
              <a:sym typeface="Arial"/>
            </a:endParaRPr>
          </a:p>
        </p:txBody>
      </p:sp>
      <p:sp>
        <p:nvSpPr>
          <p:cNvPr id="156" name="Google Shape;156;p3"/>
          <p:cNvSpPr txBox="1"/>
          <p:nvPr/>
        </p:nvSpPr>
        <p:spPr>
          <a:xfrm>
            <a:off x="10374731" y="2616880"/>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3σ</a:t>
            </a:r>
            <a:endParaRPr sz="1500" b="1">
              <a:solidFill>
                <a:schemeClr val="dk1"/>
              </a:solidFill>
            </a:endParaRPr>
          </a:p>
        </p:txBody>
      </p:sp>
      <p:sp>
        <p:nvSpPr>
          <p:cNvPr id="157" name="Google Shape;157;p3"/>
          <p:cNvSpPr txBox="1"/>
          <p:nvPr/>
        </p:nvSpPr>
        <p:spPr>
          <a:xfrm>
            <a:off x="10317680" y="4541525"/>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2.355σ</a:t>
            </a:r>
            <a:endParaRPr sz="1500" b="1">
              <a:solidFill>
                <a:schemeClr val="dk1"/>
              </a:solidFill>
            </a:endParaRPr>
          </a:p>
        </p:txBody>
      </p:sp>
      <p:sp>
        <p:nvSpPr>
          <p:cNvPr id="158" name="Google Shape;158;p3"/>
          <p:cNvSpPr txBox="1"/>
          <p:nvPr/>
        </p:nvSpPr>
        <p:spPr>
          <a:xfrm>
            <a:off x="10317680" y="6329496"/>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1σ</a:t>
            </a:r>
            <a:endParaRPr sz="1500" b="1">
              <a:solidFill>
                <a:schemeClr val="dk1"/>
              </a:solidFill>
            </a:endParaRPr>
          </a:p>
        </p:txBody>
      </p:sp>
      <p:sp>
        <p:nvSpPr>
          <p:cNvPr id="33" name="Rectangle 6">
            <a:extLst>
              <a:ext uri="{FF2B5EF4-FFF2-40B4-BE49-F238E27FC236}">
                <a16:creationId xmlns:a16="http://schemas.microsoft.com/office/drawing/2014/main" id="{BC4248D0-DD34-45B2-9A9A-971CB68F6304}"/>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 name="TextBox 1">
            <a:extLst>
              <a:ext uri="{FF2B5EF4-FFF2-40B4-BE49-F238E27FC236}">
                <a16:creationId xmlns:a16="http://schemas.microsoft.com/office/drawing/2014/main" id="{F9A9D59C-D80C-4341-A71E-AB4CFD9DFB28}"/>
              </a:ext>
            </a:extLst>
          </p:cNvPr>
          <p:cNvSpPr txBox="1"/>
          <p:nvPr/>
        </p:nvSpPr>
        <p:spPr>
          <a:xfrm>
            <a:off x="347824" y="572991"/>
            <a:ext cx="5022284" cy="1077218"/>
          </a:xfrm>
          <a:prstGeom prst="rect">
            <a:avLst/>
          </a:prstGeom>
          <a:noFill/>
        </p:spPr>
        <p:txBody>
          <a:bodyPr wrap="square" rtlCol="0">
            <a:spAutoFit/>
          </a:bodyPr>
          <a:lstStyle/>
          <a:p>
            <a:r>
              <a:rPr lang="en-US" altLang="ko-KR" sz="3200" b="1" dirty="0">
                <a:solidFill>
                  <a:schemeClr val="bg1"/>
                </a:solidFill>
              </a:rPr>
              <a:t>Expand Experimental Hutch</a:t>
            </a:r>
          </a:p>
          <a:p>
            <a:r>
              <a:rPr lang="en-US" altLang="ko-KR" sz="3200" b="1" dirty="0">
                <a:solidFill>
                  <a:schemeClr val="bg1"/>
                </a:solidFill>
                <a:sym typeface="Wingdings" panose="05000000000000000000" pitchFamily="2" charset="2"/>
              </a:rPr>
              <a:t> </a:t>
            </a:r>
            <a:r>
              <a:rPr lang="en-US" altLang="ko-KR" sz="3200" b="1" dirty="0">
                <a:solidFill>
                  <a:schemeClr val="bg1"/>
                </a:solidFill>
              </a:rPr>
              <a:t>for Future Science </a:t>
            </a:r>
            <a:endParaRPr lang="ko-KR" altLang="en-US" sz="3200" b="1" dirty="0">
              <a:solidFill>
                <a:schemeClr val="bg1"/>
              </a:solidFill>
            </a:endParaRPr>
          </a:p>
        </p:txBody>
      </p:sp>
      <p:sp>
        <p:nvSpPr>
          <p:cNvPr id="36" name="직사각형 35">
            <a:extLst>
              <a:ext uri="{FF2B5EF4-FFF2-40B4-BE49-F238E27FC236}">
                <a16:creationId xmlns:a16="http://schemas.microsoft.com/office/drawing/2014/main" id="{3D57E18D-5096-4AB5-825D-ED688A87794D}"/>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35614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5551652" y="146072"/>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DAQ strategy</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21</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4" name="TextBox 3">
            <a:extLst>
              <a:ext uri="{FF2B5EF4-FFF2-40B4-BE49-F238E27FC236}">
                <a16:creationId xmlns:a16="http://schemas.microsoft.com/office/drawing/2014/main" id="{B8125401-3ACC-4572-9A02-A1EBC4BA9B40}"/>
              </a:ext>
            </a:extLst>
          </p:cNvPr>
          <p:cNvSpPr txBox="1"/>
          <p:nvPr/>
        </p:nvSpPr>
        <p:spPr>
          <a:xfrm>
            <a:off x="4692317" y="3435856"/>
            <a:ext cx="3575209" cy="707886"/>
          </a:xfrm>
          <a:prstGeom prst="rect">
            <a:avLst/>
          </a:prstGeom>
          <a:noFill/>
          <a:ln>
            <a:solidFill>
              <a:srgbClr val="FF0000"/>
            </a:solidFill>
          </a:ln>
        </p:spPr>
        <p:txBody>
          <a:bodyPr wrap="none" rtlCol="0">
            <a:spAutoFit/>
          </a:bodyPr>
          <a:lstStyle/>
          <a:p>
            <a:r>
              <a:rPr lang="en-US" altLang="ko-KR" sz="4000" b="1" dirty="0"/>
              <a:t>Will be updated</a:t>
            </a:r>
            <a:endParaRPr lang="ko-KR" altLang="en-US" sz="4000" b="1" dirty="0"/>
          </a:p>
        </p:txBody>
      </p:sp>
      <p:pic>
        <p:nvPicPr>
          <p:cNvPr id="2" name="그림 1">
            <a:extLst>
              <a:ext uri="{FF2B5EF4-FFF2-40B4-BE49-F238E27FC236}">
                <a16:creationId xmlns:a16="http://schemas.microsoft.com/office/drawing/2014/main" id="{8D983BE0-61EA-44BD-ACEA-A2F4148211C8}"/>
              </a:ext>
            </a:extLst>
          </p:cNvPr>
          <p:cNvPicPr>
            <a:picLocks noChangeAspect="1"/>
          </p:cNvPicPr>
          <p:nvPr/>
        </p:nvPicPr>
        <p:blipFill>
          <a:blip r:embed="rId5"/>
          <a:stretch>
            <a:fillRect/>
          </a:stretch>
        </p:blipFill>
        <p:spPr>
          <a:xfrm>
            <a:off x="191832" y="1213020"/>
            <a:ext cx="9080045" cy="3831133"/>
          </a:xfrm>
          <a:prstGeom prst="rect">
            <a:avLst/>
          </a:prstGeom>
        </p:spPr>
      </p:pic>
      <p:pic>
        <p:nvPicPr>
          <p:cNvPr id="3" name="그림 2">
            <a:extLst>
              <a:ext uri="{FF2B5EF4-FFF2-40B4-BE49-F238E27FC236}">
                <a16:creationId xmlns:a16="http://schemas.microsoft.com/office/drawing/2014/main" id="{8C728952-AE42-4725-9643-8407C932CA70}"/>
              </a:ext>
            </a:extLst>
          </p:cNvPr>
          <p:cNvPicPr>
            <a:picLocks noChangeAspect="1"/>
          </p:cNvPicPr>
          <p:nvPr/>
        </p:nvPicPr>
        <p:blipFill>
          <a:blip r:embed="rId6"/>
          <a:stretch>
            <a:fillRect/>
          </a:stretch>
        </p:blipFill>
        <p:spPr>
          <a:xfrm>
            <a:off x="203026" y="5095860"/>
            <a:ext cx="9026337" cy="3039904"/>
          </a:xfrm>
          <a:prstGeom prst="rect">
            <a:avLst/>
          </a:prstGeom>
        </p:spPr>
      </p:pic>
      <p:pic>
        <p:nvPicPr>
          <p:cNvPr id="5" name="그림 4">
            <a:extLst>
              <a:ext uri="{FF2B5EF4-FFF2-40B4-BE49-F238E27FC236}">
                <a16:creationId xmlns:a16="http://schemas.microsoft.com/office/drawing/2014/main" id="{ECC2290B-982F-408D-A248-1804C5B37370}"/>
              </a:ext>
            </a:extLst>
          </p:cNvPr>
          <p:cNvPicPr>
            <a:picLocks noChangeAspect="1"/>
          </p:cNvPicPr>
          <p:nvPr/>
        </p:nvPicPr>
        <p:blipFill>
          <a:blip r:embed="rId7"/>
          <a:stretch>
            <a:fillRect/>
          </a:stretch>
        </p:blipFill>
        <p:spPr>
          <a:xfrm>
            <a:off x="9271877" y="1364553"/>
            <a:ext cx="5855168" cy="3104387"/>
          </a:xfrm>
          <a:prstGeom prst="rect">
            <a:avLst/>
          </a:prstGeom>
        </p:spPr>
      </p:pic>
      <p:pic>
        <p:nvPicPr>
          <p:cNvPr id="6" name="그림 5">
            <a:extLst>
              <a:ext uri="{FF2B5EF4-FFF2-40B4-BE49-F238E27FC236}">
                <a16:creationId xmlns:a16="http://schemas.microsoft.com/office/drawing/2014/main" id="{51CA3BA6-6E0C-4E0C-AC5E-3B987D818063}"/>
              </a:ext>
            </a:extLst>
          </p:cNvPr>
          <p:cNvPicPr>
            <a:picLocks noChangeAspect="1"/>
          </p:cNvPicPr>
          <p:nvPr/>
        </p:nvPicPr>
        <p:blipFill>
          <a:blip r:embed="rId8"/>
          <a:stretch>
            <a:fillRect/>
          </a:stretch>
        </p:blipFill>
        <p:spPr>
          <a:xfrm>
            <a:off x="9591943" y="4757703"/>
            <a:ext cx="2025466" cy="3046968"/>
          </a:xfrm>
          <a:prstGeom prst="rect">
            <a:avLst/>
          </a:prstGeom>
        </p:spPr>
      </p:pic>
      <p:pic>
        <p:nvPicPr>
          <p:cNvPr id="7" name="그림 6">
            <a:extLst>
              <a:ext uri="{FF2B5EF4-FFF2-40B4-BE49-F238E27FC236}">
                <a16:creationId xmlns:a16="http://schemas.microsoft.com/office/drawing/2014/main" id="{E2A6A34D-1B66-486D-9239-BE1D054FB5E6}"/>
              </a:ext>
            </a:extLst>
          </p:cNvPr>
          <p:cNvPicPr>
            <a:picLocks noChangeAspect="1"/>
          </p:cNvPicPr>
          <p:nvPr/>
        </p:nvPicPr>
        <p:blipFill>
          <a:blip r:embed="rId9"/>
          <a:stretch>
            <a:fillRect/>
          </a:stretch>
        </p:blipFill>
        <p:spPr>
          <a:xfrm>
            <a:off x="11991549" y="5913736"/>
            <a:ext cx="2637296" cy="1084818"/>
          </a:xfrm>
          <a:prstGeom prst="rect">
            <a:avLst/>
          </a:prstGeom>
        </p:spPr>
      </p:pic>
      <p:pic>
        <p:nvPicPr>
          <p:cNvPr id="8" name="그림 7">
            <a:extLst>
              <a:ext uri="{FF2B5EF4-FFF2-40B4-BE49-F238E27FC236}">
                <a16:creationId xmlns:a16="http://schemas.microsoft.com/office/drawing/2014/main" id="{43105C98-675B-4D7E-93C9-F030CCB918E1}"/>
              </a:ext>
            </a:extLst>
          </p:cNvPr>
          <p:cNvPicPr>
            <a:picLocks noChangeAspect="1"/>
          </p:cNvPicPr>
          <p:nvPr/>
        </p:nvPicPr>
        <p:blipFill>
          <a:blip r:embed="rId10"/>
          <a:stretch>
            <a:fillRect/>
          </a:stretch>
        </p:blipFill>
        <p:spPr>
          <a:xfrm>
            <a:off x="12848923" y="4520647"/>
            <a:ext cx="1779922" cy="523506"/>
          </a:xfrm>
          <a:prstGeom prst="rect">
            <a:avLst/>
          </a:prstGeom>
        </p:spPr>
      </p:pic>
      <p:sp>
        <p:nvSpPr>
          <p:cNvPr id="9" name="TextBox 8">
            <a:extLst>
              <a:ext uri="{FF2B5EF4-FFF2-40B4-BE49-F238E27FC236}">
                <a16:creationId xmlns:a16="http://schemas.microsoft.com/office/drawing/2014/main" id="{C406EF64-4C8B-473C-8F5B-578D9DAD397C}"/>
              </a:ext>
            </a:extLst>
          </p:cNvPr>
          <p:cNvSpPr txBox="1"/>
          <p:nvPr/>
        </p:nvSpPr>
        <p:spPr>
          <a:xfrm>
            <a:off x="359344" y="767344"/>
            <a:ext cx="2922916" cy="438582"/>
          </a:xfrm>
          <a:prstGeom prst="rect">
            <a:avLst/>
          </a:prstGeom>
          <a:noFill/>
        </p:spPr>
        <p:txBody>
          <a:bodyPr wrap="none" rtlCol="0">
            <a:spAutoFit/>
          </a:bodyPr>
          <a:lstStyle/>
          <a:p>
            <a:pPr marL="342900" indent="-342900">
              <a:buFont typeface="Wingdings" panose="05000000000000000000" pitchFamily="2" charset="2"/>
              <a:buChar char="Ø"/>
            </a:pPr>
            <a:r>
              <a:rPr lang="en-US" altLang="ko-KR" b="1" dirty="0"/>
              <a:t>Beamline</a:t>
            </a:r>
            <a:r>
              <a:rPr lang="ko-KR" altLang="en-US" b="1" dirty="0"/>
              <a:t> </a:t>
            </a:r>
            <a:r>
              <a:rPr lang="en-US" altLang="ko-KR" b="1" dirty="0"/>
              <a:t>Data Flow</a:t>
            </a:r>
            <a:endParaRPr lang="ko-KR" altLang="en-US" b="1" dirty="0"/>
          </a:p>
        </p:txBody>
      </p:sp>
      <p:sp>
        <p:nvSpPr>
          <p:cNvPr id="17" name="TextBox 16">
            <a:extLst>
              <a:ext uri="{FF2B5EF4-FFF2-40B4-BE49-F238E27FC236}">
                <a16:creationId xmlns:a16="http://schemas.microsoft.com/office/drawing/2014/main" id="{F1E1D661-81B6-4E1B-A35A-10922F7F6C1D}"/>
              </a:ext>
            </a:extLst>
          </p:cNvPr>
          <p:cNvSpPr txBox="1"/>
          <p:nvPr/>
        </p:nvSpPr>
        <p:spPr>
          <a:xfrm>
            <a:off x="9591943" y="812271"/>
            <a:ext cx="2081724" cy="438582"/>
          </a:xfrm>
          <a:prstGeom prst="rect">
            <a:avLst/>
          </a:prstGeom>
          <a:noFill/>
        </p:spPr>
        <p:txBody>
          <a:bodyPr wrap="none" rtlCol="0">
            <a:spAutoFit/>
          </a:bodyPr>
          <a:lstStyle/>
          <a:p>
            <a:pPr marL="342900" indent="-342900">
              <a:buFont typeface="Wingdings" panose="05000000000000000000" pitchFamily="2" charset="2"/>
              <a:buChar char="Ø"/>
            </a:pPr>
            <a:r>
              <a:rPr lang="en-US" altLang="ko-KR" b="1" dirty="0"/>
              <a:t>Control/DAQ</a:t>
            </a:r>
            <a:endParaRPr lang="ko-KR" altLang="en-US" b="1" dirty="0"/>
          </a:p>
        </p:txBody>
      </p:sp>
      <p:sp>
        <p:nvSpPr>
          <p:cNvPr id="12" name="TextBox 11">
            <a:extLst>
              <a:ext uri="{FF2B5EF4-FFF2-40B4-BE49-F238E27FC236}">
                <a16:creationId xmlns:a16="http://schemas.microsoft.com/office/drawing/2014/main" id="{B76B9E69-66A4-47CF-8649-5D1CBC30602D}"/>
              </a:ext>
            </a:extLst>
          </p:cNvPr>
          <p:cNvSpPr txBox="1"/>
          <p:nvPr/>
        </p:nvSpPr>
        <p:spPr>
          <a:xfrm>
            <a:off x="12720192" y="152334"/>
            <a:ext cx="2448171" cy="438582"/>
          </a:xfrm>
          <a:prstGeom prst="rect">
            <a:avLst/>
          </a:prstGeom>
          <a:noFill/>
        </p:spPr>
        <p:txBody>
          <a:bodyPr wrap="none" rtlCol="0">
            <a:spAutoFit/>
          </a:bodyPr>
          <a:lstStyle/>
          <a:p>
            <a:r>
              <a:rPr lang="en-US" altLang="ko-KR" dirty="0"/>
              <a:t>from In-Hui Hwang</a:t>
            </a:r>
            <a:endParaRPr lang="ko-KR" altLang="en-US" dirty="0"/>
          </a:p>
        </p:txBody>
      </p:sp>
      <p:sp>
        <p:nvSpPr>
          <p:cNvPr id="20" name="직사각형 19">
            <a:extLst>
              <a:ext uri="{FF2B5EF4-FFF2-40B4-BE49-F238E27FC236}">
                <a16:creationId xmlns:a16="http://schemas.microsoft.com/office/drawing/2014/main" id="{29E1EB52-8ED2-467F-96AE-9133BE7F1F31}"/>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372917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22</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graphicFrame>
        <p:nvGraphicFramePr>
          <p:cNvPr id="12" name="표 11">
            <a:extLst>
              <a:ext uri="{FF2B5EF4-FFF2-40B4-BE49-F238E27FC236}">
                <a16:creationId xmlns:a16="http://schemas.microsoft.com/office/drawing/2014/main" id="{3C4556E3-ECFC-4764-ADCC-E9FDBF97525B}"/>
              </a:ext>
            </a:extLst>
          </p:cNvPr>
          <p:cNvGraphicFramePr>
            <a:graphicFrameLocks noGrp="1"/>
          </p:cNvGraphicFramePr>
          <p:nvPr>
            <p:extLst>
              <p:ext uri="{D42A27DB-BD31-4B8C-83A1-F6EECF244321}">
                <p14:modId xmlns:p14="http://schemas.microsoft.com/office/powerpoint/2010/main" val="1039250670"/>
              </p:ext>
            </p:extLst>
          </p:nvPr>
        </p:nvGraphicFramePr>
        <p:xfrm>
          <a:off x="1565204" y="1207330"/>
          <a:ext cx="13360842" cy="7104127"/>
        </p:xfrm>
        <a:graphic>
          <a:graphicData uri="http://schemas.openxmlformats.org/drawingml/2006/table">
            <a:tbl>
              <a:tblPr/>
              <a:tblGrid>
                <a:gridCol w="4957726">
                  <a:extLst>
                    <a:ext uri="{9D8B030D-6E8A-4147-A177-3AD203B41FA5}">
                      <a16:colId xmlns:a16="http://schemas.microsoft.com/office/drawing/2014/main" val="2484751542"/>
                    </a:ext>
                  </a:extLst>
                </a:gridCol>
                <a:gridCol w="4338101">
                  <a:extLst>
                    <a:ext uri="{9D8B030D-6E8A-4147-A177-3AD203B41FA5}">
                      <a16:colId xmlns:a16="http://schemas.microsoft.com/office/drawing/2014/main" val="648087822"/>
                    </a:ext>
                  </a:extLst>
                </a:gridCol>
                <a:gridCol w="4065015">
                  <a:extLst>
                    <a:ext uri="{9D8B030D-6E8A-4147-A177-3AD203B41FA5}">
                      <a16:colId xmlns:a16="http://schemas.microsoft.com/office/drawing/2014/main" val="2366750369"/>
                    </a:ext>
                  </a:extLst>
                </a:gridCol>
              </a:tblGrid>
              <a:tr h="518325">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 Beamline</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mn-ea"/>
                          <a:cs typeface="Arial" panose="020B0604020202020204" pitchFamily="34" charset="0"/>
                        </a:rPr>
                        <a:t>Purpose of change</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mn-ea"/>
                          <a:cs typeface="Arial" panose="020B0604020202020204" pitchFamily="34" charset="0"/>
                        </a:rPr>
                        <a:t>Changes</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extLst>
                  <a:ext uri="{0D108BD9-81ED-4DB2-BD59-A6C34878D82A}">
                    <a16:rowId xmlns:a16="http://schemas.microsoft.com/office/drawing/2014/main" val="3115651356"/>
                  </a:ext>
                </a:extLst>
              </a:tr>
              <a:tr h="664544">
                <a:tc>
                  <a:txBody>
                    <a:bodyPr/>
                    <a:lstStyle/>
                    <a:p>
                      <a:pPr marL="176530" marR="0" indent="-17653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①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ID21 </a:t>
                      </a:r>
                      <a:r>
                        <a:rPr lang="en-US" altLang="ko-KR" sz="1600" b="1" kern="0" spc="0" dirty="0" err="1">
                          <a:solidFill>
                            <a:srgbClr val="000000"/>
                          </a:solidFill>
                          <a:effectLst/>
                          <a:latin typeface="Arial" panose="020B0604020202020204" pitchFamily="34" charset="0"/>
                          <a:ea typeface="+mj-ea"/>
                          <a:cs typeface="Arial" panose="020B0604020202020204" pitchFamily="34" charset="0"/>
                        </a:rPr>
                        <a:t>BioPharma-BioSAXS</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b="0" kern="0" spc="0" dirty="0">
                          <a:solidFill>
                            <a:schemeClr val="tx1"/>
                          </a:solidFill>
                          <a:effectLst/>
                          <a:latin typeface="Arial" panose="020B0604020202020204" pitchFamily="34" charset="0"/>
                          <a:ea typeface="+mn-ea"/>
                          <a:cs typeface="Arial" panose="020B0604020202020204" pitchFamily="34" charset="0"/>
                        </a:rPr>
                        <a:t>Variable beam size to accommodate a variety of samples.</a:t>
                      </a:r>
                    </a:p>
                    <a:p>
                      <a:pPr marL="171450" marR="0" indent="-171450" algn="l" fontAlgn="base" latinLnBrk="0">
                        <a:lnSpc>
                          <a:spcPct val="130000"/>
                        </a:lnSpc>
                        <a:spcBef>
                          <a:spcPts val="0"/>
                        </a:spcBef>
                        <a:spcAft>
                          <a:spcPts val="0"/>
                        </a:spcAft>
                        <a:buFontTx/>
                        <a:buChar char="-"/>
                      </a:pPr>
                      <a:r>
                        <a:rPr lang="en-US" altLang="ko-KR" sz="1200" b="0" kern="0" spc="0" dirty="0">
                          <a:solidFill>
                            <a:schemeClr val="tx1"/>
                          </a:solidFill>
                          <a:effectLst/>
                          <a:latin typeface="Arial" panose="020B0604020202020204" pitchFamily="34" charset="0"/>
                          <a:ea typeface="+mn-ea"/>
                          <a:cs typeface="Arial" panose="020B0604020202020204" pitchFamily="34" charset="0"/>
                        </a:rPr>
                        <a:t>Increased experimental precision and versatility.</a:t>
                      </a:r>
                      <a:endParaRPr lang="en-US" sz="1200" b="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Added CRL </a:t>
                      </a:r>
                      <a:r>
                        <a:rPr lang="en-US" altLang="ko-KR" sz="1200" kern="0" spc="0" dirty="0">
                          <a:solidFill>
                            <a:schemeClr val="tx1"/>
                          </a:solidFill>
                          <a:effectLst/>
                          <a:latin typeface="Arial" panose="020B0604020202020204" pitchFamily="34" charset="0"/>
                          <a:cs typeface="Arial" panose="020B0604020202020204" pitchFamily="34" charset="0"/>
                        </a:rPr>
                        <a:t>(Focusing optics)</a:t>
                      </a:r>
                    </a:p>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Change from VDCM to HDCM</a:t>
                      </a:r>
                      <a:endParaRPr lang="en-US" altLang="ko-KR" sz="1200" kern="0" spc="0" dirty="0">
                        <a:solidFill>
                          <a:schemeClr val="tx1"/>
                        </a:solidFill>
                        <a:effectLst/>
                        <a:latin typeface="Arial" panose="020B0604020202020204" pitchFamily="34" charset="0"/>
                        <a:ea typeface="+mn-ea"/>
                        <a:cs typeface="Arial" panose="020B0604020202020204" pitchFamily="34" charset="0"/>
                      </a:endParaRPr>
                    </a:p>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Changed the sample to detector distance from 6m to 8m</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141127"/>
                  </a:ext>
                </a:extLst>
              </a:tr>
              <a:tr h="887984">
                <a:tc>
                  <a:txBody>
                    <a:bodyPr/>
                    <a:lstStyle/>
                    <a:p>
                      <a:pPr marL="175260" marR="0" indent="-17526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②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ID24 </a:t>
                      </a:r>
                      <a:r>
                        <a:rPr lang="en-US" altLang="ko-KR" sz="1600" b="1" kern="0" spc="-80" dirty="0">
                          <a:solidFill>
                            <a:srgbClr val="000000"/>
                          </a:solidFill>
                          <a:effectLst/>
                          <a:latin typeface="Arial" panose="020B0604020202020204" pitchFamily="34" charset="0"/>
                          <a:ea typeface="+mj-ea"/>
                          <a:cs typeface="Arial" panose="020B0604020202020204" pitchFamily="34" charset="0"/>
                        </a:rPr>
                        <a:t>Material Structure Analysis</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Photon</a:t>
                      </a:r>
                      <a:r>
                        <a:rPr lang="ko-KR" alt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source adjustment for high-energy (over 30 keV) flux optimization</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Focusing device introduction for beam size control</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Optical device modification to maximize HRPD </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Change from IVU24 to IVU16</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Added CRL (Focusing Optics) </a:t>
                      </a: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(&lt;10 </a:t>
                      </a:r>
                      <a:r>
                        <a:rPr lang="el-GR"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μ</a:t>
                      </a: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
                      </a:r>
                      <a:endPar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6360564"/>
                  </a:ext>
                </a:extLst>
              </a:tr>
              <a:tr h="686280">
                <a:tc>
                  <a:txBody>
                    <a:bodyPr/>
                    <a:lstStyle/>
                    <a:p>
                      <a:pPr marL="172720" marR="0" indent="-17272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③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ID26</a:t>
                      </a:r>
                      <a:r>
                        <a:rPr lang="ko-KR" altLang="en-US" sz="1600" b="1" kern="0" spc="0" dirty="0">
                          <a:solidFill>
                            <a:srgbClr val="000000"/>
                          </a:solidFill>
                          <a:effectLst/>
                          <a:latin typeface="Arial" panose="020B0604020202020204" pitchFamily="34" charset="0"/>
                          <a:ea typeface="+mj-ea"/>
                          <a:cs typeface="Arial" panose="020B0604020202020204" pitchFamily="34" charset="0"/>
                        </a:rPr>
                        <a:t> </a:t>
                      </a:r>
                      <a:r>
                        <a:rPr lang="en-US" altLang="ko-KR" sz="1600" b="1" kern="0" spc="-100" dirty="0">
                          <a:solidFill>
                            <a:srgbClr val="000000"/>
                          </a:solidFill>
                          <a:effectLst/>
                          <a:latin typeface="Arial" panose="020B0604020202020204" pitchFamily="34" charset="0"/>
                          <a:ea typeface="+mj-ea"/>
                          <a:cs typeface="Arial" panose="020B0604020202020204" pitchFamily="34" charset="0"/>
                        </a:rPr>
                        <a:t>Soft X-ray Nano-probe</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Increased beamtime utilization of each branch</a:t>
                      </a:r>
                    </a:p>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Expanding the diversity of beamline experiments</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171450" marR="0" indent="-171450" algn="l" fontAlgn="base" latinLnBrk="1">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cs typeface="Arial" panose="020B0604020202020204" pitchFamily="34" charset="0"/>
                        </a:rPr>
                        <a:t>Change the Undulator array from Tandem to Canted</a:t>
                      </a:r>
                    </a:p>
                    <a:p>
                      <a:pPr marL="171450" marR="0" indent="-171450" algn="l" fontAlgn="base" latinLnBrk="1">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Expand</a:t>
                      </a:r>
                      <a:r>
                        <a:rPr lang="ko-KR" alt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a:solidFill>
                            <a:schemeClr val="tx1"/>
                          </a:solidFill>
                          <a:effectLst/>
                          <a:latin typeface="Arial" panose="020B0604020202020204" pitchFamily="34" charset="0"/>
                          <a:cs typeface="Arial" panose="020B0604020202020204" pitchFamily="34" charset="0"/>
                        </a:rPr>
                        <a:t>Scientific Progam.</a:t>
                      </a:r>
                      <a:r>
                        <a:rPr lang="ko-KR" altLang="en-US" sz="1200" kern="0" spc="0">
                          <a:solidFill>
                            <a:schemeClr val="tx1"/>
                          </a:solidFill>
                          <a:effectLst/>
                          <a:latin typeface="Arial" panose="020B0604020202020204" pitchFamily="34" charset="0"/>
                          <a:cs typeface="Arial" panose="020B0604020202020204" pitchFamily="34" charset="0"/>
                        </a:rPr>
                        <a:t> </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1922597"/>
                  </a:ext>
                </a:extLst>
              </a:tr>
              <a:tr h="582246">
                <a:tc>
                  <a:txBody>
                    <a:bodyPr/>
                    <a:lstStyle/>
                    <a:p>
                      <a:pPr marL="185420" marR="0" indent="-18542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④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ID25 </a:t>
                      </a:r>
                      <a:r>
                        <a:rPr lang="en-US" altLang="ko-KR" sz="1600" b="1" kern="0" spc="-30" dirty="0">
                          <a:solidFill>
                            <a:srgbClr val="000000"/>
                          </a:solidFill>
                          <a:effectLst/>
                          <a:latin typeface="Arial" panose="020B0604020202020204" pitchFamily="34" charset="0"/>
                          <a:ea typeface="+mj-ea"/>
                          <a:cs typeface="Arial" panose="020B0604020202020204" pitchFamily="34" charset="0"/>
                        </a:rPr>
                        <a:t>Nanoscale Angle-resolved </a:t>
                      </a:r>
                      <a:r>
                        <a:rPr lang="en-US" altLang="ko-KR" sz="1600" b="1" kern="0" spc="-120" dirty="0">
                          <a:solidFill>
                            <a:srgbClr val="000000"/>
                          </a:solidFill>
                          <a:effectLst/>
                          <a:latin typeface="Arial" panose="020B0604020202020204" pitchFamily="34" charset="0"/>
                          <a:ea typeface="+mj-ea"/>
                          <a:cs typeface="Arial" panose="020B0604020202020204" pitchFamily="34" charset="0"/>
                        </a:rPr>
                        <a:t>Photoemission Spectroscopy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mn-ea"/>
                          <a:cs typeface="Arial" panose="020B0604020202020204" pitchFamily="34" charset="0"/>
                        </a:rPr>
                        <a:t>- Considering the stability of the focusing device, thermal incubation, and optical devices</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1">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Some changes to mirror specifications</a:t>
                      </a:r>
                    </a:p>
                    <a:p>
                      <a:pPr marL="171450" marR="0" indent="-171450" algn="l" fontAlgn="base" latinLnBrk="1">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Change Wolter Mirror to KB Mirror</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69481412"/>
                  </a:ext>
                </a:extLst>
              </a:tr>
              <a:tr h="455943">
                <a:tc>
                  <a:txBody>
                    <a:bodyPr/>
                    <a:lstStyle/>
                    <a:p>
                      <a:pPr marL="173990" marR="0" indent="-17399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⑤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ID03 </a:t>
                      </a:r>
                      <a:r>
                        <a:rPr lang="en-US" altLang="ko-KR" sz="1600" b="1" kern="0" spc="-70" dirty="0">
                          <a:solidFill>
                            <a:srgbClr val="000000"/>
                          </a:solidFill>
                          <a:effectLst/>
                          <a:latin typeface="Arial" panose="020B0604020202020204" pitchFamily="34" charset="0"/>
                          <a:ea typeface="+mj-ea"/>
                          <a:cs typeface="Arial" panose="020B0604020202020204" pitchFamily="34" charset="0"/>
                        </a:rPr>
                        <a:t>Coherent X-ray Diffraction </a:t>
                      </a:r>
                      <a:endParaRPr 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Securing experimental hutch space</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Adjust DCM, HHRM, and KB mirror positions</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95562422"/>
                  </a:ext>
                </a:extLst>
              </a:tr>
              <a:tr h="887984">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⑥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ID04 Coherent Small-angle X-ray Scattering</a:t>
                      </a:r>
                      <a:endParaRPr lang="en-US" altLang="ko-KR"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Changes to the focusing device to improve beam size control capabilities</a:t>
                      </a: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Secure space in the experimental hutch to allow for a variety of experiments</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cs typeface="Arial" panose="020B0604020202020204" pitchFamily="34" charset="0"/>
                        </a:rPr>
                        <a:t>Added CRL 2 set (Zoom Optics) to KB Mirror</a:t>
                      </a:r>
                    </a:p>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cs typeface="Arial" panose="020B0604020202020204" pitchFamily="34" charset="0"/>
                        </a:rPr>
                        <a:t>Change the size of the experimental hutch</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27592935"/>
                  </a:ext>
                </a:extLst>
              </a:tr>
              <a:tr h="664544">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⑦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ID23 </a:t>
                      </a:r>
                      <a:r>
                        <a:rPr lang="en-US" sz="1600" b="1" kern="0" spc="-90" dirty="0">
                          <a:solidFill>
                            <a:srgbClr val="000000"/>
                          </a:solidFill>
                          <a:effectLst/>
                          <a:latin typeface="Arial" panose="020B0604020202020204" pitchFamily="34" charset="0"/>
                          <a:ea typeface="+mj-ea"/>
                          <a:cs typeface="Arial" panose="020B0604020202020204" pitchFamily="34" charset="0"/>
                        </a:rPr>
                        <a:t>Real-time X-ray Absorption</a:t>
                      </a:r>
                      <a:r>
                        <a:rPr lang="en-US" sz="1600" b="1" kern="0" spc="-60" dirty="0">
                          <a:solidFill>
                            <a:srgbClr val="000000"/>
                          </a:solidFill>
                          <a:effectLst/>
                          <a:latin typeface="Arial" panose="020B0604020202020204" pitchFamily="34" charset="0"/>
                          <a:ea typeface="+mj-ea"/>
                          <a:cs typeface="Arial" panose="020B0604020202020204" pitchFamily="34" charset="0"/>
                        </a:rPr>
                        <a:t> Fine Structure</a:t>
                      </a:r>
                      <a:endParaRPr 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Changes in techniques and some devices considering the characteristics of the light source</a:t>
                      </a:r>
                    </a:p>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Ensuring beamline expandability and operational stability</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Delete Channel-Cut DCM</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Change the position of focusing optics</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567626"/>
                  </a:ext>
                </a:extLst>
              </a:tr>
              <a:tr h="441105">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⑧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ID22 </a:t>
                      </a:r>
                      <a:r>
                        <a:rPr lang="en-US" altLang="ko-KR" sz="1600" b="1" kern="0" spc="-40" dirty="0">
                          <a:solidFill>
                            <a:srgbClr val="000000"/>
                          </a:solidFill>
                          <a:effectLst/>
                          <a:latin typeface="Arial" panose="020B0604020202020204" pitchFamily="34" charset="0"/>
                          <a:ea typeface="+mj-ea"/>
                          <a:cs typeface="Arial" panose="020B0604020202020204" pitchFamily="34" charset="0"/>
                        </a:rPr>
                        <a:t>Bio Nano crystallography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Securing high line speed for serial crystallography</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1">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Remove HHLM</a:t>
                      </a:r>
                      <a:b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b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 from HDCM to H-DCMM</a:t>
                      </a:r>
                      <a:endParaRPr lang="ko-KR" alt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056938"/>
                  </a:ext>
                </a:extLst>
              </a:tr>
              <a:tr h="686385">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⑨ </a:t>
                      </a:r>
                      <a:r>
                        <a:rPr lang="en-US" altLang="ko-KR" sz="1600" b="1" kern="0" spc="0" dirty="0">
                          <a:solidFill>
                            <a:srgbClr val="000000"/>
                          </a:solidFill>
                          <a:effectLst/>
                          <a:latin typeface="Arial" panose="020B0604020202020204" pitchFamily="34" charset="0"/>
                          <a:ea typeface="+mj-ea"/>
                          <a:cs typeface="Arial" panose="020B0604020202020204" pitchFamily="34" charset="0"/>
                        </a:rPr>
                        <a:t>BM10 High Energy Microscopy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Enhanced phase contrast imaging program</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Remove DMM</a:t>
                      </a:r>
                    </a:p>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Change in main utilization energy (20 keV or more)</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154615"/>
                  </a:ext>
                </a:extLst>
              </a:tr>
              <a:tr h="364483">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⑩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ID10 </a:t>
                      </a:r>
                      <a:r>
                        <a:rPr lang="en-US" altLang="ko-KR" sz="1600" b="1" kern="0" spc="-40" dirty="0">
                          <a:solidFill>
                            <a:srgbClr val="000000"/>
                          </a:solidFill>
                          <a:effectLst/>
                          <a:latin typeface="Arial" panose="020B0604020202020204" pitchFamily="34" charset="0"/>
                          <a:ea typeface="+mj-ea"/>
                          <a:cs typeface="Arial" panose="020B0604020202020204" pitchFamily="34" charset="0"/>
                        </a:rPr>
                        <a:t>Nano-probe</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Securing stable and coherent beam</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 from HDCM to H-DCMM</a:t>
                      </a:r>
                      <a:endParaRPr lang="ko-KR" alt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48240887"/>
                  </a:ext>
                </a:extLst>
              </a:tr>
            </a:tbl>
          </a:graphicData>
        </a:graphic>
      </p:graphicFrame>
      <p:sp>
        <p:nvSpPr>
          <p:cNvPr id="10" name="직사각형 9">
            <a:extLst>
              <a:ext uri="{FF2B5EF4-FFF2-40B4-BE49-F238E27FC236}">
                <a16:creationId xmlns:a16="http://schemas.microsoft.com/office/drawing/2014/main" id="{74EB4F48-5AA9-4AEB-9D48-9E663F96A5D0}"/>
              </a:ext>
            </a:extLst>
          </p:cNvPr>
          <p:cNvSpPr/>
          <p:nvPr/>
        </p:nvSpPr>
        <p:spPr>
          <a:xfrm>
            <a:off x="626973" y="662480"/>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Verdana" panose="020B0604030504040204" pitchFamily="34" charset="0"/>
                <a:cs typeface="Verdana" panose="020B0604030504040204" pitchFamily="34" charset="0"/>
              </a:rPr>
              <a:t>Optimized Beamline Design </a:t>
            </a:r>
            <a:endParaRPr lang="ko-KR" altLang="en-US" sz="2000" b="1" dirty="0">
              <a:solidFill>
                <a:schemeClr val="tx2"/>
              </a:solidFill>
              <a:cs typeface="Verdana" panose="020B0604030504040204" pitchFamily="34" charset="0"/>
            </a:endParaRPr>
          </a:p>
        </p:txBody>
      </p:sp>
      <p:sp>
        <p:nvSpPr>
          <p:cNvPr id="11" name="직사각형 10">
            <a:extLst>
              <a:ext uri="{FF2B5EF4-FFF2-40B4-BE49-F238E27FC236}">
                <a16:creationId xmlns:a16="http://schemas.microsoft.com/office/drawing/2014/main" id="{6B3ADCE1-828B-4783-838E-6F9F5E580CCC}"/>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
        <p:nvSpPr>
          <p:cNvPr id="2" name="TextBox 1">
            <a:extLst>
              <a:ext uri="{FF2B5EF4-FFF2-40B4-BE49-F238E27FC236}">
                <a16:creationId xmlns:a16="http://schemas.microsoft.com/office/drawing/2014/main" id="{7B2CDDD7-3B60-4D81-A692-0AE209BE7738}"/>
              </a:ext>
            </a:extLst>
          </p:cNvPr>
          <p:cNvSpPr txBox="1"/>
          <p:nvPr/>
        </p:nvSpPr>
        <p:spPr>
          <a:xfrm>
            <a:off x="11377817" y="296813"/>
            <a:ext cx="3434273" cy="1131079"/>
          </a:xfrm>
          <a:prstGeom prst="rect">
            <a:avLst/>
          </a:prstGeom>
          <a:noFill/>
        </p:spPr>
        <p:txBody>
          <a:bodyPr wrap="none" rtlCol="0">
            <a:spAutoFit/>
          </a:bodyPr>
          <a:lstStyle/>
          <a:p>
            <a:pPr marL="342900" indent="-342900">
              <a:buFont typeface="Wingdings" panose="05000000000000000000" pitchFamily="2" charset="2"/>
              <a:buChar char="Ø"/>
            </a:pPr>
            <a:r>
              <a:rPr lang="en-US" altLang="ko-KR" b="1" dirty="0">
                <a:effectLst>
                  <a:outerShdw blurRad="38100" dist="38100" dir="2700000" algn="tl">
                    <a:srgbClr val="000000">
                      <a:alpha val="43137"/>
                    </a:srgbClr>
                  </a:outerShdw>
                </a:effectLst>
              </a:rPr>
              <a:t>Meet Advanced Science</a:t>
            </a:r>
          </a:p>
          <a:p>
            <a:pPr marL="342900" indent="-342900">
              <a:buFont typeface="Wingdings" panose="05000000000000000000" pitchFamily="2" charset="2"/>
              <a:buChar char="Ø"/>
            </a:pPr>
            <a:r>
              <a:rPr lang="en-US" altLang="ko-KR" b="1" dirty="0">
                <a:effectLst>
                  <a:outerShdw blurRad="38100" dist="38100" dir="2700000" algn="tl">
                    <a:srgbClr val="000000">
                      <a:alpha val="43137"/>
                    </a:srgbClr>
                  </a:outerShdw>
                </a:effectLst>
              </a:rPr>
              <a:t>Scalability for the future</a:t>
            </a:r>
          </a:p>
          <a:p>
            <a:pPr marL="342900" indent="-342900">
              <a:buFont typeface="Wingdings" panose="05000000000000000000" pitchFamily="2" charset="2"/>
              <a:buChar char="Ø"/>
            </a:pPr>
            <a:endParaRPr lang="ko-KR"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543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23</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graphicFrame>
        <p:nvGraphicFramePr>
          <p:cNvPr id="12" name="표 11">
            <a:extLst>
              <a:ext uri="{FF2B5EF4-FFF2-40B4-BE49-F238E27FC236}">
                <a16:creationId xmlns:a16="http://schemas.microsoft.com/office/drawing/2014/main" id="{3C4556E3-ECFC-4764-ADCC-E9FDBF97525B}"/>
              </a:ext>
            </a:extLst>
          </p:cNvPr>
          <p:cNvGraphicFramePr>
            <a:graphicFrameLocks noGrp="1"/>
          </p:cNvGraphicFramePr>
          <p:nvPr>
            <p:extLst>
              <p:ext uri="{D42A27DB-BD31-4B8C-83A1-F6EECF244321}">
                <p14:modId xmlns:p14="http://schemas.microsoft.com/office/powerpoint/2010/main" val="3557824735"/>
              </p:ext>
            </p:extLst>
          </p:nvPr>
        </p:nvGraphicFramePr>
        <p:xfrm>
          <a:off x="1029945" y="1164592"/>
          <a:ext cx="13360842" cy="7104127"/>
        </p:xfrm>
        <a:graphic>
          <a:graphicData uri="http://schemas.openxmlformats.org/drawingml/2006/table">
            <a:tbl>
              <a:tblPr/>
              <a:tblGrid>
                <a:gridCol w="4957726">
                  <a:extLst>
                    <a:ext uri="{9D8B030D-6E8A-4147-A177-3AD203B41FA5}">
                      <a16:colId xmlns:a16="http://schemas.microsoft.com/office/drawing/2014/main" val="2484751542"/>
                    </a:ext>
                  </a:extLst>
                </a:gridCol>
                <a:gridCol w="4338101">
                  <a:extLst>
                    <a:ext uri="{9D8B030D-6E8A-4147-A177-3AD203B41FA5}">
                      <a16:colId xmlns:a16="http://schemas.microsoft.com/office/drawing/2014/main" val="648087822"/>
                    </a:ext>
                  </a:extLst>
                </a:gridCol>
                <a:gridCol w="4065015">
                  <a:extLst>
                    <a:ext uri="{9D8B030D-6E8A-4147-A177-3AD203B41FA5}">
                      <a16:colId xmlns:a16="http://schemas.microsoft.com/office/drawing/2014/main" val="2366750369"/>
                    </a:ext>
                  </a:extLst>
                </a:gridCol>
              </a:tblGrid>
              <a:tr h="518325">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 Beamline</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mn-ea"/>
                          <a:cs typeface="Arial" panose="020B0604020202020204" pitchFamily="34" charset="0"/>
                        </a:rPr>
                        <a:t>Purpose of change</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800" b="1" kern="0" spc="0" dirty="0">
                          <a:solidFill>
                            <a:srgbClr val="000000"/>
                          </a:solidFill>
                          <a:effectLst/>
                          <a:latin typeface="Arial" panose="020B0604020202020204" pitchFamily="34" charset="0"/>
                          <a:ea typeface="+mn-ea"/>
                          <a:cs typeface="Arial" panose="020B0604020202020204" pitchFamily="34" charset="0"/>
                        </a:rPr>
                        <a:t>Changes</a:t>
                      </a:r>
                      <a:endParaRPr lang="ko-KR" altLang="en-US" sz="1800" kern="0" spc="0" dirty="0">
                        <a:solidFill>
                          <a:srgbClr val="000000"/>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extLst>
                  <a:ext uri="{0D108BD9-81ED-4DB2-BD59-A6C34878D82A}">
                    <a16:rowId xmlns:a16="http://schemas.microsoft.com/office/drawing/2014/main" val="3115651356"/>
                  </a:ext>
                </a:extLst>
              </a:tr>
              <a:tr h="664544">
                <a:tc>
                  <a:txBody>
                    <a:bodyPr/>
                    <a:lstStyle/>
                    <a:p>
                      <a:pPr marL="176530" marR="0" indent="-17653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①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ID21 </a:t>
                      </a:r>
                      <a:r>
                        <a:rPr lang="en-US" altLang="ko-KR" sz="1600" b="1" kern="0" spc="0" dirty="0" err="1">
                          <a:solidFill>
                            <a:srgbClr val="000000"/>
                          </a:solidFill>
                          <a:effectLst/>
                          <a:latin typeface="Arial" panose="020B0604020202020204" pitchFamily="34" charset="0"/>
                          <a:ea typeface="+mj-ea"/>
                          <a:cs typeface="Arial" panose="020B0604020202020204" pitchFamily="34" charset="0"/>
                        </a:rPr>
                        <a:t>BioPharma-BioSAXS</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b="0" kern="0" spc="0" dirty="0">
                          <a:solidFill>
                            <a:schemeClr val="tx1"/>
                          </a:solidFill>
                          <a:effectLst/>
                          <a:latin typeface="Arial" panose="020B0604020202020204" pitchFamily="34" charset="0"/>
                          <a:ea typeface="+mn-ea"/>
                          <a:cs typeface="Arial" panose="020B0604020202020204" pitchFamily="34" charset="0"/>
                        </a:rPr>
                        <a:t>Variable beam size to accommodate a variety of samples.</a:t>
                      </a:r>
                    </a:p>
                    <a:p>
                      <a:pPr marL="171450" marR="0" indent="-171450" algn="l" fontAlgn="base" latinLnBrk="0">
                        <a:lnSpc>
                          <a:spcPct val="130000"/>
                        </a:lnSpc>
                        <a:spcBef>
                          <a:spcPts val="0"/>
                        </a:spcBef>
                        <a:spcAft>
                          <a:spcPts val="0"/>
                        </a:spcAft>
                        <a:buFontTx/>
                        <a:buChar char="-"/>
                      </a:pPr>
                      <a:r>
                        <a:rPr lang="en-US" altLang="ko-KR" sz="1200" b="0" kern="0" spc="0" dirty="0">
                          <a:solidFill>
                            <a:schemeClr val="tx1"/>
                          </a:solidFill>
                          <a:effectLst/>
                          <a:latin typeface="Arial" panose="020B0604020202020204" pitchFamily="34" charset="0"/>
                          <a:ea typeface="+mn-ea"/>
                          <a:cs typeface="Arial" panose="020B0604020202020204" pitchFamily="34" charset="0"/>
                        </a:rPr>
                        <a:t>Increased experimental precision and versatility.</a:t>
                      </a:r>
                      <a:endParaRPr lang="en-US" sz="1200" b="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Added CRL </a:t>
                      </a:r>
                      <a:r>
                        <a:rPr lang="en-US" altLang="ko-KR" sz="1200" kern="0" spc="0" dirty="0">
                          <a:solidFill>
                            <a:schemeClr val="tx1"/>
                          </a:solidFill>
                          <a:effectLst/>
                          <a:latin typeface="Arial" panose="020B0604020202020204" pitchFamily="34" charset="0"/>
                          <a:cs typeface="Arial" panose="020B0604020202020204" pitchFamily="34" charset="0"/>
                        </a:rPr>
                        <a:t>(Focusing optics)</a:t>
                      </a:r>
                    </a:p>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Change from VDCM to HDCM</a:t>
                      </a:r>
                      <a:endParaRPr lang="en-US" altLang="ko-KR" sz="1200" kern="0" spc="0" dirty="0">
                        <a:solidFill>
                          <a:schemeClr val="tx1"/>
                        </a:solidFill>
                        <a:effectLst/>
                        <a:latin typeface="Arial" panose="020B0604020202020204" pitchFamily="34" charset="0"/>
                        <a:ea typeface="+mn-ea"/>
                        <a:cs typeface="Arial" panose="020B0604020202020204" pitchFamily="34" charset="0"/>
                      </a:endParaRPr>
                    </a:p>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Changed the sample to detector distance from 6m to 8m</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141127"/>
                  </a:ext>
                </a:extLst>
              </a:tr>
              <a:tr h="887984">
                <a:tc>
                  <a:txBody>
                    <a:bodyPr/>
                    <a:lstStyle/>
                    <a:p>
                      <a:pPr marL="175260" marR="0" indent="-17526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②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ID24 </a:t>
                      </a:r>
                      <a:r>
                        <a:rPr lang="en-US" altLang="ko-KR" sz="1600" b="1" kern="0" spc="-80" dirty="0">
                          <a:solidFill>
                            <a:srgbClr val="000000"/>
                          </a:solidFill>
                          <a:effectLst/>
                          <a:latin typeface="Arial" panose="020B0604020202020204" pitchFamily="34" charset="0"/>
                          <a:ea typeface="+mj-ea"/>
                          <a:cs typeface="Arial" panose="020B0604020202020204" pitchFamily="34" charset="0"/>
                        </a:rPr>
                        <a:t>Material Structure Analysis</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Photon</a:t>
                      </a:r>
                      <a:r>
                        <a:rPr lang="ko-KR" altLang="en-US" sz="1200" kern="0" spc="0" dirty="0">
                          <a:solidFill>
                            <a:schemeClr val="tx1"/>
                          </a:solidFill>
                          <a:effectLst/>
                          <a:latin typeface="Arial" panose="020B0604020202020204" pitchFamily="34" charset="0"/>
                          <a:ea typeface="+mn-ea"/>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source adjustment for high-energy (over 30 keV) flux optimization</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Focusing device introduction for beam size control</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Optical device modification to maximize HRPD </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Change from IVU24 to IVU16</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Added CRL (Focusing Optics) </a:t>
                      </a: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(&lt;10 </a:t>
                      </a:r>
                      <a:r>
                        <a:rPr lang="el-GR"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μ</a:t>
                      </a: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
                      </a:r>
                      <a:endPar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6360564"/>
                  </a:ext>
                </a:extLst>
              </a:tr>
              <a:tr h="686280">
                <a:tc>
                  <a:txBody>
                    <a:bodyPr/>
                    <a:lstStyle/>
                    <a:p>
                      <a:pPr marL="172720" marR="0" indent="-17272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③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ID26</a:t>
                      </a:r>
                      <a:r>
                        <a:rPr lang="ko-KR" altLang="en-US" sz="1600" b="1" kern="0" spc="0" dirty="0">
                          <a:solidFill>
                            <a:srgbClr val="000000"/>
                          </a:solidFill>
                          <a:effectLst/>
                          <a:latin typeface="Arial" panose="020B0604020202020204" pitchFamily="34" charset="0"/>
                          <a:ea typeface="+mj-ea"/>
                          <a:cs typeface="Arial" panose="020B0604020202020204" pitchFamily="34" charset="0"/>
                        </a:rPr>
                        <a:t> </a:t>
                      </a:r>
                      <a:r>
                        <a:rPr lang="en-US" altLang="ko-KR" sz="1600" b="1" kern="0" spc="-100" dirty="0">
                          <a:solidFill>
                            <a:srgbClr val="000000"/>
                          </a:solidFill>
                          <a:effectLst/>
                          <a:latin typeface="Arial" panose="020B0604020202020204" pitchFamily="34" charset="0"/>
                          <a:ea typeface="+mj-ea"/>
                          <a:cs typeface="Arial" panose="020B0604020202020204" pitchFamily="34" charset="0"/>
                        </a:rPr>
                        <a:t>Soft X-ray Nano-probe</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Increased beamtime utilization of each branch</a:t>
                      </a:r>
                    </a:p>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Expanding the diversity of beamline experiments</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Change the Undulator array from Tandem to Canted</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1922597"/>
                  </a:ext>
                </a:extLst>
              </a:tr>
              <a:tr h="582246">
                <a:tc>
                  <a:txBody>
                    <a:bodyPr/>
                    <a:lstStyle/>
                    <a:p>
                      <a:pPr marL="185420" marR="0" indent="-18542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④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ID25 </a:t>
                      </a:r>
                      <a:r>
                        <a:rPr lang="en-US" altLang="ko-KR" sz="1600" b="1" kern="0" spc="-30" dirty="0">
                          <a:solidFill>
                            <a:srgbClr val="000000"/>
                          </a:solidFill>
                          <a:effectLst/>
                          <a:latin typeface="Arial" panose="020B0604020202020204" pitchFamily="34" charset="0"/>
                          <a:ea typeface="+mj-ea"/>
                          <a:cs typeface="Arial" panose="020B0604020202020204" pitchFamily="34" charset="0"/>
                        </a:rPr>
                        <a:t>Nanoscale Angle-resolved </a:t>
                      </a:r>
                      <a:r>
                        <a:rPr lang="en-US" altLang="ko-KR" sz="1600" b="1" kern="0" spc="-120" dirty="0">
                          <a:solidFill>
                            <a:srgbClr val="000000"/>
                          </a:solidFill>
                          <a:effectLst/>
                          <a:latin typeface="Arial" panose="020B0604020202020204" pitchFamily="34" charset="0"/>
                          <a:ea typeface="+mj-ea"/>
                          <a:cs typeface="Arial" panose="020B0604020202020204" pitchFamily="34" charset="0"/>
                        </a:rPr>
                        <a:t>Photoemission Spectroscopy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mn-ea"/>
                          <a:cs typeface="Arial" panose="020B0604020202020204" pitchFamily="34" charset="0"/>
                        </a:rPr>
                        <a:t>- Considering the stability of the focusing device, thermal incubation, and optical devices</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1">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Some changes to mirror specifications</a:t>
                      </a:r>
                    </a:p>
                    <a:p>
                      <a:pPr marL="171450" marR="0" indent="-171450" algn="l" fontAlgn="base" latinLnBrk="1">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Change Wolter Mirror to KB Mirror</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69481412"/>
                  </a:ext>
                </a:extLst>
              </a:tr>
              <a:tr h="455943">
                <a:tc>
                  <a:txBody>
                    <a:bodyPr/>
                    <a:lstStyle/>
                    <a:p>
                      <a:pPr marL="173990" marR="0" indent="-17399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⑤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ID03 </a:t>
                      </a:r>
                      <a:r>
                        <a:rPr lang="en-US" altLang="ko-KR" sz="1600" b="1" kern="0" spc="-70" dirty="0">
                          <a:solidFill>
                            <a:srgbClr val="000000"/>
                          </a:solidFill>
                          <a:effectLst/>
                          <a:latin typeface="Arial" panose="020B0604020202020204" pitchFamily="34" charset="0"/>
                          <a:ea typeface="+mj-ea"/>
                          <a:cs typeface="Arial" panose="020B0604020202020204" pitchFamily="34" charset="0"/>
                        </a:rPr>
                        <a:t>Coherent X-ray Diffraction </a:t>
                      </a:r>
                      <a:endParaRPr 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Securing experimental hutch space</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1">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Adjust DCM, HHRM, and KB mirror positions</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95562422"/>
                  </a:ext>
                </a:extLst>
              </a:tr>
              <a:tr h="887984">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⑥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ID04 Coherent Small-angle X-ray Scattering</a:t>
                      </a:r>
                      <a:endParaRPr lang="en-US" altLang="ko-KR"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Changes to the focusing device to improve beam size control capabilities</a:t>
                      </a: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Secure space in the experimental hutch to allow for a variety of experiments</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cs typeface="Arial" panose="020B0604020202020204" pitchFamily="34" charset="0"/>
                        </a:rPr>
                        <a:t>Added CRL 2 set (Zoom Optics) to KB Mirror</a:t>
                      </a:r>
                    </a:p>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cs typeface="Arial" panose="020B0604020202020204" pitchFamily="34" charset="0"/>
                        </a:rPr>
                        <a:t>Change the size of the experimental hutch</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27592935"/>
                  </a:ext>
                </a:extLst>
              </a:tr>
              <a:tr h="664544">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⑦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ID23 </a:t>
                      </a:r>
                      <a:r>
                        <a:rPr lang="en-US" sz="1600" b="1" kern="0" spc="-90" dirty="0">
                          <a:solidFill>
                            <a:srgbClr val="000000"/>
                          </a:solidFill>
                          <a:effectLst/>
                          <a:latin typeface="Arial" panose="020B0604020202020204" pitchFamily="34" charset="0"/>
                          <a:ea typeface="+mj-ea"/>
                          <a:cs typeface="Arial" panose="020B0604020202020204" pitchFamily="34" charset="0"/>
                        </a:rPr>
                        <a:t>Real-time X-ray Absorption</a:t>
                      </a:r>
                      <a:r>
                        <a:rPr lang="en-US" sz="1600" b="1" kern="0" spc="-60" dirty="0">
                          <a:solidFill>
                            <a:srgbClr val="000000"/>
                          </a:solidFill>
                          <a:effectLst/>
                          <a:latin typeface="Arial" panose="020B0604020202020204" pitchFamily="34" charset="0"/>
                          <a:ea typeface="+mj-ea"/>
                          <a:cs typeface="Arial" panose="020B0604020202020204" pitchFamily="34" charset="0"/>
                        </a:rPr>
                        <a:t> Fine Structure</a:t>
                      </a:r>
                      <a:endParaRPr 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Changes in techniques and some devices considering the characteristics of the light source</a:t>
                      </a:r>
                    </a:p>
                    <a:p>
                      <a:pPr marL="171450" marR="0" indent="-171450" algn="l" fontAlgn="base" latinLnBrk="0">
                        <a:lnSpc>
                          <a:spcPct val="130000"/>
                        </a:lnSpc>
                        <a:spcBef>
                          <a:spcPts val="0"/>
                        </a:spcBef>
                        <a:spcAft>
                          <a:spcPts val="0"/>
                        </a:spcAft>
                        <a:buFontTx/>
                        <a:buChar char="-"/>
                      </a:pPr>
                      <a:r>
                        <a:rPr lang="en-US" altLang="ko-KR" sz="1200" kern="0" spc="0" dirty="0">
                          <a:solidFill>
                            <a:schemeClr val="tx1"/>
                          </a:solidFill>
                          <a:effectLst/>
                          <a:latin typeface="Arial" panose="020B0604020202020204" pitchFamily="34" charset="0"/>
                          <a:cs typeface="Arial" panose="020B0604020202020204" pitchFamily="34" charset="0"/>
                        </a:rPr>
                        <a:t>Ensuring beamline expandability and operational stability</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Delete Channel-Cut DCM</a:t>
                      </a:r>
                      <a:endPar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Change the position of focusing optics</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567626"/>
                  </a:ext>
                </a:extLst>
              </a:tr>
              <a:tr h="441105">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⑧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ID22 </a:t>
                      </a:r>
                      <a:r>
                        <a:rPr lang="en-US" altLang="ko-KR" sz="1600" b="1" kern="0" spc="-40" dirty="0">
                          <a:solidFill>
                            <a:srgbClr val="000000"/>
                          </a:solidFill>
                          <a:effectLst/>
                          <a:latin typeface="Arial" panose="020B0604020202020204" pitchFamily="34" charset="0"/>
                          <a:ea typeface="+mj-ea"/>
                          <a:cs typeface="Arial" panose="020B0604020202020204" pitchFamily="34" charset="0"/>
                        </a:rPr>
                        <a:t>Bio Nano crystallography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Securing high line speed for serial crystallography</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1">
                        <a:lnSpc>
                          <a:spcPct val="130000"/>
                        </a:lnSpc>
                        <a:spcBef>
                          <a:spcPts val="0"/>
                        </a:spcBef>
                        <a:spcAft>
                          <a:spcPts val="0"/>
                        </a:spcAft>
                      </a:pP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Remove HHLM</a:t>
                      </a:r>
                      <a:b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br>
                      <a:r>
                        <a:rPr lang="en-US" altLang="ko-KR"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 from HDCM to H-DCMM</a:t>
                      </a:r>
                      <a:endParaRPr lang="ko-KR" alt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056938"/>
                  </a:ext>
                </a:extLst>
              </a:tr>
              <a:tr h="686385">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⑨ </a:t>
                      </a:r>
                      <a:r>
                        <a:rPr lang="en-US" altLang="ko-KR" sz="1600" b="1" kern="0" spc="0" dirty="0">
                          <a:solidFill>
                            <a:srgbClr val="000000"/>
                          </a:solidFill>
                          <a:effectLst/>
                          <a:latin typeface="Arial" panose="020B0604020202020204" pitchFamily="34" charset="0"/>
                          <a:ea typeface="+mj-ea"/>
                          <a:cs typeface="Arial" panose="020B0604020202020204" pitchFamily="34" charset="0"/>
                        </a:rPr>
                        <a:t>BM10 High Energy Microscopy</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Enhanced phase contrast imaging program</a:t>
                      </a: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Remove DMM</a:t>
                      </a:r>
                    </a:p>
                    <a:p>
                      <a:pPr marL="171450" marR="0" indent="-171450" algn="l" fontAlgn="base" latinLnBrk="0">
                        <a:lnSpc>
                          <a:spcPct val="130000"/>
                        </a:lnSpc>
                        <a:spcBef>
                          <a:spcPts val="0"/>
                        </a:spcBef>
                        <a:spcAft>
                          <a:spcPts val="0"/>
                        </a:spcAft>
                        <a:buFontTx/>
                        <a:buChar char="-"/>
                      </a:pPr>
                      <a:r>
                        <a:rPr lang="en-US" sz="12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Change in main utilization energy (20 keV or more)</a:t>
                      </a: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154615"/>
                  </a:ext>
                </a:extLst>
              </a:tr>
              <a:tr h="364483">
                <a:tc>
                  <a:txBody>
                    <a:bodyPr/>
                    <a:lstStyle/>
                    <a:p>
                      <a:pPr marL="0" marR="0" indent="0" algn="just" fontAlgn="base" latinLnBrk="1">
                        <a:lnSpc>
                          <a:spcPct val="130000"/>
                        </a:lnSpc>
                        <a:spcBef>
                          <a:spcPts val="0"/>
                        </a:spcBef>
                        <a:spcAft>
                          <a:spcPts val="0"/>
                        </a:spcAft>
                      </a:pPr>
                      <a:r>
                        <a:rPr lang="ko-KR" altLang="en-US" sz="1600" b="1" kern="0" spc="0" dirty="0">
                          <a:solidFill>
                            <a:srgbClr val="000000"/>
                          </a:solidFill>
                          <a:effectLst/>
                          <a:latin typeface="Arial" panose="020B0604020202020204" pitchFamily="34" charset="0"/>
                          <a:ea typeface="+mj-ea"/>
                          <a:cs typeface="Arial" panose="020B0604020202020204" pitchFamily="34" charset="0"/>
                        </a:rPr>
                        <a:t>⑩ </a:t>
                      </a:r>
                      <a:r>
                        <a:rPr lang="en-US" altLang="ko-KR" sz="1600" b="1" kern="0" spc="0" dirty="0">
                          <a:solidFill>
                            <a:srgbClr val="000000"/>
                          </a:solidFill>
                          <a:effectLst/>
                          <a:latin typeface="Arial" panose="020B0604020202020204" pitchFamily="34" charset="0"/>
                          <a:ea typeface="+mj-ea"/>
                          <a:cs typeface="Arial" panose="020B0604020202020204" pitchFamily="34" charset="0"/>
                        </a:rPr>
                        <a:t>ID10 </a:t>
                      </a:r>
                      <a:r>
                        <a:rPr lang="en-US" altLang="ko-KR" sz="1600" b="1" kern="0" spc="-40" dirty="0">
                          <a:solidFill>
                            <a:srgbClr val="000000"/>
                          </a:solidFill>
                          <a:effectLst/>
                          <a:latin typeface="Arial" panose="020B0604020202020204" pitchFamily="34" charset="0"/>
                          <a:ea typeface="+mj-ea"/>
                          <a:cs typeface="Arial" panose="020B0604020202020204" pitchFamily="34" charset="0"/>
                        </a:rPr>
                        <a:t>Nano-probe</a:t>
                      </a:r>
                      <a:endParaRPr lang="ko-KR" altLang="en-US" sz="1600" kern="0" spc="0" dirty="0">
                        <a:solidFill>
                          <a:srgbClr val="000000"/>
                        </a:solidFill>
                        <a:effectLst/>
                        <a:latin typeface="Arial" panose="020B0604020202020204" pitchFamily="34" charset="0"/>
                        <a:ea typeface="+mj-ea"/>
                        <a:cs typeface="Arial" panose="020B0604020202020204" pitchFamily="34" charset="0"/>
                      </a:endParaRPr>
                    </a:p>
                  </a:txBody>
                  <a:tcPr marL="33564" marR="33564" marT="9279" marB="9279"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cs typeface="Arial" panose="020B0604020202020204" pitchFamily="34" charset="0"/>
                        </a:rPr>
                        <a:t>Securing stable and coherent beam</a:t>
                      </a:r>
                      <a:endParaRPr 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200" kern="0" spc="0" dirty="0">
                          <a:solidFill>
                            <a:schemeClr val="tx1"/>
                          </a:solidFill>
                          <a:effectLst/>
                          <a:latin typeface="Arial" panose="020B0604020202020204" pitchFamily="34" charset="0"/>
                          <a:cs typeface="Arial" panose="020B0604020202020204" pitchFamily="34" charset="0"/>
                        </a:rPr>
                        <a:t>- </a:t>
                      </a:r>
                      <a:r>
                        <a:rPr lang="en-US" altLang="ko-KR" sz="1200" kern="0" spc="0" dirty="0">
                          <a:solidFill>
                            <a:schemeClr val="tx1"/>
                          </a:solidFill>
                          <a:effectLst/>
                          <a:latin typeface="Arial" panose="020B0604020202020204" pitchFamily="34" charset="0"/>
                          <a:ea typeface="+mn-ea"/>
                          <a:cs typeface="Arial" panose="020B0604020202020204" pitchFamily="34" charset="0"/>
                        </a:rPr>
                        <a:t>Change from HDCM to H-DCMM</a:t>
                      </a:r>
                      <a:endParaRPr lang="ko-KR" altLang="en-US" sz="1200" kern="0" spc="0" dirty="0">
                        <a:solidFill>
                          <a:schemeClr val="tx1"/>
                        </a:solidFill>
                        <a:effectLst/>
                        <a:latin typeface="Arial" panose="020B0604020202020204" pitchFamily="34" charset="0"/>
                        <a:cs typeface="Arial" panose="020B0604020202020204" pitchFamily="34" charset="0"/>
                      </a:endParaRPr>
                    </a:p>
                  </a:txBody>
                  <a:tcPr marL="33564" marR="33564" marT="9279" marB="9279"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48240887"/>
                  </a:ext>
                </a:extLst>
              </a:tr>
            </a:tbl>
          </a:graphicData>
        </a:graphic>
      </p:graphicFrame>
      <p:sp>
        <p:nvSpPr>
          <p:cNvPr id="10" name="직사각형 9">
            <a:extLst>
              <a:ext uri="{FF2B5EF4-FFF2-40B4-BE49-F238E27FC236}">
                <a16:creationId xmlns:a16="http://schemas.microsoft.com/office/drawing/2014/main" id="{74EB4F48-5AA9-4AEB-9D48-9E663F96A5D0}"/>
              </a:ext>
            </a:extLst>
          </p:cNvPr>
          <p:cNvSpPr/>
          <p:nvPr/>
        </p:nvSpPr>
        <p:spPr>
          <a:xfrm>
            <a:off x="626973" y="662480"/>
            <a:ext cx="10357859" cy="44192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Verdana" panose="020B0604030504040204" pitchFamily="34" charset="0"/>
                <a:cs typeface="Verdana" panose="020B0604030504040204" pitchFamily="34" charset="0"/>
              </a:rPr>
              <a:t>Optimized Beamline Design </a:t>
            </a:r>
            <a:r>
              <a:rPr lang="en-US" altLang="ko-KR" sz="2000" b="1" dirty="0">
                <a:solidFill>
                  <a:schemeClr val="tx2"/>
                </a:solidFill>
                <a:ea typeface="Verdana" panose="020B0604030504040204" pitchFamily="34" charset="0"/>
                <a:cs typeface="Verdana" panose="020B0604030504040204" pitchFamily="34" charset="0"/>
                <a:sym typeface="Wingdings" panose="05000000000000000000" pitchFamily="2" charset="2"/>
              </a:rPr>
              <a:t> </a:t>
            </a:r>
            <a:r>
              <a:rPr lang="en-US" altLang="ko-KR" sz="3200" b="1" dirty="0">
                <a:solidFill>
                  <a:srgbClr val="00B050"/>
                </a:solidFill>
                <a:ea typeface="Verdana" panose="020B0604030504040204" pitchFamily="34" charset="0"/>
                <a:cs typeface="Verdana" panose="020B0604030504040204" pitchFamily="34" charset="0"/>
                <a:sym typeface="Wingdings" panose="05000000000000000000" pitchFamily="2" charset="2"/>
              </a:rPr>
              <a:t>Continue to</a:t>
            </a:r>
            <a:r>
              <a:rPr lang="ko-KR" altLang="en-US" sz="3200" b="1" dirty="0">
                <a:solidFill>
                  <a:srgbClr val="00B050"/>
                </a:solidFill>
                <a:ea typeface="Verdana" panose="020B0604030504040204" pitchFamily="34" charset="0"/>
                <a:cs typeface="Verdana" panose="020B0604030504040204" pitchFamily="34" charset="0"/>
                <a:sym typeface="Wingdings" panose="05000000000000000000" pitchFamily="2" charset="2"/>
              </a:rPr>
              <a:t> </a:t>
            </a:r>
            <a:r>
              <a:rPr lang="en-US" altLang="ko-KR" sz="3200" b="1" dirty="0">
                <a:solidFill>
                  <a:srgbClr val="00B050"/>
                </a:solidFill>
                <a:ea typeface="Verdana" panose="020B0604030504040204" pitchFamily="34" charset="0"/>
                <a:cs typeface="Verdana" panose="020B0604030504040204" pitchFamily="34" charset="0"/>
                <a:sym typeface="Wingdings" panose="05000000000000000000" pitchFamily="2" charset="2"/>
              </a:rPr>
              <a:t>meet</a:t>
            </a:r>
            <a:r>
              <a:rPr lang="ko-KR" altLang="en-US" sz="3200" b="1" dirty="0">
                <a:solidFill>
                  <a:srgbClr val="00B050"/>
                </a:solidFill>
                <a:ea typeface="Verdana" panose="020B0604030504040204" pitchFamily="34" charset="0"/>
                <a:cs typeface="Verdana" panose="020B0604030504040204" pitchFamily="34" charset="0"/>
                <a:sym typeface="Wingdings" panose="05000000000000000000" pitchFamily="2" charset="2"/>
              </a:rPr>
              <a:t> </a:t>
            </a:r>
            <a:r>
              <a:rPr lang="en-US" altLang="ko-KR" sz="3200" b="1" dirty="0">
                <a:solidFill>
                  <a:srgbClr val="00B050"/>
                </a:solidFill>
                <a:ea typeface="Verdana" panose="020B0604030504040204" pitchFamily="34" charset="0"/>
                <a:cs typeface="Verdana" panose="020B0604030504040204" pitchFamily="34" charset="0"/>
                <a:sym typeface="Wingdings" panose="05000000000000000000" pitchFamily="2" charset="2"/>
              </a:rPr>
              <a:t>advanced science</a:t>
            </a:r>
            <a:r>
              <a:rPr lang="ko-KR" altLang="en-US" sz="3200" b="1" dirty="0">
                <a:solidFill>
                  <a:srgbClr val="00B050"/>
                </a:solidFill>
                <a:ea typeface="Verdana" panose="020B0604030504040204" pitchFamily="34" charset="0"/>
                <a:cs typeface="Verdana" panose="020B0604030504040204" pitchFamily="34" charset="0"/>
                <a:sym typeface="Wingdings" panose="05000000000000000000" pitchFamily="2" charset="2"/>
              </a:rPr>
              <a:t> </a:t>
            </a:r>
            <a:r>
              <a:rPr lang="en-US" altLang="ko-KR" sz="4000" b="1" dirty="0">
                <a:solidFill>
                  <a:srgbClr val="00B050"/>
                </a:solidFill>
                <a:ea typeface="Verdana" panose="020B0604030504040204" pitchFamily="34" charset="0"/>
                <a:cs typeface="Verdana" panose="020B0604030504040204" pitchFamily="34" charset="0"/>
              </a:rPr>
              <a:t> </a:t>
            </a:r>
            <a:endParaRPr lang="ko-KR" altLang="en-US" sz="2000" b="1" dirty="0">
              <a:solidFill>
                <a:srgbClr val="00B050"/>
              </a:solidFill>
              <a:cs typeface="Verdana" panose="020B0604030504040204" pitchFamily="34" charset="0"/>
            </a:endParaRPr>
          </a:p>
        </p:txBody>
      </p:sp>
      <p:sp>
        <p:nvSpPr>
          <p:cNvPr id="11" name="직사각형 10">
            <a:extLst>
              <a:ext uri="{FF2B5EF4-FFF2-40B4-BE49-F238E27FC236}">
                <a16:creationId xmlns:a16="http://schemas.microsoft.com/office/drawing/2014/main" id="{6B3ADCE1-828B-4783-838E-6F9F5E580CCC}"/>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
        <p:nvSpPr>
          <p:cNvPr id="2" name="TextBox 1">
            <a:extLst>
              <a:ext uri="{FF2B5EF4-FFF2-40B4-BE49-F238E27FC236}">
                <a16:creationId xmlns:a16="http://schemas.microsoft.com/office/drawing/2014/main" id="{7B2CDDD7-3B60-4D81-A692-0AE209BE7738}"/>
              </a:ext>
            </a:extLst>
          </p:cNvPr>
          <p:cNvSpPr txBox="1"/>
          <p:nvPr/>
        </p:nvSpPr>
        <p:spPr>
          <a:xfrm>
            <a:off x="11377817" y="296813"/>
            <a:ext cx="3434273" cy="1131079"/>
          </a:xfrm>
          <a:prstGeom prst="rect">
            <a:avLst/>
          </a:prstGeom>
          <a:noFill/>
        </p:spPr>
        <p:txBody>
          <a:bodyPr wrap="none" rtlCol="0">
            <a:spAutoFit/>
          </a:bodyPr>
          <a:lstStyle/>
          <a:p>
            <a:pPr marL="342900" indent="-342900">
              <a:buFont typeface="Wingdings" panose="05000000000000000000" pitchFamily="2" charset="2"/>
              <a:buChar char="Ø"/>
            </a:pPr>
            <a:r>
              <a:rPr lang="en-US" altLang="ko-KR" b="1" dirty="0">
                <a:effectLst>
                  <a:outerShdw blurRad="38100" dist="38100" dir="2700000" algn="tl">
                    <a:srgbClr val="000000">
                      <a:alpha val="43137"/>
                    </a:srgbClr>
                  </a:outerShdw>
                </a:effectLst>
              </a:rPr>
              <a:t>Meet Advanced Science</a:t>
            </a:r>
          </a:p>
          <a:p>
            <a:pPr marL="342900" indent="-342900">
              <a:buFont typeface="Wingdings" panose="05000000000000000000" pitchFamily="2" charset="2"/>
              <a:buChar char="Ø"/>
            </a:pPr>
            <a:r>
              <a:rPr lang="en-US" altLang="ko-KR" b="1" dirty="0">
                <a:effectLst>
                  <a:outerShdw blurRad="38100" dist="38100" dir="2700000" algn="tl">
                    <a:srgbClr val="000000">
                      <a:alpha val="43137"/>
                    </a:srgbClr>
                  </a:outerShdw>
                </a:effectLst>
              </a:rPr>
              <a:t>Scalability for the future</a:t>
            </a:r>
          </a:p>
          <a:p>
            <a:pPr marL="342900" indent="-342900">
              <a:buFont typeface="Wingdings" panose="05000000000000000000" pitchFamily="2" charset="2"/>
              <a:buChar char="Ø"/>
            </a:pPr>
            <a:endParaRPr lang="ko-KR" altLang="en-US" b="1" dirty="0">
              <a:effectLst>
                <a:outerShdw blurRad="38100" dist="38100" dir="2700000" algn="tl">
                  <a:srgbClr val="000000">
                    <a:alpha val="43137"/>
                  </a:srgbClr>
                </a:outerShdw>
              </a:effectLst>
            </a:endParaRPr>
          </a:p>
        </p:txBody>
      </p:sp>
      <p:sp>
        <p:nvSpPr>
          <p:cNvPr id="19" name="직사각형 18">
            <a:extLst>
              <a:ext uri="{FF2B5EF4-FFF2-40B4-BE49-F238E27FC236}">
                <a16:creationId xmlns:a16="http://schemas.microsoft.com/office/drawing/2014/main" id="{440ED6F4-4988-4261-99CB-0BA7D915514E}"/>
              </a:ext>
            </a:extLst>
          </p:cNvPr>
          <p:cNvSpPr/>
          <p:nvPr/>
        </p:nvSpPr>
        <p:spPr>
          <a:xfrm>
            <a:off x="1038719" y="5349812"/>
            <a:ext cx="4935957" cy="54641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70FEB1E7-B79D-4852-97D6-0992935A296A}"/>
              </a:ext>
            </a:extLst>
          </p:cNvPr>
          <p:cNvSpPr/>
          <p:nvPr/>
        </p:nvSpPr>
        <p:spPr>
          <a:xfrm>
            <a:off x="1045086" y="7874726"/>
            <a:ext cx="4935957" cy="5464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생각 풍선: 구름 모양 22">
            <a:extLst>
              <a:ext uri="{FF2B5EF4-FFF2-40B4-BE49-F238E27FC236}">
                <a16:creationId xmlns:a16="http://schemas.microsoft.com/office/drawing/2014/main" id="{5B5270A0-C26A-407A-A95A-7FFDE3FBE998}"/>
              </a:ext>
            </a:extLst>
          </p:cNvPr>
          <p:cNvSpPr/>
          <p:nvPr/>
        </p:nvSpPr>
        <p:spPr>
          <a:xfrm>
            <a:off x="4758632" y="3918807"/>
            <a:ext cx="3704784" cy="1582946"/>
          </a:xfrm>
          <a:prstGeom prst="cloudCallou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Exp. Hutch Expand</a:t>
            </a:r>
          </a:p>
          <a:p>
            <a:pPr algn="ctr"/>
            <a:r>
              <a:rPr lang="en-US" altLang="ko-KR" dirty="0">
                <a:solidFill>
                  <a:schemeClr val="tx1"/>
                </a:solidFill>
              </a:rPr>
              <a:t>30 m </a:t>
            </a:r>
            <a:r>
              <a:rPr lang="en-US" altLang="ko-KR" dirty="0">
                <a:solidFill>
                  <a:schemeClr val="tx1"/>
                </a:solidFill>
                <a:sym typeface="Wingdings" panose="05000000000000000000" pitchFamily="2" charset="2"/>
              </a:rPr>
              <a:t>45 m</a:t>
            </a:r>
            <a:endParaRPr lang="ko-KR" altLang="en-US" dirty="0">
              <a:solidFill>
                <a:schemeClr val="tx1"/>
              </a:solidFill>
            </a:endParaRPr>
          </a:p>
        </p:txBody>
      </p:sp>
      <p:grpSp>
        <p:nvGrpSpPr>
          <p:cNvPr id="7" name="그룹 6">
            <a:extLst>
              <a:ext uri="{FF2B5EF4-FFF2-40B4-BE49-F238E27FC236}">
                <a16:creationId xmlns:a16="http://schemas.microsoft.com/office/drawing/2014/main" id="{4AC00936-73C7-4C13-BA0C-7B2FB55FDF4F}"/>
              </a:ext>
            </a:extLst>
          </p:cNvPr>
          <p:cNvGrpSpPr/>
          <p:nvPr/>
        </p:nvGrpSpPr>
        <p:grpSpPr>
          <a:xfrm>
            <a:off x="1038716" y="1808298"/>
            <a:ext cx="4935960" cy="6075318"/>
            <a:chOff x="1565201" y="1839951"/>
            <a:chExt cx="4935960" cy="6075318"/>
          </a:xfrm>
        </p:grpSpPr>
        <p:sp>
          <p:nvSpPr>
            <p:cNvPr id="3" name="직사각형 2">
              <a:extLst>
                <a:ext uri="{FF2B5EF4-FFF2-40B4-BE49-F238E27FC236}">
                  <a16:creationId xmlns:a16="http://schemas.microsoft.com/office/drawing/2014/main" id="{58063334-C854-4394-B281-2A1F84F0F9CE}"/>
                </a:ext>
              </a:extLst>
            </p:cNvPr>
            <p:cNvSpPr/>
            <p:nvPr/>
          </p:nvSpPr>
          <p:spPr>
            <a:xfrm>
              <a:off x="1565204" y="1839951"/>
              <a:ext cx="4935957" cy="54641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89FAD38B-EBEB-4755-9433-3073351D8BEE}"/>
                </a:ext>
              </a:extLst>
            </p:cNvPr>
            <p:cNvSpPr/>
            <p:nvPr/>
          </p:nvSpPr>
          <p:spPr>
            <a:xfrm>
              <a:off x="1565203" y="2629547"/>
              <a:ext cx="4935957" cy="54641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FCF4D9FF-A225-4E13-8AFC-614A2FE83EFC}"/>
                </a:ext>
              </a:extLst>
            </p:cNvPr>
            <p:cNvSpPr/>
            <p:nvPr/>
          </p:nvSpPr>
          <p:spPr>
            <a:xfrm>
              <a:off x="1565203" y="3384206"/>
              <a:ext cx="4935957" cy="54641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E16D5882-2893-4E14-BB7F-36B380B98089}"/>
                </a:ext>
              </a:extLst>
            </p:cNvPr>
            <p:cNvSpPr/>
            <p:nvPr/>
          </p:nvSpPr>
          <p:spPr>
            <a:xfrm>
              <a:off x="1565202" y="6762264"/>
              <a:ext cx="4935957" cy="54641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4689ACDB-9BFC-46E5-B7BD-2A0354C4DB87}"/>
                </a:ext>
              </a:extLst>
            </p:cNvPr>
            <p:cNvSpPr/>
            <p:nvPr/>
          </p:nvSpPr>
          <p:spPr>
            <a:xfrm>
              <a:off x="1565201" y="7368859"/>
              <a:ext cx="4935957" cy="54641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생각 풍선: 구름 모양 4">
            <a:extLst>
              <a:ext uri="{FF2B5EF4-FFF2-40B4-BE49-F238E27FC236}">
                <a16:creationId xmlns:a16="http://schemas.microsoft.com/office/drawing/2014/main" id="{6A6B1EBB-D217-4700-9DDA-EC2D3FB79376}"/>
              </a:ext>
            </a:extLst>
          </p:cNvPr>
          <p:cNvSpPr/>
          <p:nvPr/>
        </p:nvSpPr>
        <p:spPr>
          <a:xfrm>
            <a:off x="4625380" y="1513140"/>
            <a:ext cx="3971289" cy="1869046"/>
          </a:xfrm>
          <a:prstGeom prst="cloudCallou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Automation</a:t>
            </a:r>
          </a:p>
          <a:p>
            <a:pPr algn="ctr"/>
            <a:r>
              <a:rPr lang="en-US" altLang="ko-KR" dirty="0">
                <a:solidFill>
                  <a:schemeClr val="tx1"/>
                </a:solidFill>
              </a:rPr>
              <a:t>Mass data handling/Analysis</a:t>
            </a:r>
            <a:endParaRPr lang="ko-KR" altLang="en-US" dirty="0">
              <a:solidFill>
                <a:schemeClr val="tx1"/>
              </a:solidFill>
            </a:endParaRPr>
          </a:p>
        </p:txBody>
      </p:sp>
      <p:sp>
        <p:nvSpPr>
          <p:cNvPr id="26" name="생각 풍선: 구름 모양 25">
            <a:extLst>
              <a:ext uri="{FF2B5EF4-FFF2-40B4-BE49-F238E27FC236}">
                <a16:creationId xmlns:a16="http://schemas.microsoft.com/office/drawing/2014/main" id="{4D172150-6124-4F25-9D8A-2ED7D7981F77}"/>
              </a:ext>
            </a:extLst>
          </p:cNvPr>
          <p:cNvSpPr/>
          <p:nvPr/>
        </p:nvSpPr>
        <p:spPr>
          <a:xfrm>
            <a:off x="4758632" y="5975845"/>
            <a:ext cx="3704784" cy="1931453"/>
          </a:xfrm>
          <a:prstGeom prst="cloudCallou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50 nm</a:t>
            </a:r>
            <a:r>
              <a:rPr lang="en-US" altLang="ko-KR" dirty="0">
                <a:solidFill>
                  <a:schemeClr val="tx1"/>
                </a:solidFill>
                <a:sym typeface="Wingdings" panose="05000000000000000000" pitchFamily="2" charset="2"/>
              </a:rPr>
              <a:t>10 nm</a:t>
            </a:r>
            <a:endParaRPr lang="en-US" altLang="ko-KR" dirty="0">
              <a:solidFill>
                <a:schemeClr val="tx1"/>
              </a:solidFill>
            </a:endParaRPr>
          </a:p>
          <a:p>
            <a:pPr algn="ctr"/>
            <a:r>
              <a:rPr lang="en-US" altLang="ko-KR" dirty="0">
                <a:solidFill>
                  <a:schemeClr val="tx1"/>
                </a:solidFill>
              </a:rPr>
              <a:t>Focusing Optics Intro.</a:t>
            </a:r>
          </a:p>
          <a:p>
            <a:pPr algn="ctr"/>
            <a:r>
              <a:rPr lang="en-US" altLang="ko-KR" dirty="0">
                <a:solidFill>
                  <a:schemeClr val="tx1"/>
                </a:solidFill>
              </a:rPr>
              <a:t>Ex. Wolter Mirror </a:t>
            </a:r>
            <a:endParaRPr lang="ko-KR" altLang="en-US" dirty="0">
              <a:solidFill>
                <a:schemeClr val="tx1"/>
              </a:solidFill>
            </a:endParaRPr>
          </a:p>
        </p:txBody>
      </p:sp>
    </p:spTree>
    <p:extLst>
      <p:ext uri="{BB962C8B-B14F-4D97-AF65-F5344CB8AC3E}">
        <p14:creationId xmlns:p14="http://schemas.microsoft.com/office/powerpoint/2010/main" val="347327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그림 105">
            <a:extLst>
              <a:ext uri="{FF2B5EF4-FFF2-40B4-BE49-F238E27FC236}">
                <a16:creationId xmlns:a16="http://schemas.microsoft.com/office/drawing/2014/main" id="{F177B1A3-4E91-476A-84B7-D26ED78B03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6" t="15151" r="6041" b="18212"/>
          <a:stretch/>
        </p:blipFill>
        <p:spPr>
          <a:xfrm>
            <a:off x="805490" y="4417028"/>
            <a:ext cx="5545998" cy="2210458"/>
          </a:xfrm>
          <a:prstGeom prst="rect">
            <a:avLst/>
          </a:prstGeom>
        </p:spPr>
      </p:pic>
      <p:grpSp>
        <p:nvGrpSpPr>
          <p:cNvPr id="7" name="그룹 6">
            <a:extLst>
              <a:ext uri="{FF2B5EF4-FFF2-40B4-BE49-F238E27FC236}">
                <a16:creationId xmlns:a16="http://schemas.microsoft.com/office/drawing/2014/main" id="{3D0C2C9D-B729-4057-9DBF-1CAFD781321C}"/>
              </a:ext>
            </a:extLst>
          </p:cNvPr>
          <p:cNvGrpSpPr/>
          <p:nvPr/>
        </p:nvGrpSpPr>
        <p:grpSpPr>
          <a:xfrm>
            <a:off x="-1" y="7946474"/>
            <a:ext cx="15236471" cy="574642"/>
            <a:chOff x="1" y="7996258"/>
            <a:chExt cx="15236824" cy="574655"/>
          </a:xfrm>
        </p:grpSpPr>
        <p:sp>
          <p:nvSpPr>
            <p:cNvPr id="8" name="Rectangle 6">
              <a:extLst>
                <a:ext uri="{FF2B5EF4-FFF2-40B4-BE49-F238E27FC236}">
                  <a16:creationId xmlns:a16="http://schemas.microsoft.com/office/drawing/2014/main" id="{D82B665F-DAE6-4A84-B7B4-39C3D008947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800"/>
            </a:p>
          </p:txBody>
        </p:sp>
        <p:pic>
          <p:nvPicPr>
            <p:cNvPr id="9" name="그림 8">
              <a:extLst>
                <a:ext uri="{FF2B5EF4-FFF2-40B4-BE49-F238E27FC236}">
                  <a16:creationId xmlns:a16="http://schemas.microsoft.com/office/drawing/2014/main" id="{85AC4FFB-74F9-47E8-96A5-AFDE591D0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14" name="사각형: 둥근 모서리 13">
            <a:extLst>
              <a:ext uri="{FF2B5EF4-FFF2-40B4-BE49-F238E27FC236}">
                <a16:creationId xmlns:a16="http://schemas.microsoft.com/office/drawing/2014/main" id="{63C9A079-1309-49B1-8024-FDA15362D869}"/>
              </a:ext>
            </a:extLst>
          </p:cNvPr>
          <p:cNvSpPr/>
          <p:nvPr/>
        </p:nvSpPr>
        <p:spPr>
          <a:xfrm>
            <a:off x="805490" y="6575405"/>
            <a:ext cx="6073057" cy="184501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tx1"/>
                </a:solidFill>
              </a:rPr>
              <a:t>- Introduction of an automatic sample exchange robot to facilitate high-throughput experiments.</a:t>
            </a:r>
          </a:p>
          <a:p>
            <a:r>
              <a:rPr lang="en-US" altLang="ko-KR" sz="1500" dirty="0">
                <a:solidFill>
                  <a:schemeClr val="tx1"/>
                </a:solidFill>
              </a:rPr>
              <a:t>- Variable </a:t>
            </a:r>
            <a:r>
              <a:rPr lang="en-US" altLang="ko-KR" sz="1500" i="1" dirty="0">
                <a:solidFill>
                  <a:schemeClr val="tx1"/>
                </a:solidFill>
              </a:rPr>
              <a:t>q</a:t>
            </a:r>
            <a:r>
              <a:rPr lang="en-US" altLang="ko-KR" sz="1500" dirty="0">
                <a:solidFill>
                  <a:schemeClr val="tx1"/>
                </a:solidFill>
              </a:rPr>
              <a:t>-range vacuum chamber allows rapid adjustment of sample-to-detector distance within a range of 0.5 m to 6(8) m, enabling efficient analysis of various systems.</a:t>
            </a:r>
          </a:p>
          <a:p>
            <a:r>
              <a:rPr lang="en-US" altLang="ko-KR" sz="1500" dirty="0">
                <a:solidFill>
                  <a:schemeClr val="tx1"/>
                </a:solidFill>
              </a:rPr>
              <a:t>- Supporting various sample environments for the structural analysis of biological molecules.</a:t>
            </a:r>
          </a:p>
        </p:txBody>
      </p:sp>
      <p:sp>
        <p:nvSpPr>
          <p:cNvPr id="20" name="TextBox 19">
            <a:extLst>
              <a:ext uri="{FF2B5EF4-FFF2-40B4-BE49-F238E27FC236}">
                <a16:creationId xmlns:a16="http://schemas.microsoft.com/office/drawing/2014/main" id="{103D1A15-AB69-4B1B-A1EA-CA37DC2F244F}"/>
              </a:ext>
            </a:extLst>
          </p:cNvPr>
          <p:cNvSpPr txBox="1"/>
          <p:nvPr/>
        </p:nvSpPr>
        <p:spPr>
          <a:xfrm>
            <a:off x="371525" y="1370036"/>
            <a:ext cx="6690173" cy="707886"/>
          </a:xfrm>
          <a:prstGeom prst="rect">
            <a:avLst/>
          </a:prstGeom>
          <a:noFill/>
        </p:spPr>
        <p:txBody>
          <a:bodyPr wrap="square" rtlCol="0">
            <a:spAutoFit/>
          </a:bodyPr>
          <a:lstStyle/>
          <a:p>
            <a:pPr algn="ctr"/>
            <a:r>
              <a:rPr lang="en-US" altLang="ko-KR" sz="2000" b="1" dirty="0"/>
              <a:t>Study on 3D structural characteristic of biological molecule systems</a:t>
            </a:r>
            <a:endParaRPr lang="ko-KR" altLang="en-US" sz="2000" b="1" dirty="0"/>
          </a:p>
        </p:txBody>
      </p:sp>
      <p:pic>
        <p:nvPicPr>
          <p:cNvPr id="32" name="Google Shape;60;p14">
            <a:extLst>
              <a:ext uri="{FF2B5EF4-FFF2-40B4-BE49-F238E27FC236}">
                <a16:creationId xmlns:a16="http://schemas.microsoft.com/office/drawing/2014/main" id="{48BA6AF0-88A6-432D-A8F0-B05E0BD3CD83}"/>
              </a:ext>
            </a:extLst>
          </p:cNvPr>
          <p:cNvPicPr preferRelativeResize="0"/>
          <p:nvPr/>
        </p:nvPicPr>
        <p:blipFill rotWithShape="1">
          <a:blip r:embed="rId4">
            <a:alphaModFix/>
          </a:blip>
          <a:srcRect t="10056" b="82181"/>
          <a:stretch/>
        </p:blipFill>
        <p:spPr>
          <a:xfrm>
            <a:off x="-1200" y="100"/>
            <a:ext cx="15236825" cy="1389002"/>
          </a:xfrm>
          <a:prstGeom prst="rect">
            <a:avLst/>
          </a:prstGeom>
          <a:noFill/>
          <a:ln>
            <a:noFill/>
          </a:ln>
        </p:spPr>
      </p:pic>
      <p:sp>
        <p:nvSpPr>
          <p:cNvPr id="34" name="직사각형 33">
            <a:extLst>
              <a:ext uri="{FF2B5EF4-FFF2-40B4-BE49-F238E27FC236}">
                <a16:creationId xmlns:a16="http://schemas.microsoft.com/office/drawing/2014/main" id="{683AE514-656B-4B2F-BC27-62CB432773B2}"/>
              </a:ext>
            </a:extLst>
          </p:cNvPr>
          <p:cNvSpPr/>
          <p:nvPr/>
        </p:nvSpPr>
        <p:spPr>
          <a:xfrm>
            <a:off x="693712" y="838777"/>
            <a:ext cx="5769552" cy="534481"/>
          </a:xfrm>
          <a:prstGeom prst="rect">
            <a:avLst/>
          </a:prstGeom>
          <a:solidFill>
            <a:srgbClr val="00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99" b="1" dirty="0"/>
              <a:t>ID21</a:t>
            </a:r>
            <a:r>
              <a:rPr lang="ko-KR" altLang="en-US" sz="2499" b="1" dirty="0"/>
              <a:t> </a:t>
            </a:r>
            <a:r>
              <a:rPr lang="en-US" altLang="ko-KR" sz="2499" b="1" spc="-125" dirty="0" err="1"/>
              <a:t>BioPharma</a:t>
            </a:r>
            <a:r>
              <a:rPr lang="en-US" altLang="ko-KR" sz="2499" b="1" spc="-125" dirty="0"/>
              <a:t> - </a:t>
            </a:r>
            <a:r>
              <a:rPr lang="en-US" altLang="ko-KR" sz="2499" b="1" spc="-125" dirty="0" err="1"/>
              <a:t>BioSAXS</a:t>
            </a:r>
            <a:r>
              <a:rPr lang="en-US" altLang="ko-KR" sz="2499" b="1" spc="-125" dirty="0"/>
              <a:t> </a:t>
            </a:r>
            <a:endParaRPr lang="ko-KR" altLang="en-US" sz="2499" b="1" dirty="0"/>
          </a:p>
        </p:txBody>
      </p:sp>
      <p:sp>
        <p:nvSpPr>
          <p:cNvPr id="26" name="직사각형 25">
            <a:extLst>
              <a:ext uri="{FF2B5EF4-FFF2-40B4-BE49-F238E27FC236}">
                <a16:creationId xmlns:a16="http://schemas.microsoft.com/office/drawing/2014/main" id="{29BF2A91-F9AE-4225-98A2-C25AF176BF8F}"/>
              </a:ext>
            </a:extLst>
          </p:cNvPr>
          <p:cNvSpPr/>
          <p:nvPr/>
        </p:nvSpPr>
        <p:spPr>
          <a:xfrm>
            <a:off x="-199300" y="604587"/>
            <a:ext cx="1783622" cy="669390"/>
          </a:xfrm>
          <a:prstGeom prst="rect">
            <a:avLst/>
          </a:prstGeom>
          <a:noFill/>
        </p:spPr>
        <p:txBody>
          <a:bodyPr wrap="square" lIns="114276" tIns="57138" rIns="114276" bIns="57138">
            <a:spAutoFit/>
          </a:bodyPr>
          <a:lstStyle/>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Priority to </a:t>
            </a:r>
          </a:p>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Industries</a:t>
            </a:r>
            <a:endParaRPr lang="ko-KR" altLang="en-US" sz="1800" b="1" dirty="0">
              <a:ln w="10160">
                <a:solidFill>
                  <a:srgbClr val="FF3300"/>
                </a:solidFill>
                <a:prstDash val="solid"/>
              </a:ln>
              <a:solidFill>
                <a:schemeClr val="bg1"/>
              </a:solidFill>
              <a:effectLst>
                <a:outerShdw blurRad="38100" dist="22860" dir="5400000" algn="tl" rotWithShape="0">
                  <a:srgbClr val="000000">
                    <a:alpha val="30000"/>
                  </a:srgbClr>
                </a:outerShdw>
              </a:effectLst>
            </a:endParaRPr>
          </a:p>
        </p:txBody>
      </p:sp>
      <p:pic>
        <p:nvPicPr>
          <p:cNvPr id="2" name="그림 1">
            <a:extLst>
              <a:ext uri="{FF2B5EF4-FFF2-40B4-BE49-F238E27FC236}">
                <a16:creationId xmlns:a16="http://schemas.microsoft.com/office/drawing/2014/main" id="{D7572B73-56C5-46C2-86AA-3BD445971080}"/>
              </a:ext>
            </a:extLst>
          </p:cNvPr>
          <p:cNvPicPr>
            <a:picLocks noChangeAspect="1"/>
          </p:cNvPicPr>
          <p:nvPr/>
        </p:nvPicPr>
        <p:blipFill>
          <a:blip r:embed="rId5"/>
          <a:stretch>
            <a:fillRect/>
          </a:stretch>
        </p:blipFill>
        <p:spPr>
          <a:xfrm>
            <a:off x="410727" y="2166546"/>
            <a:ext cx="3646603" cy="2288243"/>
          </a:xfrm>
          <a:prstGeom prst="rect">
            <a:avLst/>
          </a:prstGeom>
        </p:spPr>
      </p:pic>
      <p:graphicFrame>
        <p:nvGraphicFramePr>
          <p:cNvPr id="35" name="Table 10">
            <a:extLst>
              <a:ext uri="{FF2B5EF4-FFF2-40B4-BE49-F238E27FC236}">
                <a16:creationId xmlns:a16="http://schemas.microsoft.com/office/drawing/2014/main" id="{9F72943A-7041-491A-B248-80F33C2D91A1}"/>
              </a:ext>
            </a:extLst>
          </p:cNvPr>
          <p:cNvGraphicFramePr>
            <a:graphicFrameLocks noGrp="1"/>
          </p:cNvGraphicFramePr>
          <p:nvPr>
            <p:extLst/>
          </p:nvPr>
        </p:nvGraphicFramePr>
        <p:xfrm>
          <a:off x="4124757" y="2092652"/>
          <a:ext cx="2936942" cy="2282032"/>
        </p:xfrm>
        <a:graphic>
          <a:graphicData uri="http://schemas.openxmlformats.org/drawingml/2006/table">
            <a:tbl>
              <a:tblPr firstRow="1" bandRow="1">
                <a:tableStyleId>{9D7B26C5-4107-4FEC-AEDC-1716B250A1EF}</a:tableStyleId>
              </a:tblPr>
              <a:tblGrid>
                <a:gridCol w="1451664">
                  <a:extLst>
                    <a:ext uri="{9D8B030D-6E8A-4147-A177-3AD203B41FA5}">
                      <a16:colId xmlns:a16="http://schemas.microsoft.com/office/drawing/2014/main" val="4214260276"/>
                    </a:ext>
                  </a:extLst>
                </a:gridCol>
                <a:gridCol w="1485278">
                  <a:extLst>
                    <a:ext uri="{9D8B030D-6E8A-4147-A177-3AD203B41FA5}">
                      <a16:colId xmlns:a16="http://schemas.microsoft.com/office/drawing/2014/main" val="1463109983"/>
                    </a:ext>
                  </a:extLst>
                </a:gridCol>
              </a:tblGrid>
              <a:tr h="457105">
                <a:tc>
                  <a:txBody>
                    <a:bodyPr/>
                    <a:lstStyle/>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Photon Source</a:t>
                      </a:r>
                    </a:p>
                  </a:txBody>
                  <a:tcPr marL="57138" marR="57138" marT="57138" marB="57138" anchor="ctr">
                    <a:lnB w="12700" cmpd="sng">
                      <a:noFill/>
                    </a:lnB>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In Vacuum Undulator 24</a:t>
                      </a:r>
                    </a:p>
                  </a:txBody>
                  <a:tcPr marL="57138" marR="57138" marT="57138" marB="57138" anchor="ctr">
                    <a:lnB w="12700" cmpd="sng">
                      <a:noFill/>
                    </a:lnB>
                  </a:tcPr>
                </a:tc>
                <a:extLst>
                  <a:ext uri="{0D108BD9-81ED-4DB2-BD59-A6C34878D82A}">
                    <a16:rowId xmlns:a16="http://schemas.microsoft.com/office/drawing/2014/main" val="906022914"/>
                  </a:ext>
                </a:extLst>
              </a:tr>
              <a:tr h="457105">
                <a:tc>
                  <a:txBody>
                    <a:bodyPr/>
                    <a:lstStyle/>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Energy Range</a:t>
                      </a:r>
                    </a:p>
                  </a:txBody>
                  <a:tcPr marL="57138" marR="57138" marT="57138" marB="57138"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 sz="1100" b="0" dirty="0">
                          <a:latin typeface="Arial" panose="020B0604020202020204" pitchFamily="34" charset="0"/>
                          <a:cs typeface="Arial" panose="020B0604020202020204" pitchFamily="34" charset="0"/>
                        </a:rPr>
                        <a:t>5</a:t>
                      </a:r>
                      <a:r>
                        <a:rPr lang="ko" altLang="ko-KR" sz="1100" b="0" dirty="0">
                          <a:latin typeface="Arial" panose="020B0604020202020204" pitchFamily="34" charset="0"/>
                          <a:cs typeface="Arial" panose="020B0604020202020204" pitchFamily="34" charset="0"/>
                        </a:rPr>
                        <a:t> ~ </a:t>
                      </a:r>
                      <a:r>
                        <a:rPr lang="en-US" altLang="ko" sz="1100" b="0" dirty="0">
                          <a:latin typeface="Arial" panose="020B0604020202020204" pitchFamily="34" charset="0"/>
                          <a:cs typeface="Arial" panose="020B0604020202020204" pitchFamily="34" charset="0"/>
                        </a:rPr>
                        <a:t>20keV (optimized: 8 ~ 25)</a:t>
                      </a:r>
                    </a:p>
                  </a:txBody>
                  <a:tcPr marL="57138" marR="57138" marT="57138" marB="57138"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r h="285690">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Energy resolution</a:t>
                      </a:r>
                      <a:endParaRPr lang="en-US" altLang="ko-KR" sz="1100" b="1"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&lt; 2 x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33933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dirty="0">
                          <a:latin typeface="Arial" panose="020B0604020202020204" pitchFamily="34" charset="0"/>
                          <a:cs typeface="Arial" panose="020B0604020202020204" pitchFamily="34" charset="0"/>
                        </a:rPr>
                        <a:t>Beam flux (</a:t>
                      </a:r>
                      <a:r>
                        <a:rPr lang="en-US" altLang="ko" sz="1100" b="1" dirty="0" err="1">
                          <a:latin typeface="Arial" panose="020B0604020202020204" pitchFamily="34" charset="0"/>
                          <a:cs typeface="Arial" panose="020B0604020202020204" pitchFamily="34" charset="0"/>
                        </a:rPr>
                        <a:t>ph</a:t>
                      </a:r>
                      <a:r>
                        <a:rPr lang="en-US" altLang="ko" sz="1100" b="1" dirty="0">
                          <a:latin typeface="Arial" panose="020B0604020202020204" pitchFamily="34" charset="0"/>
                          <a:cs typeface="Arial" panose="020B0604020202020204" pitchFamily="34" charset="0"/>
                        </a:rPr>
                        <a:t>/s)</a:t>
                      </a:r>
                      <a:endParaRPr lang="en-US" altLang="ko-KR" sz="1100" b="1"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en-US" altLang="ko" sz="1100" b="0" dirty="0">
                          <a:latin typeface="Arial" panose="020B0604020202020204" pitchFamily="34" charset="0"/>
                          <a:cs typeface="Arial" panose="020B0604020202020204" pitchFamily="34" charset="0"/>
                        </a:rPr>
                        <a:t>~</a:t>
                      </a:r>
                      <a:r>
                        <a:rPr lang="ko" altLang="en-US" sz="1100" b="0" dirty="0">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2</a:t>
                      </a:r>
                      <a:r>
                        <a:rPr lang="ko" altLang="en-US" sz="1100" b="0" dirty="0">
                          <a:solidFill>
                            <a:schemeClr val="dk1"/>
                          </a:solidFill>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 10</a:t>
                      </a:r>
                      <a:r>
                        <a:rPr lang="en-US" altLang="ko" sz="1100" b="0" baseline="30000" dirty="0">
                          <a:solidFill>
                            <a:schemeClr val="dk1"/>
                          </a:solidFill>
                          <a:latin typeface="Arial" panose="020B0604020202020204" pitchFamily="34" charset="0"/>
                          <a:cs typeface="Arial" panose="020B0604020202020204" pitchFamily="34" charset="0"/>
                        </a:rPr>
                        <a:t>13</a:t>
                      </a:r>
                      <a:endParaRPr lang="ko" altLang="en-US" sz="1100" b="0"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457105">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Beam size (</a:t>
                      </a:r>
                      <a:r>
                        <a:rPr lang="el-GR" altLang="ko" sz="1100" b="1" dirty="0">
                          <a:latin typeface="Arial" panose="020B0604020202020204" pitchFamily="34" charset="0"/>
                          <a:cs typeface="Arial" panose="020B0604020202020204" pitchFamily="34" charset="0"/>
                        </a:rPr>
                        <a:t>μ</a:t>
                      </a:r>
                      <a:r>
                        <a:rPr lang="en-US" altLang="ko" sz="1100" b="1" dirty="0">
                          <a:latin typeface="Arial" panose="020B0604020202020204" pitchFamily="34" charset="0"/>
                          <a:cs typeface="Arial" panose="020B0604020202020204" pitchFamily="34" charset="0"/>
                        </a:rPr>
                        <a:t>m</a:t>
                      </a:r>
                      <a:r>
                        <a:rPr lang="en-US" altLang="ko" sz="1100" b="1" baseline="30000" dirty="0">
                          <a:solidFill>
                            <a:schemeClr val="dk1"/>
                          </a:solidFill>
                          <a:latin typeface="Arial" panose="020B0604020202020204" pitchFamily="34" charset="0"/>
                          <a:cs typeface="Arial" panose="020B0604020202020204" pitchFamily="34" charset="0"/>
                        </a:rPr>
                        <a:t>2</a:t>
                      </a:r>
                      <a:r>
                        <a:rPr lang="en-US" altLang="ko" sz="1100" b="1" dirty="0">
                          <a:latin typeface="Arial" panose="020B0604020202020204" pitchFamily="34" charset="0"/>
                          <a:cs typeface="Arial" panose="020B0604020202020204" pitchFamily="34" charset="0"/>
                        </a:rPr>
                        <a:t>)</a:t>
                      </a:r>
                      <a:endParaRPr lang="en-US" altLang="ko-KR" sz="1100"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H </a:t>
                      </a:r>
                      <a:r>
                        <a:rPr lang="en-US" altLang="ko" sz="1100" b="1" dirty="0">
                          <a:solidFill>
                            <a:schemeClr val="dk1"/>
                          </a:solidFill>
                          <a:latin typeface="Arial" panose="020B0604020202020204" pitchFamily="34" charset="0"/>
                          <a:cs typeface="Arial" panose="020B0604020202020204" pitchFamily="34" charset="0"/>
                        </a:rPr>
                        <a:t>× V</a:t>
                      </a:r>
                      <a:r>
                        <a:rPr lang="en-US" altLang="ko" sz="1100" b="1" dirty="0">
                          <a:latin typeface="Arial" panose="020B0604020202020204" pitchFamily="34" charset="0"/>
                          <a:cs typeface="Arial" panose="020B0604020202020204" pitchFamily="34" charset="0"/>
                        </a:rPr>
                        <a:t>, FWHM</a:t>
                      </a:r>
                      <a:endParaRPr lang="en-US" altLang="ko-KR" sz="1100" b="1" dirty="0">
                        <a:latin typeface="Arial" panose="020B0604020202020204" pitchFamily="34" charset="0"/>
                        <a:cs typeface="Arial" panose="020B0604020202020204" pitchFamily="34" charset="0"/>
                      </a:endParaRPr>
                    </a:p>
                  </a:txBody>
                  <a:tcPr marL="57138" marR="57138" marT="57138" marB="57138" anchor="ctr">
                    <a:lnT>
                      <a:noFill/>
                    </a:lnT>
                    <a:lnB>
                      <a:noFill/>
                    </a:lnB>
                  </a:tcPr>
                </a:tc>
                <a:tc>
                  <a:txBody>
                    <a:bodyPr/>
                    <a:lstStyle/>
                    <a:p>
                      <a:pPr marL="0" marR="0" lvl="0" indent="0" algn="ctr" rtl="0">
                        <a:lnSpc>
                          <a:spcPct val="150000"/>
                        </a:lnSpc>
                        <a:spcBef>
                          <a:spcPts val="0"/>
                        </a:spcBef>
                        <a:spcAft>
                          <a:spcPts val="0"/>
                        </a:spcAft>
                        <a:buNone/>
                      </a:pPr>
                      <a:r>
                        <a:rPr lang="en-US" altLang="ko" sz="1100" b="0" dirty="0">
                          <a:latin typeface="Arial" panose="020B0604020202020204" pitchFamily="34" charset="0"/>
                          <a:cs typeface="Arial" panose="020B0604020202020204" pitchFamily="34" charset="0"/>
                        </a:rPr>
                        <a:t>34 × 9</a:t>
                      </a:r>
                      <a:endParaRPr lang="en-US" altLang="ko-KR" sz="1100" b="0" dirty="0">
                        <a:latin typeface="Arial" panose="020B0604020202020204" pitchFamily="34" charset="0"/>
                        <a:cs typeface="Arial" panose="020B0604020202020204" pitchFamily="34" charset="0"/>
                      </a:endParaRPr>
                    </a:p>
                  </a:txBody>
                  <a:tcPr marL="57138" marR="57138" marT="57138" marB="57138" anchor="ctr">
                    <a:lnT>
                      <a:noFill/>
                    </a:lnT>
                    <a:lnB>
                      <a:noFill/>
                    </a:lnB>
                  </a:tcPr>
                </a:tc>
                <a:extLst>
                  <a:ext uri="{0D108BD9-81ED-4DB2-BD59-A6C34878D82A}">
                    <a16:rowId xmlns:a16="http://schemas.microsoft.com/office/drawing/2014/main" val="2008489961"/>
                  </a:ext>
                </a:extLst>
              </a:tr>
              <a:tr h="285690">
                <a:tc>
                  <a:txBody>
                    <a:bodyPr/>
                    <a:lstStyle/>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Spatial resolution</a:t>
                      </a:r>
                    </a:p>
                  </a:txBody>
                  <a:tcPr marL="57138" marR="57138" marT="57138" marB="57138" anchor="ctr">
                    <a:lnT>
                      <a:noFill/>
                    </a:lnT>
                  </a:tcPr>
                </a:tc>
                <a:tc>
                  <a:txBody>
                    <a:bodyPr/>
                    <a:lstStyle/>
                    <a:p>
                      <a:pPr marL="0" lvl="0" indent="0" algn="ctr" rtl="0">
                        <a:lnSpc>
                          <a:spcPct val="100000"/>
                        </a:lnSpc>
                        <a:spcBef>
                          <a:spcPts val="0"/>
                        </a:spcBef>
                        <a:spcAft>
                          <a:spcPts val="0"/>
                        </a:spcAft>
                        <a:buNone/>
                      </a:pPr>
                      <a:r>
                        <a:rPr lang="en-US" altLang="ko-KR" sz="1100" b="0" dirty="0">
                          <a:latin typeface="Arial" panose="020B0604020202020204" pitchFamily="34" charset="0"/>
                          <a:cs typeface="Arial" panose="020B0604020202020204" pitchFamily="34" charset="0"/>
                        </a:rPr>
                        <a:t>8 ~ 4000 </a:t>
                      </a:r>
                      <a:r>
                        <a:rPr lang="en-US" altLang="ko-KR" sz="1100" b="0" u="none" strike="noStrike" kern="1200" cap="none" dirty="0">
                          <a:solidFill>
                            <a:schemeClr val="tx1"/>
                          </a:solidFill>
                          <a:latin typeface="+mn-lt"/>
                          <a:ea typeface="Calibri" panose="020F0502020204030204" pitchFamily="34" charset="0"/>
                          <a:cs typeface="Calibri" panose="020F0502020204030204" pitchFamily="34" charset="0"/>
                        </a:rPr>
                        <a:t>Å</a:t>
                      </a:r>
                      <a:endParaRPr lang="en-US" altLang="ko-KR" sz="1100" b="0" dirty="0">
                        <a:latin typeface="Arial" panose="020B0604020202020204" pitchFamily="34" charset="0"/>
                        <a:cs typeface="Arial" panose="020B0604020202020204" pitchFamily="34" charset="0"/>
                      </a:endParaRPr>
                    </a:p>
                  </a:txBody>
                  <a:tcPr marL="57138" marR="57138" marT="57138" marB="57138" anchor="ctr">
                    <a:lnT>
                      <a:noFill/>
                    </a:lnT>
                  </a:tcPr>
                </a:tc>
                <a:extLst>
                  <a:ext uri="{0D108BD9-81ED-4DB2-BD59-A6C34878D82A}">
                    <a16:rowId xmlns:a16="http://schemas.microsoft.com/office/drawing/2014/main" val="1577357458"/>
                  </a:ext>
                </a:extLst>
              </a:tr>
            </a:tbl>
          </a:graphicData>
        </a:graphic>
      </p:graphicFrame>
      <p:grpSp>
        <p:nvGrpSpPr>
          <p:cNvPr id="36" name="Google Shape;181;p4">
            <a:extLst>
              <a:ext uri="{FF2B5EF4-FFF2-40B4-BE49-F238E27FC236}">
                <a16:creationId xmlns:a16="http://schemas.microsoft.com/office/drawing/2014/main" id="{6AF4AB4F-662E-4297-9FB9-16420701EFBD}"/>
              </a:ext>
            </a:extLst>
          </p:cNvPr>
          <p:cNvGrpSpPr/>
          <p:nvPr/>
        </p:nvGrpSpPr>
        <p:grpSpPr>
          <a:xfrm>
            <a:off x="8445546" y="826329"/>
            <a:ext cx="5769552" cy="569405"/>
            <a:chOff x="-284" y="-1116"/>
            <a:chExt cx="12192000" cy="678057"/>
          </a:xfrm>
        </p:grpSpPr>
        <p:pic>
          <p:nvPicPr>
            <p:cNvPr id="40" name="Google Shape;182;p4">
              <a:extLst>
                <a:ext uri="{FF2B5EF4-FFF2-40B4-BE49-F238E27FC236}">
                  <a16:creationId xmlns:a16="http://schemas.microsoft.com/office/drawing/2014/main" id="{0F70874C-4C40-430E-B644-B3795DCA335F}"/>
                </a:ext>
              </a:extLst>
            </p:cNvPr>
            <p:cNvPicPr preferRelativeResize="0"/>
            <p:nvPr/>
          </p:nvPicPr>
          <p:blipFill rotWithShape="1">
            <a:blip r:embed="rId4">
              <a:alphaModFix/>
            </a:blip>
            <a:srcRect t="10056" b="82181"/>
            <a:stretch/>
          </p:blipFill>
          <p:spPr>
            <a:xfrm>
              <a:off x="-284" y="-1116"/>
              <a:ext cx="12192000" cy="673885"/>
            </a:xfrm>
            <a:prstGeom prst="rect">
              <a:avLst/>
            </a:prstGeom>
            <a:noFill/>
            <a:ln>
              <a:noFill/>
            </a:ln>
          </p:spPr>
        </p:pic>
        <p:sp>
          <p:nvSpPr>
            <p:cNvPr id="45" name="Google Shape;183;p4">
              <a:extLst>
                <a:ext uri="{FF2B5EF4-FFF2-40B4-BE49-F238E27FC236}">
                  <a16:creationId xmlns:a16="http://schemas.microsoft.com/office/drawing/2014/main" id="{611E9A2E-521A-4E71-964C-AD6B9A70F8C7}"/>
                </a:ext>
              </a:extLst>
            </p:cNvPr>
            <p:cNvSpPr/>
            <p:nvPr/>
          </p:nvSpPr>
          <p:spPr>
            <a:xfrm>
              <a:off x="-284" y="-115"/>
              <a:ext cx="12192000" cy="677056"/>
            </a:xfrm>
            <a:prstGeom prst="rect">
              <a:avLst/>
            </a:prstGeom>
            <a:solidFill>
              <a:srgbClr val="000000">
                <a:alpha val="58823"/>
              </a:srgbClr>
            </a:solidFill>
            <a:ln>
              <a:noFill/>
            </a:ln>
          </p:spPr>
          <p:txBody>
            <a:bodyPr spcFirstLastPara="1" wrap="square" lIns="114257" tIns="57113" rIns="114257" bIns="57113" anchor="ctr" anchorCtr="0">
              <a:noAutofit/>
            </a:bodyPr>
            <a:lstStyle/>
            <a:p>
              <a:pPr algn="ctr">
                <a:buClr>
                  <a:srgbClr val="FFFFFF"/>
                </a:buClr>
                <a:buSzPts val="2800"/>
              </a:pPr>
              <a:r>
                <a:rPr lang="en-US" sz="2499" b="1" dirty="0">
                  <a:solidFill>
                    <a:srgbClr val="FFFFFF"/>
                  </a:solidFill>
                  <a:latin typeface="Malgun Gothic"/>
                  <a:ea typeface="Malgun Gothic"/>
                  <a:cs typeface="Malgun Gothic"/>
                  <a:sym typeface="Malgun Gothic"/>
                </a:rPr>
                <a:t>ID22 </a:t>
              </a:r>
              <a:r>
                <a:rPr lang="en-US" sz="2499" b="1" dirty="0">
                  <a:solidFill>
                    <a:srgbClr val="FFFFFF"/>
                  </a:solidFill>
                  <a:latin typeface="Arial"/>
                  <a:ea typeface="Arial"/>
                  <a:cs typeface="Arial"/>
                  <a:sym typeface="Arial"/>
                </a:rPr>
                <a:t>Bio-NX</a:t>
              </a:r>
              <a:endParaRPr sz="2499" b="1" dirty="0">
                <a:solidFill>
                  <a:srgbClr val="FFFFFF"/>
                </a:solidFill>
                <a:latin typeface="Malgun Gothic"/>
                <a:ea typeface="Malgun Gothic"/>
                <a:cs typeface="Malgun Gothic"/>
                <a:sym typeface="Malgun Gothic"/>
              </a:endParaRPr>
            </a:p>
          </p:txBody>
        </p:sp>
      </p:grpSp>
      <p:sp>
        <p:nvSpPr>
          <p:cNvPr id="46" name="Google Shape;175;p4">
            <a:extLst>
              <a:ext uri="{FF2B5EF4-FFF2-40B4-BE49-F238E27FC236}">
                <a16:creationId xmlns:a16="http://schemas.microsoft.com/office/drawing/2014/main" id="{A9B4C133-0302-45D5-B24B-8176853D9BEE}"/>
              </a:ext>
            </a:extLst>
          </p:cNvPr>
          <p:cNvSpPr txBox="1"/>
          <p:nvPr/>
        </p:nvSpPr>
        <p:spPr>
          <a:xfrm>
            <a:off x="7893306" y="1416281"/>
            <a:ext cx="7330193" cy="730895"/>
          </a:xfrm>
          <a:prstGeom prst="rect">
            <a:avLst/>
          </a:prstGeom>
          <a:noFill/>
          <a:ln>
            <a:noFill/>
          </a:ln>
        </p:spPr>
        <p:txBody>
          <a:bodyPr spcFirstLastPara="1" wrap="square" lIns="114257" tIns="57113" rIns="114257" bIns="57113" anchor="t" anchorCtr="0">
            <a:spAutoFit/>
          </a:bodyPr>
          <a:lstStyle/>
          <a:p>
            <a:pPr>
              <a:buClr>
                <a:srgbClr val="000000"/>
              </a:buClr>
              <a:buSzPts val="2000"/>
            </a:pPr>
            <a:r>
              <a:rPr lang="en-US" sz="2000" b="1" dirty="0">
                <a:solidFill>
                  <a:srgbClr val="000000"/>
                </a:solidFill>
                <a:latin typeface="Malgun Gothic"/>
                <a:ea typeface="Malgun Gothic"/>
                <a:cs typeface="Malgun Gothic"/>
                <a:sym typeface="Malgun Gothic"/>
              </a:rPr>
              <a:t>High-throughput screening for rapid determination of </a:t>
            </a:r>
          </a:p>
          <a:p>
            <a:pPr>
              <a:buClr>
                <a:srgbClr val="000000"/>
              </a:buClr>
              <a:buSzPts val="2000"/>
            </a:pPr>
            <a:r>
              <a:rPr lang="en-US" sz="2000" b="1" dirty="0">
                <a:solidFill>
                  <a:srgbClr val="000000"/>
                </a:solidFill>
                <a:latin typeface="Malgun Gothic"/>
                <a:ea typeface="Malgun Gothic"/>
                <a:cs typeface="Malgun Gothic"/>
                <a:sym typeface="Malgun Gothic"/>
              </a:rPr>
              <a:t>protein-compound structures in drug discovery</a:t>
            </a:r>
            <a:endParaRPr sz="2000" b="1" dirty="0">
              <a:solidFill>
                <a:srgbClr val="000000"/>
              </a:solidFill>
              <a:latin typeface="Malgun Gothic"/>
              <a:ea typeface="Malgun Gothic"/>
              <a:cs typeface="Malgun Gothic"/>
              <a:sym typeface="Malgun Gothic"/>
            </a:endParaRPr>
          </a:p>
        </p:txBody>
      </p:sp>
      <p:pic>
        <p:nvPicPr>
          <p:cNvPr id="3" name="그림 2">
            <a:extLst>
              <a:ext uri="{FF2B5EF4-FFF2-40B4-BE49-F238E27FC236}">
                <a16:creationId xmlns:a16="http://schemas.microsoft.com/office/drawing/2014/main" id="{E8B66261-C506-499A-8B6E-53EC70181401}"/>
              </a:ext>
            </a:extLst>
          </p:cNvPr>
          <p:cNvPicPr>
            <a:picLocks noChangeAspect="1"/>
          </p:cNvPicPr>
          <p:nvPr/>
        </p:nvPicPr>
        <p:blipFill>
          <a:blip r:embed="rId6"/>
          <a:stretch>
            <a:fillRect/>
          </a:stretch>
        </p:blipFill>
        <p:spPr>
          <a:xfrm>
            <a:off x="7596265" y="2484941"/>
            <a:ext cx="3646603" cy="2387330"/>
          </a:xfrm>
          <a:prstGeom prst="rect">
            <a:avLst/>
          </a:prstGeom>
        </p:spPr>
      </p:pic>
      <p:graphicFrame>
        <p:nvGraphicFramePr>
          <p:cNvPr id="47" name="Google Shape;176;p4">
            <a:extLst>
              <a:ext uri="{FF2B5EF4-FFF2-40B4-BE49-F238E27FC236}">
                <a16:creationId xmlns:a16="http://schemas.microsoft.com/office/drawing/2014/main" id="{FCA0F343-B0A8-4389-A361-D6075245FE2D}"/>
              </a:ext>
            </a:extLst>
          </p:cNvPr>
          <p:cNvGraphicFramePr/>
          <p:nvPr>
            <p:extLst/>
          </p:nvPr>
        </p:nvGraphicFramePr>
        <p:xfrm>
          <a:off x="11330322" y="2271761"/>
          <a:ext cx="3893177" cy="2949198"/>
        </p:xfrm>
        <a:graphic>
          <a:graphicData uri="http://schemas.openxmlformats.org/drawingml/2006/table">
            <a:tbl>
              <a:tblPr firstRow="1" bandRow="1">
                <a:noFill/>
              </a:tblPr>
              <a:tblGrid>
                <a:gridCol w="1493263">
                  <a:extLst>
                    <a:ext uri="{9D8B030D-6E8A-4147-A177-3AD203B41FA5}">
                      <a16:colId xmlns:a16="http://schemas.microsoft.com/office/drawing/2014/main" val="20000"/>
                    </a:ext>
                  </a:extLst>
                </a:gridCol>
                <a:gridCol w="2399914">
                  <a:extLst>
                    <a:ext uri="{9D8B030D-6E8A-4147-A177-3AD203B41FA5}">
                      <a16:colId xmlns:a16="http://schemas.microsoft.com/office/drawing/2014/main" val="20001"/>
                    </a:ext>
                  </a:extLst>
                </a:gridCol>
              </a:tblGrid>
              <a:tr h="287940">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latin typeface="Arial"/>
                          <a:ea typeface="Arial"/>
                          <a:cs typeface="Arial"/>
                          <a:sym typeface="Arial"/>
                        </a:rPr>
                        <a:t>Photon Source</a:t>
                      </a:r>
                      <a:endParaRPr sz="1200" b="1" u="none" strike="noStrike" cap="none">
                        <a:solidFill>
                          <a:schemeClr val="dk1"/>
                        </a:solidFill>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200" b="0" u="none" strike="noStrike" cap="none">
                          <a:solidFill>
                            <a:schemeClr val="dk1"/>
                          </a:solidFill>
                          <a:latin typeface="Arial"/>
                          <a:ea typeface="Arial"/>
                          <a:cs typeface="Arial"/>
                          <a:sym typeface="Arial"/>
                        </a:rPr>
                        <a:t>In Vacuum Undulator 20</a:t>
                      </a:r>
                      <a:endParaRPr sz="1500">
                        <a:solidFill>
                          <a:schemeClr val="dk1"/>
                        </a:solidFil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24474">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latin typeface="Arial"/>
                          <a:ea typeface="Arial"/>
                          <a:cs typeface="Arial"/>
                          <a:sym typeface="Arial"/>
                        </a:rPr>
                        <a:t>Energy Range (mainly)</a:t>
                      </a:r>
                      <a:endParaRPr sz="1200" b="1" u="none" strike="noStrike" cap="none">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200" u="none" strike="noStrike" cap="none" dirty="0">
                          <a:latin typeface="Arial"/>
                          <a:ea typeface="Arial"/>
                          <a:cs typeface="Arial"/>
                          <a:sym typeface="Arial"/>
                        </a:rPr>
                        <a:t>8 ~ 25 keV (12.4 and 20)</a:t>
                      </a:r>
                      <a:endParaRPr sz="1500" dirty="0">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7940">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latin typeface="Arial"/>
                          <a:ea typeface="Arial"/>
                          <a:cs typeface="Arial"/>
                          <a:sym typeface="Arial"/>
                        </a:rPr>
                        <a:t>Energy resolution</a:t>
                      </a:r>
                      <a:endParaRPr sz="1200" b="1" u="none" strike="noStrike" cap="none">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100"/>
                        <a:buFont typeface="Arial"/>
                        <a:buNone/>
                      </a:pPr>
                      <a:r>
                        <a:rPr lang="en-US" sz="1200" u="none" strike="noStrike" cap="none" dirty="0">
                          <a:latin typeface="Arial"/>
                          <a:ea typeface="Arial"/>
                          <a:cs typeface="Arial"/>
                          <a:sym typeface="Arial"/>
                        </a:rPr>
                        <a:t>&lt; 2 x 10</a:t>
                      </a:r>
                      <a:r>
                        <a:rPr lang="en-US" sz="1200" u="none" strike="noStrike" cap="none" baseline="30000" dirty="0">
                          <a:latin typeface="Arial"/>
                          <a:ea typeface="Arial"/>
                          <a:cs typeface="Arial"/>
                          <a:sym typeface="Arial"/>
                        </a:rPr>
                        <a:t>-4 </a:t>
                      </a:r>
                      <a:r>
                        <a:rPr lang="en-US" sz="1200" u="none" strike="noStrike" cap="none" dirty="0">
                          <a:latin typeface="Arial"/>
                          <a:ea typeface="Arial"/>
                          <a:cs typeface="Arial"/>
                          <a:sym typeface="Arial"/>
                        </a:rPr>
                        <a:t>(DCM), ~1% (DMM)</a:t>
                      </a:r>
                      <a:endParaRPr sz="1200" u="none" strike="noStrike" cap="none" dirty="0">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3299">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latin typeface="Arial"/>
                          <a:ea typeface="Arial"/>
                          <a:cs typeface="Arial"/>
                          <a:sym typeface="Arial"/>
                        </a:rPr>
                        <a:t>Beam flux (ph/s)</a:t>
                      </a:r>
                      <a:endParaRPr sz="1200" b="1" u="none" strike="noStrike" cap="none">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200" u="none" strike="noStrike" cap="none">
                          <a:latin typeface="Arial"/>
                          <a:ea typeface="Arial"/>
                          <a:cs typeface="Arial"/>
                          <a:sym typeface="Arial"/>
                        </a:rPr>
                        <a:t>&gt; 1 × 10</a:t>
                      </a:r>
                      <a:r>
                        <a:rPr lang="en-US" sz="1200" u="none" strike="noStrike" cap="none" baseline="30000">
                          <a:latin typeface="Arial"/>
                          <a:ea typeface="Arial"/>
                          <a:cs typeface="Arial"/>
                          <a:sym typeface="Arial"/>
                        </a:rPr>
                        <a:t>14</a:t>
                      </a:r>
                      <a:endParaRPr sz="1200" u="none" strike="noStrike" cap="none">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28515">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latin typeface="Arial"/>
                          <a:ea typeface="Arial"/>
                          <a:cs typeface="Arial"/>
                          <a:sym typeface="Arial"/>
                        </a:rPr>
                        <a:t>Beam size (μm</a:t>
                      </a:r>
                      <a:r>
                        <a:rPr lang="en-US" sz="1200" b="1" u="none" strike="noStrike" cap="none" baseline="30000">
                          <a:latin typeface="Arial"/>
                          <a:ea typeface="Arial"/>
                          <a:cs typeface="Arial"/>
                          <a:sym typeface="Arial"/>
                        </a:rPr>
                        <a:t>2</a:t>
                      </a:r>
                      <a:r>
                        <a:rPr lang="en-US" sz="1200" b="1" u="none" strike="noStrike" cap="none">
                          <a:latin typeface="Arial"/>
                          <a:ea typeface="Arial"/>
                          <a:cs typeface="Arial"/>
                          <a:sym typeface="Arial"/>
                        </a:rPr>
                        <a:t>)</a:t>
                      </a:r>
                      <a:endParaRPr sz="1200" b="1"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u="none" strike="noStrike" cap="none">
                          <a:latin typeface="Arial"/>
                          <a:ea typeface="Arial"/>
                          <a:cs typeface="Arial"/>
                          <a:sym typeface="Arial"/>
                        </a:rPr>
                        <a:t>H × V, FWHM</a:t>
                      </a:r>
                      <a:endParaRPr sz="1200" b="1" u="none" strike="noStrike" cap="none">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None/>
                      </a:pPr>
                      <a:r>
                        <a:rPr lang="en-US" sz="1200" u="none" strike="noStrike" cap="none">
                          <a:latin typeface="Arial"/>
                          <a:ea typeface="Arial"/>
                          <a:cs typeface="Arial"/>
                          <a:sym typeface="Arial"/>
                        </a:rPr>
                        <a:t>2x2 ~ 50x50 @ 12.4 keV</a:t>
                      </a:r>
                      <a:endParaRPr sz="1500">
                        <a:latin typeface="Arial"/>
                        <a:ea typeface="Arial"/>
                        <a:cs typeface="Arial"/>
                        <a:sym typeface="Arial"/>
                      </a:endParaRPr>
                    </a:p>
                    <a:p>
                      <a:pPr marL="0" marR="0" lvl="0" indent="0" algn="ctr" rtl="0">
                        <a:lnSpc>
                          <a:spcPct val="115000"/>
                        </a:lnSpc>
                        <a:spcBef>
                          <a:spcPts val="0"/>
                        </a:spcBef>
                        <a:spcAft>
                          <a:spcPts val="0"/>
                        </a:spcAft>
                        <a:buNone/>
                      </a:pPr>
                      <a:r>
                        <a:rPr lang="en-US" sz="1200" u="none" strike="noStrike" cap="none">
                          <a:latin typeface="Arial"/>
                          <a:ea typeface="Arial"/>
                          <a:cs typeface="Arial"/>
                          <a:sym typeface="Arial"/>
                        </a:rPr>
                        <a:t>1x1 ~ 5x5 @ 20 keV</a:t>
                      </a:r>
                      <a:endParaRPr sz="1500">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28515">
                <a:tc>
                  <a:txBody>
                    <a:bodyPr/>
                    <a:lstStyle/>
                    <a:p>
                      <a:pPr marL="0" lvl="0" indent="0" algn="ctr" rtl="0">
                        <a:spcBef>
                          <a:spcPts val="0"/>
                        </a:spcBef>
                        <a:spcAft>
                          <a:spcPts val="0"/>
                        </a:spcAft>
                        <a:buNone/>
                      </a:pPr>
                      <a:r>
                        <a:rPr lang="en-US" sz="1200" b="1">
                          <a:latin typeface="Arial"/>
                          <a:ea typeface="Arial"/>
                          <a:cs typeface="Arial"/>
                          <a:sym typeface="Arial"/>
                        </a:rPr>
                        <a:t>Spatial resolution</a:t>
                      </a:r>
                      <a:endParaRPr sz="1200" b="1">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200">
                          <a:latin typeface="Arial"/>
                          <a:ea typeface="Arial"/>
                          <a:cs typeface="Arial"/>
                          <a:sym typeface="Arial"/>
                        </a:rPr>
                        <a:t>0.7 Å ~ 3.5 Å </a:t>
                      </a:r>
                      <a:endParaRPr sz="1200">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28515">
                <a:tc>
                  <a:txBody>
                    <a:bodyPr/>
                    <a:lstStyle/>
                    <a:p>
                      <a:pPr marL="0" lvl="0" indent="0" algn="ctr" rtl="0">
                        <a:spcBef>
                          <a:spcPts val="0"/>
                        </a:spcBef>
                        <a:spcAft>
                          <a:spcPts val="0"/>
                        </a:spcAft>
                        <a:buNone/>
                      </a:pPr>
                      <a:r>
                        <a:rPr lang="en-US" sz="1200" b="1">
                          <a:latin typeface="Arial"/>
                          <a:ea typeface="Arial"/>
                          <a:cs typeface="Arial"/>
                          <a:sym typeface="Arial"/>
                        </a:rPr>
                        <a:t>Measurement frequency</a:t>
                      </a:r>
                      <a:endParaRPr sz="1200" b="1">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200" dirty="0">
                          <a:latin typeface="Arial"/>
                          <a:ea typeface="Arial"/>
                          <a:cs typeface="Arial"/>
                          <a:sym typeface="Arial"/>
                        </a:rPr>
                        <a:t>&gt; 100Hz</a:t>
                      </a:r>
                      <a:endParaRPr sz="1200" dirty="0">
                        <a:latin typeface="Arial"/>
                        <a:ea typeface="Arial"/>
                        <a:cs typeface="Arial"/>
                        <a:sym typeface="Arial"/>
                      </a:endParaRPr>
                    </a:p>
                  </a:txBody>
                  <a:tcPr marL="55332" marR="55332" marT="21777" marB="21777"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pic>
        <p:nvPicPr>
          <p:cNvPr id="48" name="Google Shape;195;p4">
            <a:extLst>
              <a:ext uri="{FF2B5EF4-FFF2-40B4-BE49-F238E27FC236}">
                <a16:creationId xmlns:a16="http://schemas.microsoft.com/office/drawing/2014/main" id="{5A46BB29-7CB0-4F7E-BC84-5966ADAF1891}"/>
              </a:ext>
            </a:extLst>
          </p:cNvPr>
          <p:cNvPicPr preferRelativeResize="0"/>
          <p:nvPr/>
        </p:nvPicPr>
        <p:blipFill rotWithShape="1">
          <a:blip r:embed="rId7">
            <a:alphaModFix/>
          </a:blip>
          <a:srcRect/>
          <a:stretch/>
        </p:blipFill>
        <p:spPr>
          <a:xfrm rot="235709">
            <a:off x="7718568" y="5256026"/>
            <a:ext cx="7020210" cy="1121999"/>
          </a:xfrm>
          <a:prstGeom prst="rect">
            <a:avLst/>
          </a:prstGeom>
          <a:noFill/>
          <a:ln>
            <a:noFill/>
          </a:ln>
        </p:spPr>
      </p:pic>
      <p:sp>
        <p:nvSpPr>
          <p:cNvPr id="49" name="Google Shape;172;p4">
            <a:extLst>
              <a:ext uri="{FF2B5EF4-FFF2-40B4-BE49-F238E27FC236}">
                <a16:creationId xmlns:a16="http://schemas.microsoft.com/office/drawing/2014/main" id="{9989BC45-FC9E-4CFE-AED4-B8B893AEEF5C}"/>
              </a:ext>
            </a:extLst>
          </p:cNvPr>
          <p:cNvSpPr/>
          <p:nvPr/>
        </p:nvSpPr>
        <p:spPr>
          <a:xfrm>
            <a:off x="7972043" y="6612089"/>
            <a:ext cx="6956448" cy="1909026"/>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114257" tIns="57113" rIns="114257" bIns="57113" anchor="ctr" anchorCtr="0">
            <a:noAutofit/>
          </a:bodyPr>
          <a:lstStyle/>
          <a:p>
            <a:pPr>
              <a:buClr>
                <a:srgbClr val="000000"/>
              </a:buClr>
              <a:buSzPts val="1180"/>
            </a:pPr>
            <a:r>
              <a:rPr lang="en-US" sz="1500" dirty="0">
                <a:solidFill>
                  <a:srgbClr val="0000FF"/>
                </a:solidFill>
                <a:latin typeface="Arial" panose="020B0604020202020204" pitchFamily="34" charset="0"/>
                <a:ea typeface="Malgun Gothic"/>
                <a:cs typeface="Arial" panose="020B0604020202020204" pitchFamily="34" charset="0"/>
                <a:sym typeface="Malgun Gothic"/>
              </a:rPr>
              <a:t>- </a:t>
            </a:r>
            <a:r>
              <a:rPr lang="en-US" sz="1500" dirty="0">
                <a:solidFill>
                  <a:srgbClr val="000000"/>
                </a:solidFill>
                <a:latin typeface="Arial" panose="020B0604020202020204" pitchFamily="34" charset="0"/>
                <a:ea typeface="Malgun Gothic"/>
                <a:cs typeface="Arial" panose="020B0604020202020204" pitchFamily="34" charset="0"/>
                <a:sym typeface="Malgun Gothic"/>
              </a:rPr>
              <a:t>Provide a minimum beam size of 1 micron and high beam flux, supporting serial and in-situ crystallography experiments. This enhances accessibility to challenging protein crystal samples. </a:t>
            </a:r>
            <a:endParaRPr sz="1500" dirty="0">
              <a:solidFill>
                <a:srgbClr val="000000"/>
              </a:solidFill>
              <a:latin typeface="Arial" panose="020B0604020202020204" pitchFamily="34" charset="0"/>
              <a:ea typeface="Malgun Gothic"/>
              <a:cs typeface="Arial" panose="020B0604020202020204" pitchFamily="34" charset="0"/>
              <a:sym typeface="Malgun Gothic"/>
            </a:endParaRPr>
          </a:p>
          <a:p>
            <a:pPr>
              <a:buClr>
                <a:srgbClr val="000000"/>
              </a:buClr>
              <a:buSzPts val="1180"/>
            </a:pPr>
            <a:r>
              <a:rPr lang="en-US" sz="1500" dirty="0">
                <a:solidFill>
                  <a:srgbClr val="000000"/>
                </a:solidFill>
                <a:latin typeface="Arial" panose="020B0604020202020204" pitchFamily="34" charset="0"/>
                <a:ea typeface="Malgun Gothic"/>
                <a:cs typeface="Arial" panose="020B0604020202020204" pitchFamily="34" charset="0"/>
                <a:sym typeface="Malgun Gothic"/>
              </a:rPr>
              <a:t>- Supports high-throughput experiments with the introduction of the an automated sample exchange robot.</a:t>
            </a:r>
            <a:endParaRPr sz="1500" dirty="0">
              <a:latin typeface="Arial" panose="020B0604020202020204" pitchFamily="34" charset="0"/>
              <a:cs typeface="Arial" panose="020B0604020202020204" pitchFamily="34" charset="0"/>
            </a:endParaRPr>
          </a:p>
          <a:p>
            <a:pPr>
              <a:buClr>
                <a:srgbClr val="000000"/>
              </a:buClr>
              <a:buSzPts val="1180"/>
            </a:pPr>
            <a:r>
              <a:rPr lang="en-US" sz="1500" dirty="0">
                <a:solidFill>
                  <a:srgbClr val="000000"/>
                </a:solidFill>
                <a:latin typeface="Arial" panose="020B0604020202020204" pitchFamily="34" charset="0"/>
                <a:ea typeface="Malgun Gothic"/>
                <a:cs typeface="Arial" panose="020B0604020202020204" pitchFamily="34" charset="0"/>
                <a:sym typeface="Malgun Gothic"/>
              </a:rPr>
              <a:t>- Operates a sample preparation laboratory to support drug discovery research, such as fragment library screening</a:t>
            </a:r>
            <a:endParaRPr sz="1500" dirty="0">
              <a:latin typeface="Arial" panose="020B0604020202020204" pitchFamily="34" charset="0"/>
              <a:cs typeface="Arial" panose="020B0604020202020204" pitchFamily="34" charset="0"/>
            </a:endParaRPr>
          </a:p>
        </p:txBody>
      </p:sp>
      <p:sp>
        <p:nvSpPr>
          <p:cNvPr id="53" name="Google Shape;193;p4">
            <a:extLst>
              <a:ext uri="{FF2B5EF4-FFF2-40B4-BE49-F238E27FC236}">
                <a16:creationId xmlns:a16="http://schemas.microsoft.com/office/drawing/2014/main" id="{E745FBCC-E1A7-4D8F-8BDD-32B466056CD6}"/>
              </a:ext>
            </a:extLst>
          </p:cNvPr>
          <p:cNvSpPr/>
          <p:nvPr/>
        </p:nvSpPr>
        <p:spPr>
          <a:xfrm>
            <a:off x="12969726" y="594182"/>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5" name="TextBox 4">
            <a:extLst>
              <a:ext uri="{FF2B5EF4-FFF2-40B4-BE49-F238E27FC236}">
                <a16:creationId xmlns:a16="http://schemas.microsoft.com/office/drawing/2014/main" id="{20B7E5DA-9565-4987-8421-3C0C23022C25}"/>
              </a:ext>
            </a:extLst>
          </p:cNvPr>
          <p:cNvSpPr txBox="1"/>
          <p:nvPr/>
        </p:nvSpPr>
        <p:spPr>
          <a:xfrm>
            <a:off x="5989206" y="-14510"/>
            <a:ext cx="2876108" cy="784702"/>
          </a:xfrm>
          <a:prstGeom prst="rect">
            <a:avLst/>
          </a:prstGeom>
          <a:noFill/>
        </p:spPr>
        <p:txBody>
          <a:bodyPr wrap="none" rtlCol="0">
            <a:spAutoFit/>
          </a:bodyPr>
          <a:lstStyle/>
          <a:p>
            <a:r>
              <a:rPr lang="en-US" altLang="ko-KR" sz="4499" b="1" dirty="0">
                <a:effectLst>
                  <a:outerShdw blurRad="38100" dist="38100" dir="2700000" algn="tl">
                    <a:srgbClr val="000000">
                      <a:alpha val="43137"/>
                    </a:srgbClr>
                  </a:outerShdw>
                </a:effectLst>
              </a:rPr>
              <a:t>Bio Science</a:t>
            </a:r>
            <a:endParaRPr lang="ko-KR" altLang="en-US" sz="4499" b="1" dirty="0">
              <a:effectLst>
                <a:outerShdw blurRad="38100" dist="38100" dir="2700000" algn="tl">
                  <a:srgbClr val="000000">
                    <a:alpha val="43137"/>
                  </a:srgbClr>
                </a:outerShdw>
              </a:effectLst>
            </a:endParaRPr>
          </a:p>
        </p:txBody>
      </p:sp>
      <p:sp>
        <p:nvSpPr>
          <p:cNvPr id="23" name="Rectangle 6">
            <a:extLst>
              <a:ext uri="{FF2B5EF4-FFF2-40B4-BE49-F238E27FC236}">
                <a16:creationId xmlns:a16="http://schemas.microsoft.com/office/drawing/2014/main" id="{80BDA125-3037-4906-A084-65ABC3FD072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5" name="직사각형 24">
            <a:extLst>
              <a:ext uri="{FF2B5EF4-FFF2-40B4-BE49-F238E27FC236}">
                <a16:creationId xmlns:a16="http://schemas.microsoft.com/office/drawing/2014/main" id="{DD97FF6F-9DA3-41AB-980E-77A9964BC284}"/>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39629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D0C2C9D-B729-4057-9DBF-1CAFD781321C}"/>
              </a:ext>
            </a:extLst>
          </p:cNvPr>
          <p:cNvGrpSpPr/>
          <p:nvPr/>
        </p:nvGrpSpPr>
        <p:grpSpPr>
          <a:xfrm>
            <a:off x="-1" y="7946474"/>
            <a:ext cx="15236471" cy="574642"/>
            <a:chOff x="1" y="7996258"/>
            <a:chExt cx="15236824" cy="574655"/>
          </a:xfrm>
        </p:grpSpPr>
        <p:sp>
          <p:nvSpPr>
            <p:cNvPr id="8" name="Rectangle 6">
              <a:extLst>
                <a:ext uri="{FF2B5EF4-FFF2-40B4-BE49-F238E27FC236}">
                  <a16:creationId xmlns:a16="http://schemas.microsoft.com/office/drawing/2014/main" id="{D82B665F-DAE6-4A84-B7B4-39C3D008947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800"/>
            </a:p>
          </p:txBody>
        </p:sp>
        <p:pic>
          <p:nvPicPr>
            <p:cNvPr id="9" name="그림 8">
              <a:extLst>
                <a:ext uri="{FF2B5EF4-FFF2-40B4-BE49-F238E27FC236}">
                  <a16:creationId xmlns:a16="http://schemas.microsoft.com/office/drawing/2014/main" id="{85AC4FFB-74F9-47E8-96A5-AFDE591D0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pic>
        <p:nvPicPr>
          <p:cNvPr id="32" name="Google Shape;60;p14">
            <a:extLst>
              <a:ext uri="{FF2B5EF4-FFF2-40B4-BE49-F238E27FC236}">
                <a16:creationId xmlns:a16="http://schemas.microsoft.com/office/drawing/2014/main" id="{48BA6AF0-88A6-432D-A8F0-B05E0BD3CD83}"/>
              </a:ext>
            </a:extLst>
          </p:cNvPr>
          <p:cNvPicPr preferRelativeResize="0"/>
          <p:nvPr/>
        </p:nvPicPr>
        <p:blipFill rotWithShape="1">
          <a:blip r:embed="rId3">
            <a:alphaModFix/>
          </a:blip>
          <a:srcRect t="10056" b="82181"/>
          <a:stretch/>
        </p:blipFill>
        <p:spPr>
          <a:xfrm>
            <a:off x="-8452" y="-31088"/>
            <a:ext cx="15236825" cy="1373159"/>
          </a:xfrm>
          <a:prstGeom prst="rect">
            <a:avLst/>
          </a:prstGeom>
          <a:noFill/>
          <a:ln>
            <a:noFill/>
          </a:ln>
        </p:spPr>
      </p:pic>
      <p:sp>
        <p:nvSpPr>
          <p:cNvPr id="34" name="직사각형 33">
            <a:extLst>
              <a:ext uri="{FF2B5EF4-FFF2-40B4-BE49-F238E27FC236}">
                <a16:creationId xmlns:a16="http://schemas.microsoft.com/office/drawing/2014/main" id="{683AE514-656B-4B2F-BC27-62CB432773B2}"/>
              </a:ext>
            </a:extLst>
          </p:cNvPr>
          <p:cNvSpPr/>
          <p:nvPr/>
        </p:nvSpPr>
        <p:spPr>
          <a:xfrm>
            <a:off x="693712" y="838777"/>
            <a:ext cx="5769552" cy="534481"/>
          </a:xfrm>
          <a:prstGeom prst="rect">
            <a:avLst/>
          </a:prstGeom>
          <a:solidFill>
            <a:srgbClr val="00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99" b="1" dirty="0"/>
              <a:t>ID24</a:t>
            </a:r>
            <a:r>
              <a:rPr lang="ko-KR" altLang="en-US" sz="2499" b="1" dirty="0"/>
              <a:t> </a:t>
            </a:r>
            <a:r>
              <a:rPr lang="en-US" altLang="ko-KR" sz="2499" b="1" dirty="0"/>
              <a:t>Material Structure Analysis</a:t>
            </a:r>
            <a:endParaRPr lang="ko-KR" altLang="en-US" sz="2499" b="1" dirty="0"/>
          </a:p>
        </p:txBody>
      </p:sp>
      <p:sp>
        <p:nvSpPr>
          <p:cNvPr id="26" name="직사각형 25">
            <a:extLst>
              <a:ext uri="{FF2B5EF4-FFF2-40B4-BE49-F238E27FC236}">
                <a16:creationId xmlns:a16="http://schemas.microsoft.com/office/drawing/2014/main" id="{29BF2A91-F9AE-4225-98A2-C25AF176BF8F}"/>
              </a:ext>
            </a:extLst>
          </p:cNvPr>
          <p:cNvSpPr/>
          <p:nvPr/>
        </p:nvSpPr>
        <p:spPr>
          <a:xfrm>
            <a:off x="-198099" y="603033"/>
            <a:ext cx="1783622" cy="669390"/>
          </a:xfrm>
          <a:prstGeom prst="rect">
            <a:avLst/>
          </a:prstGeom>
          <a:noFill/>
        </p:spPr>
        <p:txBody>
          <a:bodyPr wrap="square" lIns="114276" tIns="57138" rIns="114276" bIns="57138">
            <a:spAutoFit/>
          </a:bodyPr>
          <a:lstStyle/>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Priority to </a:t>
            </a:r>
          </a:p>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Industries</a:t>
            </a:r>
            <a:endParaRPr lang="ko-KR" altLang="en-US" sz="1800" b="1" dirty="0">
              <a:ln w="10160">
                <a:solidFill>
                  <a:srgbClr val="FF3300"/>
                </a:solidFill>
                <a:prstDash val="solid"/>
              </a:ln>
              <a:solidFill>
                <a:schemeClr val="bg1"/>
              </a:solidFill>
              <a:effectLst>
                <a:outerShdw blurRad="38100" dist="22860" dir="5400000" algn="tl" rotWithShape="0">
                  <a:srgbClr val="000000">
                    <a:alpha val="30000"/>
                  </a:srgbClr>
                </a:outerShdw>
              </a:effectLst>
            </a:endParaRPr>
          </a:p>
        </p:txBody>
      </p:sp>
      <p:grpSp>
        <p:nvGrpSpPr>
          <p:cNvPr id="36" name="Google Shape;181;p4">
            <a:extLst>
              <a:ext uri="{FF2B5EF4-FFF2-40B4-BE49-F238E27FC236}">
                <a16:creationId xmlns:a16="http://schemas.microsoft.com/office/drawing/2014/main" id="{6AF4AB4F-662E-4297-9FB9-16420701EFBD}"/>
              </a:ext>
            </a:extLst>
          </p:cNvPr>
          <p:cNvGrpSpPr/>
          <p:nvPr/>
        </p:nvGrpSpPr>
        <p:grpSpPr>
          <a:xfrm>
            <a:off x="8600390" y="772666"/>
            <a:ext cx="5769552" cy="569405"/>
            <a:chOff x="-284" y="-1116"/>
            <a:chExt cx="12192000" cy="678057"/>
          </a:xfrm>
        </p:grpSpPr>
        <p:pic>
          <p:nvPicPr>
            <p:cNvPr id="40" name="Google Shape;182;p4">
              <a:extLst>
                <a:ext uri="{FF2B5EF4-FFF2-40B4-BE49-F238E27FC236}">
                  <a16:creationId xmlns:a16="http://schemas.microsoft.com/office/drawing/2014/main" id="{0F70874C-4C40-430E-B644-B3795DCA335F}"/>
                </a:ext>
              </a:extLst>
            </p:cNvPr>
            <p:cNvPicPr preferRelativeResize="0"/>
            <p:nvPr/>
          </p:nvPicPr>
          <p:blipFill rotWithShape="1">
            <a:blip r:embed="rId3">
              <a:alphaModFix/>
            </a:blip>
            <a:srcRect t="10056" b="82181"/>
            <a:stretch/>
          </p:blipFill>
          <p:spPr>
            <a:xfrm>
              <a:off x="-284" y="-1116"/>
              <a:ext cx="12192000" cy="673885"/>
            </a:xfrm>
            <a:prstGeom prst="rect">
              <a:avLst/>
            </a:prstGeom>
            <a:noFill/>
            <a:ln>
              <a:noFill/>
            </a:ln>
          </p:spPr>
        </p:pic>
        <p:sp>
          <p:nvSpPr>
            <p:cNvPr id="45" name="Google Shape;183;p4">
              <a:extLst>
                <a:ext uri="{FF2B5EF4-FFF2-40B4-BE49-F238E27FC236}">
                  <a16:creationId xmlns:a16="http://schemas.microsoft.com/office/drawing/2014/main" id="{611E9A2E-521A-4E71-964C-AD6B9A70F8C7}"/>
                </a:ext>
              </a:extLst>
            </p:cNvPr>
            <p:cNvSpPr/>
            <p:nvPr/>
          </p:nvSpPr>
          <p:spPr>
            <a:xfrm>
              <a:off x="-284" y="-115"/>
              <a:ext cx="12192000" cy="677056"/>
            </a:xfrm>
            <a:prstGeom prst="rect">
              <a:avLst/>
            </a:prstGeom>
            <a:solidFill>
              <a:srgbClr val="000000">
                <a:alpha val="58823"/>
              </a:srgbClr>
            </a:solidFill>
            <a:ln>
              <a:noFill/>
            </a:ln>
          </p:spPr>
          <p:txBody>
            <a:bodyPr spcFirstLastPara="1" wrap="square" lIns="114257" tIns="57113" rIns="114257" bIns="57113" anchor="ctr" anchorCtr="0">
              <a:noAutofit/>
            </a:bodyPr>
            <a:lstStyle/>
            <a:p>
              <a:pPr algn="ctr">
                <a:buClr>
                  <a:srgbClr val="FFFFFF"/>
                </a:buClr>
                <a:buSzPts val="2800"/>
              </a:pPr>
              <a:r>
                <a:rPr lang="en-US" sz="2499" b="1" dirty="0">
                  <a:solidFill>
                    <a:srgbClr val="FFFFFF"/>
                  </a:solidFill>
                  <a:latin typeface="Malgun Gothic"/>
                  <a:ea typeface="Malgun Gothic"/>
                  <a:cs typeface="Malgun Gothic"/>
                  <a:sym typeface="Malgun Gothic"/>
                </a:rPr>
                <a:t>ID23 </a:t>
              </a:r>
              <a:r>
                <a:rPr lang="en-US" sz="2499" b="1" dirty="0" err="1">
                  <a:solidFill>
                    <a:srgbClr val="FFFFFF"/>
                  </a:solidFill>
                  <a:latin typeface="Malgun Gothic"/>
                  <a:ea typeface="Malgun Gothic"/>
                  <a:cs typeface="Malgun Gothic"/>
                  <a:sym typeface="Malgun Gothic"/>
                </a:rPr>
                <a:t>RealTimeXAFS</a:t>
              </a:r>
              <a:endParaRPr sz="2499" b="1" dirty="0">
                <a:solidFill>
                  <a:srgbClr val="FFFFFF"/>
                </a:solidFill>
                <a:latin typeface="Malgun Gothic"/>
                <a:ea typeface="Malgun Gothic"/>
                <a:cs typeface="Malgun Gothic"/>
                <a:sym typeface="Malgun Gothic"/>
              </a:endParaRPr>
            </a:p>
          </p:txBody>
        </p:sp>
      </p:grpSp>
      <p:sp>
        <p:nvSpPr>
          <p:cNvPr id="5" name="TextBox 4">
            <a:extLst>
              <a:ext uri="{FF2B5EF4-FFF2-40B4-BE49-F238E27FC236}">
                <a16:creationId xmlns:a16="http://schemas.microsoft.com/office/drawing/2014/main" id="{20B7E5DA-9565-4987-8421-3C0C23022C25}"/>
              </a:ext>
            </a:extLst>
          </p:cNvPr>
          <p:cNvSpPr txBox="1"/>
          <p:nvPr/>
        </p:nvSpPr>
        <p:spPr>
          <a:xfrm>
            <a:off x="5413653" y="21239"/>
            <a:ext cx="4142929" cy="784702"/>
          </a:xfrm>
          <a:prstGeom prst="rect">
            <a:avLst/>
          </a:prstGeom>
          <a:noFill/>
        </p:spPr>
        <p:txBody>
          <a:bodyPr wrap="none" rtlCol="0">
            <a:spAutoFit/>
          </a:bodyPr>
          <a:lstStyle/>
          <a:p>
            <a:r>
              <a:rPr lang="en-US" altLang="ko-KR" sz="4499" b="1" dirty="0">
                <a:effectLst>
                  <a:outerShdw blurRad="38100" dist="38100" dir="2700000" algn="tl">
                    <a:srgbClr val="000000">
                      <a:alpha val="43137"/>
                    </a:srgbClr>
                  </a:outerShdw>
                </a:effectLst>
              </a:rPr>
              <a:t>Material Science</a:t>
            </a:r>
            <a:endParaRPr lang="ko-KR" altLang="en-US" sz="4499" b="1" dirty="0">
              <a:effectLst>
                <a:outerShdw blurRad="38100" dist="38100" dir="2700000" algn="tl">
                  <a:srgbClr val="000000">
                    <a:alpha val="43137"/>
                  </a:srgbClr>
                </a:outerShdw>
              </a:effectLst>
            </a:endParaRPr>
          </a:p>
        </p:txBody>
      </p:sp>
      <p:pic>
        <p:nvPicPr>
          <p:cNvPr id="4" name="그림 3">
            <a:extLst>
              <a:ext uri="{FF2B5EF4-FFF2-40B4-BE49-F238E27FC236}">
                <a16:creationId xmlns:a16="http://schemas.microsoft.com/office/drawing/2014/main" id="{A1E0A045-00D5-486F-9D5C-4042E0F5FEC0}"/>
              </a:ext>
            </a:extLst>
          </p:cNvPr>
          <p:cNvPicPr>
            <a:picLocks noChangeAspect="1"/>
          </p:cNvPicPr>
          <p:nvPr/>
        </p:nvPicPr>
        <p:blipFill>
          <a:blip r:embed="rId4"/>
          <a:stretch>
            <a:fillRect/>
          </a:stretch>
        </p:blipFill>
        <p:spPr>
          <a:xfrm>
            <a:off x="227297" y="2351002"/>
            <a:ext cx="3592111" cy="2121695"/>
          </a:xfrm>
          <a:prstGeom prst="rect">
            <a:avLst/>
          </a:prstGeom>
        </p:spPr>
      </p:pic>
      <p:graphicFrame>
        <p:nvGraphicFramePr>
          <p:cNvPr id="24" name="Table 10">
            <a:extLst>
              <a:ext uri="{FF2B5EF4-FFF2-40B4-BE49-F238E27FC236}">
                <a16:creationId xmlns:a16="http://schemas.microsoft.com/office/drawing/2014/main" id="{ACA8331E-EA8D-4F68-A135-C95AA06DFFE8}"/>
              </a:ext>
            </a:extLst>
          </p:cNvPr>
          <p:cNvGraphicFramePr>
            <a:graphicFrameLocks noGrp="1"/>
          </p:cNvGraphicFramePr>
          <p:nvPr>
            <p:extLst/>
          </p:nvPr>
        </p:nvGraphicFramePr>
        <p:xfrm>
          <a:off x="3906503" y="2318678"/>
          <a:ext cx="3214560" cy="2135934"/>
        </p:xfrm>
        <a:graphic>
          <a:graphicData uri="http://schemas.openxmlformats.org/drawingml/2006/table">
            <a:tbl>
              <a:tblPr firstRow="1" bandRow="1">
                <a:tableStyleId>{9D7B26C5-4107-4FEC-AEDC-1716B250A1EF}</a:tableStyleId>
              </a:tblPr>
              <a:tblGrid>
                <a:gridCol w="1619114">
                  <a:extLst>
                    <a:ext uri="{9D8B030D-6E8A-4147-A177-3AD203B41FA5}">
                      <a16:colId xmlns:a16="http://schemas.microsoft.com/office/drawing/2014/main" val="4214260276"/>
                    </a:ext>
                  </a:extLst>
                </a:gridCol>
                <a:gridCol w="1595446">
                  <a:extLst>
                    <a:ext uri="{9D8B030D-6E8A-4147-A177-3AD203B41FA5}">
                      <a16:colId xmlns:a16="http://schemas.microsoft.com/office/drawing/2014/main" val="1463109983"/>
                    </a:ext>
                  </a:extLst>
                </a:gridCol>
              </a:tblGrid>
              <a:tr h="457105">
                <a:tc>
                  <a:txBody>
                    <a:bodyPr/>
                    <a:lstStyle/>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Photon Source</a:t>
                      </a:r>
                    </a:p>
                  </a:txBody>
                  <a:tcPr marL="57138" marR="57138" marT="57138" marB="57138" anchor="ctr">
                    <a:lnB w="12700" cmpd="sng">
                      <a:noFill/>
                    </a:lnB>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In Vacuum Undulator 16</a:t>
                      </a:r>
                    </a:p>
                  </a:txBody>
                  <a:tcPr marL="57138" marR="57138" marT="57138" marB="57138" anchor="ctr">
                    <a:lnB w="12700" cmpd="sng">
                      <a:noFill/>
                    </a:lnB>
                  </a:tcPr>
                </a:tc>
                <a:extLst>
                  <a:ext uri="{0D108BD9-81ED-4DB2-BD59-A6C34878D82A}">
                    <a16:rowId xmlns:a16="http://schemas.microsoft.com/office/drawing/2014/main" val="906022914"/>
                  </a:ext>
                </a:extLst>
              </a:tr>
              <a:tr h="457105">
                <a:tc>
                  <a:txBody>
                    <a:bodyPr/>
                    <a:lstStyle/>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Energy Range</a:t>
                      </a:r>
                    </a:p>
                  </a:txBody>
                  <a:tcPr marL="57138" marR="57138" marT="57138" marB="57138"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 sz="1100" b="0" dirty="0">
                          <a:latin typeface="Arial" panose="020B0604020202020204" pitchFamily="34" charset="0"/>
                          <a:cs typeface="Arial" panose="020B0604020202020204" pitchFamily="34" charset="0"/>
                        </a:rPr>
                        <a:t>6</a:t>
                      </a:r>
                      <a:r>
                        <a:rPr lang="ko" altLang="ko-KR" sz="1100" b="0" dirty="0">
                          <a:latin typeface="Arial" panose="020B0604020202020204" pitchFamily="34" charset="0"/>
                          <a:cs typeface="Arial" panose="020B0604020202020204" pitchFamily="34" charset="0"/>
                        </a:rPr>
                        <a:t> ~ </a:t>
                      </a:r>
                      <a:r>
                        <a:rPr lang="en-US" altLang="ko" sz="1100" b="0" dirty="0">
                          <a:latin typeface="Arial" panose="020B0604020202020204" pitchFamily="34" charset="0"/>
                          <a:cs typeface="Arial" panose="020B0604020202020204" pitchFamily="34" charset="0"/>
                        </a:rPr>
                        <a:t>45keV (optimized: 33.5)</a:t>
                      </a:r>
                    </a:p>
                  </a:txBody>
                  <a:tcPr marL="57138" marR="57138" marT="57138" marB="57138"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r h="285690">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Energy resolution</a:t>
                      </a:r>
                      <a:endParaRPr lang="en-US" altLang="ko-KR" sz="1100" b="1"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&lt; 2 x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33933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dirty="0">
                          <a:latin typeface="Arial" panose="020B0604020202020204" pitchFamily="34" charset="0"/>
                          <a:cs typeface="Arial" panose="020B0604020202020204" pitchFamily="34" charset="0"/>
                        </a:rPr>
                        <a:t>Beam flux (</a:t>
                      </a:r>
                      <a:r>
                        <a:rPr lang="en-US" altLang="ko" sz="1100" b="1" dirty="0" err="1">
                          <a:latin typeface="Arial" panose="020B0604020202020204" pitchFamily="34" charset="0"/>
                          <a:cs typeface="Arial" panose="020B0604020202020204" pitchFamily="34" charset="0"/>
                        </a:rPr>
                        <a:t>ph</a:t>
                      </a:r>
                      <a:r>
                        <a:rPr lang="en-US" altLang="ko" sz="1100" b="1" dirty="0">
                          <a:latin typeface="Arial" panose="020B0604020202020204" pitchFamily="34" charset="0"/>
                          <a:cs typeface="Arial" panose="020B0604020202020204" pitchFamily="34" charset="0"/>
                        </a:rPr>
                        <a:t>/s)</a:t>
                      </a:r>
                      <a:endParaRPr lang="en-US" altLang="ko-KR" sz="1100" b="1"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en-US" altLang="ko" sz="1100" b="0" dirty="0">
                          <a:latin typeface="Arial" panose="020B0604020202020204" pitchFamily="34" charset="0"/>
                          <a:cs typeface="Arial" panose="020B0604020202020204" pitchFamily="34" charset="0"/>
                        </a:rPr>
                        <a:t>~</a:t>
                      </a:r>
                      <a:r>
                        <a:rPr lang="ko" altLang="en-US" sz="1100" b="0" dirty="0">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1</a:t>
                      </a:r>
                      <a:r>
                        <a:rPr lang="ko" altLang="en-US" sz="1100" b="0" dirty="0">
                          <a:solidFill>
                            <a:schemeClr val="dk1"/>
                          </a:solidFill>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 10</a:t>
                      </a:r>
                      <a:r>
                        <a:rPr lang="en-US" altLang="ko" sz="1100" b="0" baseline="30000" dirty="0">
                          <a:solidFill>
                            <a:schemeClr val="dk1"/>
                          </a:solidFill>
                          <a:latin typeface="Arial" panose="020B0604020202020204" pitchFamily="34" charset="0"/>
                          <a:cs typeface="Arial" panose="020B0604020202020204" pitchFamily="34" charset="0"/>
                        </a:rPr>
                        <a:t>12</a:t>
                      </a:r>
                      <a:endParaRPr lang="ko" altLang="en-US" sz="1100" b="0" dirty="0">
                        <a:latin typeface="Arial" panose="020B0604020202020204" pitchFamily="34" charset="0"/>
                        <a:cs typeface="Arial" panose="020B0604020202020204" pitchFamily="34" charset="0"/>
                      </a:endParaRPr>
                    </a:p>
                  </a:txBody>
                  <a:tcPr marL="57138" marR="57138" marT="57138" marB="5713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596697">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Beam size (</a:t>
                      </a:r>
                      <a:r>
                        <a:rPr lang="el-GR" altLang="ko" sz="1100" b="1" dirty="0">
                          <a:latin typeface="Arial" panose="020B0604020202020204" pitchFamily="34" charset="0"/>
                          <a:cs typeface="Arial" panose="020B0604020202020204" pitchFamily="34" charset="0"/>
                        </a:rPr>
                        <a:t>μ</a:t>
                      </a:r>
                      <a:r>
                        <a:rPr lang="en-US" altLang="ko" sz="1100" b="1" dirty="0">
                          <a:latin typeface="Arial" panose="020B0604020202020204" pitchFamily="34" charset="0"/>
                          <a:cs typeface="Arial" panose="020B0604020202020204" pitchFamily="34" charset="0"/>
                        </a:rPr>
                        <a:t>m</a:t>
                      </a:r>
                      <a:r>
                        <a:rPr lang="en-US" altLang="ko" sz="1100" b="1" baseline="30000" dirty="0">
                          <a:solidFill>
                            <a:schemeClr val="dk1"/>
                          </a:solidFill>
                          <a:latin typeface="Arial" panose="020B0604020202020204" pitchFamily="34" charset="0"/>
                          <a:cs typeface="Arial" panose="020B0604020202020204" pitchFamily="34" charset="0"/>
                        </a:rPr>
                        <a:t>2</a:t>
                      </a:r>
                      <a:r>
                        <a:rPr lang="en-US" altLang="ko" sz="1100" b="1" dirty="0">
                          <a:latin typeface="Arial" panose="020B0604020202020204" pitchFamily="34" charset="0"/>
                          <a:cs typeface="Arial" panose="020B0604020202020204" pitchFamily="34" charset="0"/>
                        </a:rPr>
                        <a:t>)</a:t>
                      </a:r>
                      <a:endParaRPr lang="en-US" altLang="ko-KR" sz="1100"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H </a:t>
                      </a:r>
                      <a:r>
                        <a:rPr lang="en-US" altLang="ko" sz="1100" b="1" dirty="0">
                          <a:solidFill>
                            <a:schemeClr val="dk1"/>
                          </a:solidFill>
                          <a:latin typeface="Arial" panose="020B0604020202020204" pitchFamily="34" charset="0"/>
                          <a:cs typeface="Arial" panose="020B0604020202020204" pitchFamily="34" charset="0"/>
                        </a:rPr>
                        <a:t>× V</a:t>
                      </a:r>
                      <a:r>
                        <a:rPr lang="en-US" altLang="ko" sz="1100" b="1" dirty="0">
                          <a:latin typeface="Arial" panose="020B0604020202020204" pitchFamily="34" charset="0"/>
                          <a:cs typeface="Arial" panose="020B0604020202020204" pitchFamily="34" charset="0"/>
                        </a:rPr>
                        <a:t>, FWHM</a:t>
                      </a:r>
                      <a:endParaRPr lang="en-US" altLang="ko-KR" sz="1100" b="1" dirty="0">
                        <a:latin typeface="Arial" panose="020B0604020202020204" pitchFamily="34" charset="0"/>
                        <a:cs typeface="Arial" panose="020B0604020202020204" pitchFamily="34" charset="0"/>
                      </a:endParaRPr>
                    </a:p>
                  </a:txBody>
                  <a:tcPr marL="57138" marR="57138" marT="57138" marB="57138" anchor="ctr">
                    <a:lnT>
                      <a:noFill/>
                    </a:lnT>
                  </a:tcPr>
                </a:tc>
                <a:tc>
                  <a:txBody>
                    <a:bodyPr/>
                    <a:lstStyle/>
                    <a:p>
                      <a:pPr marL="0" marR="0" lvl="0" indent="0" algn="ctr" rtl="0">
                        <a:lnSpc>
                          <a:spcPct val="150000"/>
                        </a:lnSpc>
                        <a:spcBef>
                          <a:spcPts val="0"/>
                        </a:spcBef>
                        <a:spcAft>
                          <a:spcPts val="0"/>
                        </a:spcAft>
                        <a:buNone/>
                      </a:pPr>
                      <a:r>
                        <a:rPr lang="en-US" altLang="ko" sz="1100" b="0" dirty="0">
                          <a:latin typeface="Arial" panose="020B0604020202020204" pitchFamily="34" charset="0"/>
                          <a:cs typeface="Arial" panose="020B0604020202020204" pitchFamily="34" charset="0"/>
                        </a:rPr>
                        <a:t>Natural: 1200 × 600</a:t>
                      </a:r>
                      <a:endParaRPr lang="en-US" altLang="ko-KR" sz="1100" b="0" dirty="0">
                        <a:latin typeface="Arial" panose="020B0604020202020204" pitchFamily="34" charset="0"/>
                        <a:cs typeface="Arial" panose="020B0604020202020204" pitchFamily="34" charset="0"/>
                      </a:endParaRPr>
                    </a:p>
                    <a:p>
                      <a:pPr marL="0" marR="0" lvl="0" indent="0" algn="ctr" rtl="0">
                        <a:lnSpc>
                          <a:spcPct val="150000"/>
                        </a:lnSpc>
                        <a:spcBef>
                          <a:spcPts val="0"/>
                        </a:spcBef>
                        <a:spcAft>
                          <a:spcPts val="0"/>
                        </a:spcAft>
                        <a:buNone/>
                      </a:pPr>
                      <a:r>
                        <a:rPr lang="en-US" altLang="ko-KR" sz="1100" b="0" dirty="0">
                          <a:latin typeface="Arial" panose="020B0604020202020204" pitchFamily="34" charset="0"/>
                          <a:cs typeface="Arial" panose="020B0604020202020204" pitchFamily="34" charset="0"/>
                        </a:rPr>
                        <a:t>Focused: 150 x 100</a:t>
                      </a:r>
                    </a:p>
                  </a:txBody>
                  <a:tcPr marL="57138" marR="57138" marT="57138" marB="57138" anchor="ctr">
                    <a:lnT>
                      <a:noFill/>
                    </a:lnT>
                  </a:tcPr>
                </a:tc>
                <a:extLst>
                  <a:ext uri="{0D108BD9-81ED-4DB2-BD59-A6C34878D82A}">
                    <a16:rowId xmlns:a16="http://schemas.microsoft.com/office/drawing/2014/main" val="2008489961"/>
                  </a:ext>
                </a:extLst>
              </a:tr>
            </a:tbl>
          </a:graphicData>
        </a:graphic>
      </p:graphicFrame>
      <p:sp>
        <p:nvSpPr>
          <p:cNvPr id="25" name="TextBox 24">
            <a:extLst>
              <a:ext uri="{FF2B5EF4-FFF2-40B4-BE49-F238E27FC236}">
                <a16:creationId xmlns:a16="http://schemas.microsoft.com/office/drawing/2014/main" id="{49E7D8F3-6647-426A-93AF-52ADAEEDD65B}"/>
              </a:ext>
            </a:extLst>
          </p:cNvPr>
          <p:cNvSpPr txBox="1"/>
          <p:nvPr/>
        </p:nvSpPr>
        <p:spPr>
          <a:xfrm>
            <a:off x="227298" y="1461823"/>
            <a:ext cx="6759418" cy="707886"/>
          </a:xfrm>
          <a:prstGeom prst="rect">
            <a:avLst/>
          </a:prstGeom>
          <a:noFill/>
        </p:spPr>
        <p:txBody>
          <a:bodyPr wrap="square" rtlCol="0">
            <a:spAutoFit/>
          </a:bodyPr>
          <a:lstStyle/>
          <a:p>
            <a:r>
              <a:rPr lang="en-US" altLang="ko-KR" sz="2000" b="1" dirty="0"/>
              <a:t>Analysis</a:t>
            </a:r>
            <a:r>
              <a:rPr lang="ko-KR" altLang="en-US" sz="2000" b="1" dirty="0"/>
              <a:t> </a:t>
            </a:r>
            <a:r>
              <a:rPr lang="en-US" altLang="ko-KR" sz="2000" b="1" dirty="0"/>
              <a:t>of</a:t>
            </a:r>
            <a:r>
              <a:rPr lang="ko-KR" altLang="en-US" sz="2000" b="1" dirty="0"/>
              <a:t> </a:t>
            </a:r>
            <a:r>
              <a:rPr lang="en-US" altLang="ko-KR" sz="2000" b="1" dirty="0"/>
              <a:t>microstructure</a:t>
            </a:r>
            <a:r>
              <a:rPr lang="ko-KR" altLang="en-US" sz="2000" b="1" dirty="0"/>
              <a:t> </a:t>
            </a:r>
            <a:r>
              <a:rPr lang="en-US" altLang="ko-KR" sz="2000" b="1" dirty="0"/>
              <a:t>and</a:t>
            </a:r>
            <a:r>
              <a:rPr lang="ko-KR" altLang="en-US" sz="2000" b="1" dirty="0"/>
              <a:t> </a:t>
            </a:r>
            <a:r>
              <a:rPr lang="en-US" altLang="ko-KR" sz="2000" b="1" dirty="0"/>
              <a:t>phase</a:t>
            </a:r>
            <a:r>
              <a:rPr lang="ko-KR" altLang="en-US" sz="2000" b="1" dirty="0"/>
              <a:t> </a:t>
            </a:r>
            <a:r>
              <a:rPr lang="en-US" altLang="ko-KR" sz="2000" b="1" dirty="0"/>
              <a:t>transition</a:t>
            </a:r>
            <a:r>
              <a:rPr lang="ko-KR" altLang="en-US" sz="2000" b="1" dirty="0"/>
              <a:t> </a:t>
            </a:r>
            <a:r>
              <a:rPr lang="en-US" altLang="ko-KR" sz="2000" b="1" dirty="0"/>
              <a:t>of</a:t>
            </a:r>
            <a:r>
              <a:rPr lang="ko-KR" altLang="en-US" sz="2000" b="1" dirty="0"/>
              <a:t> </a:t>
            </a:r>
            <a:r>
              <a:rPr lang="en-US" altLang="ko-KR" sz="2000" b="1" dirty="0"/>
              <a:t>crystalline</a:t>
            </a:r>
            <a:r>
              <a:rPr lang="ko-KR" altLang="en-US" sz="2000" b="1" dirty="0"/>
              <a:t> </a:t>
            </a:r>
            <a:r>
              <a:rPr lang="en-US" altLang="ko-KR" sz="2000" b="1" dirty="0"/>
              <a:t>materials with high resolution</a:t>
            </a:r>
            <a:endParaRPr lang="ko-KR" altLang="en-US" sz="2000" b="1" dirty="0"/>
          </a:p>
        </p:txBody>
      </p:sp>
      <p:pic>
        <p:nvPicPr>
          <p:cNvPr id="27" name="그림 26">
            <a:extLst>
              <a:ext uri="{FF2B5EF4-FFF2-40B4-BE49-F238E27FC236}">
                <a16:creationId xmlns:a16="http://schemas.microsoft.com/office/drawing/2014/main" id="{BD00D415-C2FB-431E-A9C0-913E0921409B}"/>
              </a:ext>
            </a:extLst>
          </p:cNvPr>
          <p:cNvPicPr>
            <a:picLocks noChangeAspect="1"/>
          </p:cNvPicPr>
          <p:nvPr/>
        </p:nvPicPr>
        <p:blipFill>
          <a:blip r:embed="rId5"/>
          <a:stretch>
            <a:fillRect/>
          </a:stretch>
        </p:blipFill>
        <p:spPr>
          <a:xfrm rot="1357480">
            <a:off x="1164613" y="4125323"/>
            <a:ext cx="5370251" cy="2688495"/>
          </a:xfrm>
          <a:prstGeom prst="rect">
            <a:avLst/>
          </a:prstGeom>
        </p:spPr>
      </p:pic>
      <p:sp>
        <p:nvSpPr>
          <p:cNvPr id="28" name="사각형: 둥근 모서리 27">
            <a:extLst>
              <a:ext uri="{FF2B5EF4-FFF2-40B4-BE49-F238E27FC236}">
                <a16:creationId xmlns:a16="http://schemas.microsoft.com/office/drawing/2014/main" id="{617ACAF3-31CB-4402-90D3-425F84F19112}"/>
              </a:ext>
            </a:extLst>
          </p:cNvPr>
          <p:cNvSpPr/>
          <p:nvPr/>
        </p:nvSpPr>
        <p:spPr>
          <a:xfrm>
            <a:off x="399681" y="6486084"/>
            <a:ext cx="6956448" cy="203503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tx1"/>
                </a:solidFill>
              </a:rPr>
              <a:t>- </a:t>
            </a:r>
            <a:r>
              <a:rPr lang="en" altLang="ko-KR" sz="1500" dirty="0">
                <a:solidFill>
                  <a:schemeClr val="tx1"/>
                </a:solidFill>
              </a:rPr>
              <a:t>Delivers a beam with low divergence and low harmonic order, exceeding 20 keV via an insertion device for high-resolution powder diffraction (HRPD) above 30 keV.</a:t>
            </a:r>
          </a:p>
          <a:p>
            <a:r>
              <a:rPr lang="en" altLang="ko-KR" sz="1500" dirty="0">
                <a:solidFill>
                  <a:schemeClr val="tx1"/>
                </a:solidFill>
              </a:rPr>
              <a:t>- Utilizes HRPD as the primary technique, with an automated sample changer for enhanced efficiency and additional analysis via dedicated experimental setups.</a:t>
            </a:r>
          </a:p>
          <a:p>
            <a:r>
              <a:rPr lang="en" altLang="ko-KR" sz="1500" dirty="0">
                <a:solidFill>
                  <a:schemeClr val="tx1"/>
                </a:solidFill>
              </a:rPr>
              <a:t>- Supports varied sample environments (temperature, gas, atmosphere) with real-time XRD analysis.</a:t>
            </a:r>
            <a:endParaRPr lang="en-US" altLang="ko-KR" sz="1500" dirty="0">
              <a:solidFill>
                <a:schemeClr val="tx1"/>
              </a:solidFill>
            </a:endParaRPr>
          </a:p>
        </p:txBody>
      </p:sp>
      <p:sp>
        <p:nvSpPr>
          <p:cNvPr id="29" name="TextBox 28">
            <a:extLst>
              <a:ext uri="{FF2B5EF4-FFF2-40B4-BE49-F238E27FC236}">
                <a16:creationId xmlns:a16="http://schemas.microsoft.com/office/drawing/2014/main" id="{CA7153AA-5441-4DA1-924E-7CA94B42F7F8}"/>
              </a:ext>
            </a:extLst>
          </p:cNvPr>
          <p:cNvSpPr txBox="1"/>
          <p:nvPr/>
        </p:nvSpPr>
        <p:spPr>
          <a:xfrm>
            <a:off x="7556935" y="1402999"/>
            <a:ext cx="7369746" cy="707886"/>
          </a:xfrm>
          <a:prstGeom prst="rect">
            <a:avLst/>
          </a:prstGeom>
          <a:noFill/>
        </p:spPr>
        <p:txBody>
          <a:bodyPr wrap="square" rtlCol="0">
            <a:spAutoFit/>
          </a:bodyPr>
          <a:lstStyle/>
          <a:p>
            <a:r>
              <a:rPr lang="en-US" altLang="ko-KR" sz="2000" b="1" dirty="0"/>
              <a:t>Studying reaction dynamics on sub-second time scales and states of electrons </a:t>
            </a:r>
            <a:endParaRPr lang="ko-KR" altLang="en-US" sz="2000" b="1" dirty="0"/>
          </a:p>
        </p:txBody>
      </p:sp>
      <p:pic>
        <p:nvPicPr>
          <p:cNvPr id="6" name="그림 5">
            <a:extLst>
              <a:ext uri="{FF2B5EF4-FFF2-40B4-BE49-F238E27FC236}">
                <a16:creationId xmlns:a16="http://schemas.microsoft.com/office/drawing/2014/main" id="{4CFD55D9-8B9B-4719-8D62-11193A85751D}"/>
              </a:ext>
            </a:extLst>
          </p:cNvPr>
          <p:cNvPicPr>
            <a:picLocks noChangeAspect="1"/>
          </p:cNvPicPr>
          <p:nvPr/>
        </p:nvPicPr>
        <p:blipFill>
          <a:blip r:embed="rId6"/>
          <a:stretch>
            <a:fillRect/>
          </a:stretch>
        </p:blipFill>
        <p:spPr>
          <a:xfrm>
            <a:off x="7598341" y="2171047"/>
            <a:ext cx="3004630" cy="2035031"/>
          </a:xfrm>
          <a:prstGeom prst="rect">
            <a:avLst/>
          </a:prstGeom>
        </p:spPr>
      </p:pic>
      <p:pic>
        <p:nvPicPr>
          <p:cNvPr id="30" name="그림 29">
            <a:extLst>
              <a:ext uri="{FF2B5EF4-FFF2-40B4-BE49-F238E27FC236}">
                <a16:creationId xmlns:a16="http://schemas.microsoft.com/office/drawing/2014/main" id="{29DB23C8-7857-4C71-91DE-E641F9FA90A9}"/>
              </a:ext>
            </a:extLst>
          </p:cNvPr>
          <p:cNvPicPr>
            <a:picLocks noChangeAspect="1"/>
          </p:cNvPicPr>
          <p:nvPr/>
        </p:nvPicPr>
        <p:blipFill>
          <a:blip r:embed="rId7"/>
          <a:stretch>
            <a:fillRect/>
          </a:stretch>
        </p:blipFill>
        <p:spPr>
          <a:xfrm>
            <a:off x="8456607" y="4205898"/>
            <a:ext cx="5247279" cy="2891085"/>
          </a:xfrm>
          <a:prstGeom prst="rect">
            <a:avLst/>
          </a:prstGeom>
        </p:spPr>
      </p:pic>
      <p:sp>
        <p:nvSpPr>
          <p:cNvPr id="31" name="사각형: 둥근 모서리 30">
            <a:extLst>
              <a:ext uri="{FF2B5EF4-FFF2-40B4-BE49-F238E27FC236}">
                <a16:creationId xmlns:a16="http://schemas.microsoft.com/office/drawing/2014/main" id="{1AC72621-ECD6-401F-96D9-C744EB781BD8}"/>
              </a:ext>
            </a:extLst>
          </p:cNvPr>
          <p:cNvSpPr/>
          <p:nvPr/>
        </p:nvSpPr>
        <p:spPr>
          <a:xfrm>
            <a:off x="8095056" y="7091518"/>
            <a:ext cx="6939234" cy="142959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tx1"/>
                </a:solidFill>
              </a:rPr>
              <a:t>- By utilizing the IVU24, the ID23 beamline provides advanced spectroscopies, including Quick XAS, operando/in-situ XAS, HERFD-XAS, and XES.</a:t>
            </a:r>
          </a:p>
          <a:p>
            <a:pPr marL="214261" indent="-214261">
              <a:buFontTx/>
              <a:buChar char="-"/>
            </a:pPr>
            <a:r>
              <a:rPr lang="en-US" altLang="ko-KR" sz="1500" dirty="0">
                <a:solidFill>
                  <a:schemeClr val="tx1"/>
                </a:solidFill>
              </a:rPr>
              <a:t>Such capabilities are expected to support research on both national strategic technologies and fundamental academic science.</a:t>
            </a:r>
          </a:p>
        </p:txBody>
      </p:sp>
      <p:graphicFrame>
        <p:nvGraphicFramePr>
          <p:cNvPr id="33" name="Table 10">
            <a:extLst>
              <a:ext uri="{FF2B5EF4-FFF2-40B4-BE49-F238E27FC236}">
                <a16:creationId xmlns:a16="http://schemas.microsoft.com/office/drawing/2014/main" id="{33008771-3E0E-408A-8E4F-907F8FA7F3B4}"/>
              </a:ext>
            </a:extLst>
          </p:cNvPr>
          <p:cNvGraphicFramePr>
            <a:graphicFrameLocks noGrp="1"/>
          </p:cNvGraphicFramePr>
          <p:nvPr>
            <p:extLst/>
          </p:nvPr>
        </p:nvGraphicFramePr>
        <p:xfrm>
          <a:off x="10554505" y="3981757"/>
          <a:ext cx="4700120" cy="559233"/>
        </p:xfrm>
        <a:graphic>
          <a:graphicData uri="http://schemas.openxmlformats.org/drawingml/2006/table">
            <a:tbl>
              <a:tblPr firstRow="1" bandRow="1">
                <a:tableStyleId>{9D7B26C5-4107-4FEC-AEDC-1716B250A1EF}</a:tableStyleId>
              </a:tblPr>
              <a:tblGrid>
                <a:gridCol w="1490753">
                  <a:extLst>
                    <a:ext uri="{9D8B030D-6E8A-4147-A177-3AD203B41FA5}">
                      <a16:colId xmlns:a16="http://schemas.microsoft.com/office/drawing/2014/main" val="4214260276"/>
                    </a:ext>
                  </a:extLst>
                </a:gridCol>
                <a:gridCol w="3209367">
                  <a:extLst>
                    <a:ext uri="{9D8B030D-6E8A-4147-A177-3AD203B41FA5}">
                      <a16:colId xmlns:a16="http://schemas.microsoft.com/office/drawing/2014/main" val="1463109983"/>
                    </a:ext>
                  </a:extLst>
                </a:gridCol>
              </a:tblGrid>
              <a:tr h="559233">
                <a:tc>
                  <a:txBody>
                    <a:bodyPr/>
                    <a:lstStyle/>
                    <a:p>
                      <a:pPr marL="0" marR="0" lvl="0" indent="0" algn="ctr" rtl="0">
                        <a:lnSpc>
                          <a:spcPct val="100000"/>
                        </a:lnSpc>
                        <a:spcBef>
                          <a:spcPts val="0"/>
                        </a:spcBef>
                        <a:spcAft>
                          <a:spcPts val="0"/>
                        </a:spcAft>
                        <a:buNone/>
                      </a:pPr>
                      <a:r>
                        <a:rPr lang="en-US" altLang="ko-KR" sz="1100" b="1" kern="300" dirty="0">
                          <a:latin typeface="Arial" panose="020B0604020202020204" pitchFamily="34" charset="0"/>
                          <a:cs typeface="Arial" panose="020B0604020202020204" pitchFamily="34" charset="0"/>
                        </a:rPr>
                        <a:t>Measurement time</a:t>
                      </a:r>
                    </a:p>
                  </a:txBody>
                  <a:tcPr marL="57138" marR="57138" marT="22495" marB="2249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000"/>
                        <a:buFont typeface="Wingdings" panose="05000000000000000000" pitchFamily="2" charset="2"/>
                        <a:buNone/>
                      </a:pPr>
                      <a:r>
                        <a:rPr lang="en-US" altLang="ko-KR" sz="1100" b="0" u="none" strike="noStrike" kern="1200" cap="none" dirty="0">
                          <a:solidFill>
                            <a:schemeClr val="tx1"/>
                          </a:solidFill>
                          <a:latin typeface="+mn-lt"/>
                          <a:ea typeface="Calibri" panose="020F0502020204030204" pitchFamily="34" charset="0"/>
                          <a:cs typeface="Calibri" panose="020F0502020204030204" pitchFamily="34" charset="0"/>
                        </a:rPr>
                        <a:t>XAS : 1 ~ 20 min </a:t>
                      </a:r>
                    </a:p>
                    <a:p>
                      <a:pPr marL="0" marR="0" lvl="0" indent="0" algn="ctr" rtl="0">
                        <a:lnSpc>
                          <a:spcPct val="100000"/>
                        </a:lnSpc>
                        <a:spcBef>
                          <a:spcPts val="0"/>
                        </a:spcBef>
                        <a:spcAft>
                          <a:spcPts val="0"/>
                        </a:spcAft>
                        <a:buClr>
                          <a:schemeClr val="dk1"/>
                        </a:buClr>
                        <a:buSzPts val="1000"/>
                        <a:buFont typeface="Wingdings" panose="05000000000000000000" pitchFamily="2" charset="2"/>
                        <a:buNone/>
                      </a:pPr>
                      <a:r>
                        <a:rPr lang="en-US" altLang="ko-KR" sz="1100" b="0" u="none" strike="noStrike" kern="1200" cap="none" dirty="0">
                          <a:solidFill>
                            <a:schemeClr val="tx1"/>
                          </a:solidFill>
                          <a:latin typeface="+mn-lt"/>
                          <a:ea typeface="Calibri" panose="020F0502020204030204" pitchFamily="34" charset="0"/>
                          <a:cs typeface="Calibri" panose="020F0502020204030204" pitchFamily="34" charset="0"/>
                        </a:rPr>
                        <a:t>Quick XAS : &gt; 1 s </a:t>
                      </a:r>
                    </a:p>
                    <a:p>
                      <a:pPr marL="0" marR="0" lvl="0" indent="0" algn="ctr" rtl="0">
                        <a:lnSpc>
                          <a:spcPct val="100000"/>
                        </a:lnSpc>
                        <a:spcBef>
                          <a:spcPts val="0"/>
                        </a:spcBef>
                        <a:spcAft>
                          <a:spcPts val="0"/>
                        </a:spcAft>
                        <a:buClr>
                          <a:schemeClr val="dk1"/>
                        </a:buClr>
                        <a:buSzPts val="1000"/>
                        <a:buFont typeface="Wingdings" panose="05000000000000000000" pitchFamily="2" charset="2"/>
                        <a:buNone/>
                      </a:pPr>
                      <a:r>
                        <a:rPr lang="en-US" altLang="ko-KR" sz="1100" b="0" u="none" strike="noStrike" kern="1200" cap="none" dirty="0">
                          <a:solidFill>
                            <a:schemeClr val="tx1"/>
                          </a:solidFill>
                          <a:latin typeface="+mn-lt"/>
                          <a:ea typeface="Calibri" panose="020F0502020204030204" pitchFamily="34" charset="0"/>
                          <a:cs typeface="Calibri" panose="020F0502020204030204" pitchFamily="34" charset="0"/>
                        </a:rPr>
                        <a:t>XES : a few min</a:t>
                      </a:r>
                    </a:p>
                  </a:txBody>
                  <a:tcPr marL="57138" marR="57138" marT="22495" marB="2249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8489961"/>
                  </a:ext>
                </a:extLst>
              </a:tr>
            </a:tbl>
          </a:graphicData>
        </a:graphic>
      </p:graphicFrame>
      <p:graphicFrame>
        <p:nvGraphicFramePr>
          <p:cNvPr id="37" name="Table 10">
            <a:extLst>
              <a:ext uri="{FF2B5EF4-FFF2-40B4-BE49-F238E27FC236}">
                <a16:creationId xmlns:a16="http://schemas.microsoft.com/office/drawing/2014/main" id="{06F45279-0626-4CE0-B337-F31D3FE4DB82}"/>
              </a:ext>
            </a:extLst>
          </p:cNvPr>
          <p:cNvGraphicFramePr>
            <a:graphicFrameLocks noGrp="1"/>
          </p:cNvGraphicFramePr>
          <p:nvPr>
            <p:extLst/>
          </p:nvPr>
        </p:nvGraphicFramePr>
        <p:xfrm>
          <a:off x="10590476" y="1808653"/>
          <a:ext cx="4710172" cy="2185580"/>
        </p:xfrm>
        <a:graphic>
          <a:graphicData uri="http://schemas.openxmlformats.org/drawingml/2006/table">
            <a:tbl>
              <a:tblPr firstRow="1" bandRow="1">
                <a:tableStyleId>{9D7B26C5-4107-4FEC-AEDC-1716B250A1EF}</a:tableStyleId>
              </a:tblPr>
              <a:tblGrid>
                <a:gridCol w="1220176">
                  <a:extLst>
                    <a:ext uri="{9D8B030D-6E8A-4147-A177-3AD203B41FA5}">
                      <a16:colId xmlns:a16="http://schemas.microsoft.com/office/drawing/2014/main" val="4214260276"/>
                    </a:ext>
                  </a:extLst>
                </a:gridCol>
                <a:gridCol w="1643677">
                  <a:extLst>
                    <a:ext uri="{9D8B030D-6E8A-4147-A177-3AD203B41FA5}">
                      <a16:colId xmlns:a16="http://schemas.microsoft.com/office/drawing/2014/main" val="1463109983"/>
                    </a:ext>
                  </a:extLst>
                </a:gridCol>
                <a:gridCol w="1846319">
                  <a:extLst>
                    <a:ext uri="{9D8B030D-6E8A-4147-A177-3AD203B41FA5}">
                      <a16:colId xmlns:a16="http://schemas.microsoft.com/office/drawing/2014/main" val="3240278846"/>
                    </a:ext>
                  </a:extLst>
                </a:gridCol>
              </a:tblGrid>
              <a:tr h="347184">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Photon Source</a:t>
                      </a:r>
                      <a:endParaRPr sz="1100" b="1" dirty="0">
                        <a:latin typeface="Arial" panose="020B0604020202020204" pitchFamily="34" charset="0"/>
                        <a:cs typeface="Arial" panose="020B0604020202020204" pitchFamily="34" charset="0"/>
                      </a:endParaRPr>
                    </a:p>
                  </a:txBody>
                  <a:tcPr marL="57138" marR="57138" marT="22495" marB="22495" anchor="ctr">
                    <a:lnB w="12700" cmpd="sng">
                      <a:noFill/>
                    </a:lnB>
                  </a:tcPr>
                </a:tc>
                <a:tc gridSpan="2">
                  <a:txBody>
                    <a:bodyPr/>
                    <a:lstStyle/>
                    <a:p>
                      <a:pPr marL="0" lvl="0" indent="0" algn="ctr" rtl="0">
                        <a:lnSpc>
                          <a:spcPct val="100000"/>
                        </a:lnSpc>
                        <a:spcBef>
                          <a:spcPts val="0"/>
                        </a:spcBef>
                        <a:spcAft>
                          <a:spcPts val="0"/>
                        </a:spcAft>
                        <a:buNone/>
                      </a:pPr>
                      <a:r>
                        <a:rPr lang="en-US" altLang="ko-KR" sz="1100" b="0" dirty="0">
                          <a:latin typeface="Arial" panose="020B0604020202020204" pitchFamily="34" charset="0"/>
                          <a:cs typeface="Arial" panose="020B0604020202020204" pitchFamily="34" charset="0"/>
                        </a:rPr>
                        <a:t>In Vacuum Undulator 24</a:t>
                      </a:r>
                    </a:p>
                  </a:txBody>
                  <a:tcPr marL="57138" marR="57138" marT="22495" marB="22495" anchor="ctr">
                    <a:lnB w="12700" cmpd="sng">
                      <a:noFill/>
                    </a:lnB>
                  </a:tcPr>
                </a:tc>
                <a:tc hMerge="1">
                  <a:txBody>
                    <a:bodyPr/>
                    <a:lstStyle/>
                    <a:p>
                      <a:pPr latinLnBrk="1"/>
                      <a:endParaRPr lang="ko-KR" altLang="en-US"/>
                    </a:p>
                  </a:txBody>
                  <a:tcPr/>
                </a:tc>
                <a:extLst>
                  <a:ext uri="{0D108BD9-81ED-4DB2-BD59-A6C34878D82A}">
                    <a16:rowId xmlns:a16="http://schemas.microsoft.com/office/drawing/2014/main" val="906022914"/>
                  </a:ext>
                </a:extLst>
              </a:tr>
              <a:tr h="347184">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Energy Range</a:t>
                      </a:r>
                    </a:p>
                  </a:txBody>
                  <a:tcPr marL="57138" marR="57138" marT="22495" marB="22495" anchor="ctr">
                    <a:lnL>
                      <a:noFill/>
                    </a:lnL>
                    <a:lnR>
                      <a:noFill/>
                    </a:lnR>
                    <a:lnT w="12700" cmpd="sng">
                      <a:noFill/>
                    </a:lnT>
                    <a:lnB>
                      <a:noFill/>
                    </a:lnB>
                    <a:lnTlToBr w="12700" cmpd="sng">
                      <a:noFill/>
                      <a:prstDash val="solid"/>
                    </a:lnTlToBr>
                    <a:lnBlToTr w="12700" cmpd="sng">
                      <a:noFill/>
                      <a:prstDash val="solid"/>
                    </a:lnBlToTr>
                  </a:tcPr>
                </a:tc>
                <a:tc gridSpan="2">
                  <a:txBody>
                    <a:bodyPr/>
                    <a:lstStyle/>
                    <a:p>
                      <a:pPr marL="0" lvl="0" indent="0" algn="ctr" rtl="0">
                        <a:lnSpc>
                          <a:spcPct val="100000"/>
                        </a:lnSpc>
                        <a:spcBef>
                          <a:spcPts val="0"/>
                        </a:spcBef>
                        <a:spcAft>
                          <a:spcPts val="0"/>
                        </a:spcAft>
                        <a:buNone/>
                      </a:pPr>
                      <a:r>
                        <a:rPr lang="en-US" altLang="ko" sz="1100" b="0" dirty="0">
                          <a:latin typeface="Arial" panose="020B0604020202020204" pitchFamily="34" charset="0"/>
                          <a:cs typeface="Arial" panose="020B0604020202020204" pitchFamily="34" charset="0"/>
                        </a:rPr>
                        <a:t>4</a:t>
                      </a:r>
                      <a:r>
                        <a:rPr lang="ko" altLang="ko-KR" sz="1100" b="0" dirty="0">
                          <a:latin typeface="Arial" panose="020B0604020202020204" pitchFamily="34" charset="0"/>
                          <a:cs typeface="Arial" panose="020B0604020202020204" pitchFamily="34" charset="0"/>
                        </a:rPr>
                        <a:t> ~ </a:t>
                      </a:r>
                      <a:r>
                        <a:rPr lang="en-US" altLang="ko" sz="1100" b="0" dirty="0">
                          <a:latin typeface="Arial" panose="020B0604020202020204" pitchFamily="34" charset="0"/>
                          <a:cs typeface="Arial" panose="020B0604020202020204" pitchFamily="34" charset="0"/>
                        </a:rPr>
                        <a:t>40keV </a:t>
                      </a:r>
                    </a:p>
                  </a:txBody>
                  <a:tcPr marL="57138" marR="57138" marT="22495" marB="22495" anchor="ctr">
                    <a:lnL>
                      <a:noFill/>
                    </a:lnL>
                    <a:lnR>
                      <a:noFill/>
                    </a:lnR>
                    <a:lnT w="12700" cmpd="sng">
                      <a:noFill/>
                    </a:lnT>
                    <a:lnB>
                      <a:noFill/>
                    </a:lnB>
                    <a:lnTlToBr w="12700" cmpd="sng">
                      <a:noFill/>
                      <a:prstDash val="solid"/>
                    </a:lnTlToBr>
                    <a:lnBlToTr w="12700" cmpd="sng">
                      <a:noFill/>
                      <a:prstDash val="solid"/>
                    </a:lnBlToTr>
                  </a:tcPr>
                </a:tc>
                <a:tc hMerge="1">
                  <a:txBody>
                    <a:bodyPr/>
                    <a:lstStyle/>
                    <a:p>
                      <a:pPr latinLnBrk="1"/>
                      <a:endParaRPr lang="ko-KR" altLang="en-US"/>
                    </a:p>
                  </a:txBody>
                  <a:tcPr/>
                </a:tc>
                <a:extLst>
                  <a:ext uri="{0D108BD9-81ED-4DB2-BD59-A6C34878D82A}">
                    <a16:rowId xmlns:a16="http://schemas.microsoft.com/office/drawing/2014/main" val="2807567065"/>
                  </a:ext>
                </a:extLst>
              </a:tr>
              <a:tr h="387819">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Energy resolution</a:t>
                      </a:r>
                      <a:endParaRPr sz="1100" b="1" dirty="0">
                        <a:latin typeface="Arial" panose="020B0604020202020204" pitchFamily="34" charset="0"/>
                        <a:cs typeface="Arial" panose="020B0604020202020204" pitchFamily="34" charset="0"/>
                      </a:endParaRPr>
                    </a:p>
                  </a:txBody>
                  <a:tcPr marL="57138" marR="57138"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Si (111): 1.4 x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txBody>
                  <a:tcPr marL="57138" marR="57138"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Clr>
                          <a:schemeClr val="dk1"/>
                        </a:buClr>
                        <a:buSzPts val="1100"/>
                        <a:buFont typeface="Arial"/>
                        <a:buNone/>
                      </a:pPr>
                      <a:r>
                        <a:rPr lang="en-US" altLang="ko-KR" sz="1100" b="0" dirty="0">
                          <a:latin typeface="Arial" panose="020B0604020202020204" pitchFamily="34" charset="0"/>
                          <a:cs typeface="Arial" panose="020B0604020202020204" pitchFamily="34" charset="0"/>
                        </a:rPr>
                        <a:t>Si (311): 3.0 x </a:t>
                      </a:r>
                      <a:r>
                        <a:rPr lang="en-US" altLang="ko" sz="1100" b="0" dirty="0">
                          <a:solidFill>
                            <a:schemeClr val="dk1"/>
                          </a:solidFill>
                          <a:latin typeface="Arial" panose="020B0604020202020204" pitchFamily="34" charset="0"/>
                          <a:cs typeface="Arial" panose="020B0604020202020204" pitchFamily="34" charset="0"/>
                        </a:rPr>
                        <a:t>10</a:t>
                      </a:r>
                      <a:r>
                        <a:rPr lang="en-US" altLang="ko" sz="1100" b="0" baseline="30000" dirty="0">
                          <a:solidFill>
                            <a:schemeClr val="dk1"/>
                          </a:solidFill>
                          <a:latin typeface="Arial" panose="020B0604020202020204" pitchFamily="34" charset="0"/>
                          <a:cs typeface="Arial" panose="020B0604020202020204" pitchFamily="34" charset="0"/>
                        </a:rPr>
                        <a:t>-5</a:t>
                      </a:r>
                      <a:endParaRPr lang="en-US" altLang="ko-KR" sz="1100" b="0" dirty="0">
                        <a:latin typeface="Arial" panose="020B0604020202020204" pitchFamily="34" charset="0"/>
                        <a:cs typeface="Arial" panose="020B0604020202020204" pitchFamily="34" charset="0"/>
                      </a:endParaRPr>
                    </a:p>
                  </a:txBody>
                  <a:tcPr marL="57138" marR="57138"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440136">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dirty="0">
                          <a:latin typeface="Arial" panose="020B0604020202020204" pitchFamily="34" charset="0"/>
                          <a:cs typeface="Arial" panose="020B0604020202020204" pitchFamily="34" charset="0"/>
                        </a:rPr>
                        <a:t>Beam flux (</a:t>
                      </a:r>
                      <a:r>
                        <a:rPr lang="en-US" altLang="ko" sz="1100" b="1" dirty="0" err="1">
                          <a:latin typeface="Arial" panose="020B0604020202020204" pitchFamily="34" charset="0"/>
                          <a:cs typeface="Arial" panose="020B0604020202020204" pitchFamily="34" charset="0"/>
                        </a:rPr>
                        <a:t>ph</a:t>
                      </a:r>
                      <a:r>
                        <a:rPr lang="en-US" altLang="ko" sz="1100" b="1" dirty="0">
                          <a:latin typeface="Arial" panose="020B0604020202020204" pitchFamily="34" charset="0"/>
                          <a:cs typeface="Arial" panose="020B0604020202020204" pitchFamily="34" charset="0"/>
                        </a:rPr>
                        <a:t>/s)</a:t>
                      </a:r>
                      <a:endParaRPr lang="en-US" altLang="ko-KR" sz="1100" b="1" dirty="0">
                        <a:latin typeface="Arial" panose="020B0604020202020204" pitchFamily="34" charset="0"/>
                        <a:cs typeface="Arial" panose="020B0604020202020204" pitchFamily="34" charset="0"/>
                      </a:endParaRPr>
                    </a:p>
                  </a:txBody>
                  <a:tcPr marL="57138" marR="57138"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n-US" altLang="ko-KR" sz="1100" b="0" u="none" strike="noStrike" kern="1200" cap="none" dirty="0">
                          <a:solidFill>
                            <a:schemeClr val="dk1"/>
                          </a:solidFill>
                          <a:latin typeface="+mn-lt"/>
                          <a:ea typeface="Calibri" panose="020F0502020204030204" pitchFamily="34" charset="0"/>
                          <a:cs typeface="Calibri" panose="020F0502020204030204" pitchFamily="34" charset="0"/>
                        </a:rPr>
                        <a:t>Tuned Undulator: </a:t>
                      </a:r>
                      <a:endParaRPr lang="en-US" altLang="ko-KR" sz="1100" u="none" strike="noStrike" kern="1200" cap="none" dirty="0">
                        <a:solidFill>
                          <a:schemeClr val="tx1"/>
                        </a:solidFill>
                        <a:latin typeface="+mn-lt"/>
                        <a:ea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100"/>
                        <a:buFont typeface="Arial"/>
                        <a:buNone/>
                      </a:pPr>
                      <a:r>
                        <a:rPr lang="en-US" altLang="ko-KR" sz="1100" b="0" u="none" strike="noStrike" kern="1200" cap="none" dirty="0">
                          <a:solidFill>
                            <a:schemeClr val="dk1"/>
                          </a:solidFill>
                          <a:latin typeface="+mn-lt"/>
                          <a:ea typeface="Calibri" panose="020F0502020204030204" pitchFamily="34" charset="0"/>
                          <a:cs typeface="Calibri" panose="020F0502020204030204" pitchFamily="34" charset="0"/>
                        </a:rPr>
                        <a:t>6.8 </a:t>
                      </a:r>
                      <a:r>
                        <a:rPr lang="en-US" altLang="ko-KR" sz="1100" b="0" i="0" u="none" strike="noStrike" kern="1200" cap="none" dirty="0">
                          <a:solidFill>
                            <a:schemeClr val="dk1"/>
                          </a:solidFill>
                          <a:latin typeface="+mn-lt"/>
                          <a:ea typeface="Calibri" panose="020F0502020204030204" pitchFamily="34" charset="0"/>
                          <a:cs typeface="Calibri" panose="020F0502020204030204" pitchFamily="34" charset="0"/>
                          <a:sym typeface="Arial"/>
                        </a:rPr>
                        <a:t>× 10</a:t>
                      </a:r>
                      <a:r>
                        <a:rPr lang="en-US" altLang="ko-KR" sz="1100" b="0" i="0" u="none" strike="noStrike" kern="1200" cap="none" baseline="30000" dirty="0">
                          <a:solidFill>
                            <a:schemeClr val="dk1"/>
                          </a:solidFill>
                          <a:latin typeface="+mn-lt"/>
                          <a:ea typeface="Calibri" panose="020F0502020204030204" pitchFamily="34" charset="0"/>
                          <a:cs typeface="Calibri" panose="020F0502020204030204" pitchFamily="34" charset="0"/>
                          <a:sym typeface="Arial"/>
                        </a:rPr>
                        <a:t>13</a:t>
                      </a:r>
                      <a:r>
                        <a:rPr lang="en-US" altLang="ko-KR" sz="1100" b="0" i="0" u="none" strike="noStrike" kern="1200" cap="none" baseline="0" dirty="0">
                          <a:solidFill>
                            <a:schemeClr val="dk1"/>
                          </a:solidFill>
                          <a:latin typeface="+mn-lt"/>
                          <a:ea typeface="Calibri" panose="020F0502020204030204" pitchFamily="34" charset="0"/>
                          <a:cs typeface="Calibri" panose="020F0502020204030204" pitchFamily="34" charset="0"/>
                          <a:sym typeface="Arial"/>
                        </a:rPr>
                        <a:t> (@10 keV)</a:t>
                      </a:r>
                    </a:p>
                  </a:txBody>
                  <a:tcPr marL="57138" marR="57138"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n-US" altLang="ko-KR" sz="1100" b="0" u="none" strike="noStrike" kern="1200" cap="none" dirty="0">
                          <a:solidFill>
                            <a:schemeClr val="dk1"/>
                          </a:solidFill>
                          <a:latin typeface="+mn-lt"/>
                          <a:ea typeface="Calibri" panose="020F0502020204030204" pitchFamily="34" charset="0"/>
                          <a:cs typeface="Calibri" panose="020F0502020204030204" pitchFamily="34" charset="0"/>
                        </a:rPr>
                        <a:t>Tapered Undulator: </a:t>
                      </a:r>
                      <a:endParaRPr lang="en-US" altLang="ko-KR" sz="1100" u="none" strike="noStrike" kern="1200" cap="none" dirty="0">
                        <a:solidFill>
                          <a:schemeClr val="tx1"/>
                        </a:solidFill>
                        <a:latin typeface="+mn-lt"/>
                        <a:ea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100"/>
                        <a:buFont typeface="Arial"/>
                        <a:buNone/>
                      </a:pPr>
                      <a:r>
                        <a:rPr lang="en-US" altLang="ko-KR" sz="1100" b="0" i="0" u="none" strike="noStrike" kern="1200" cap="none" dirty="0">
                          <a:solidFill>
                            <a:schemeClr val="dk1"/>
                          </a:solidFill>
                          <a:latin typeface="+mn-lt"/>
                          <a:ea typeface="Calibri" panose="020F0502020204030204" pitchFamily="34" charset="0"/>
                          <a:cs typeface="Calibri" panose="020F0502020204030204" pitchFamily="34" charset="0"/>
                          <a:sym typeface="Arial"/>
                        </a:rPr>
                        <a:t>2.4 × 10</a:t>
                      </a:r>
                      <a:r>
                        <a:rPr lang="en-US" altLang="ko-KR" sz="1100" b="0" i="0" u="none" strike="noStrike" kern="1200" cap="none" baseline="30000" dirty="0">
                          <a:solidFill>
                            <a:schemeClr val="dk1"/>
                          </a:solidFill>
                          <a:latin typeface="+mn-lt"/>
                          <a:ea typeface="Calibri" panose="020F0502020204030204" pitchFamily="34" charset="0"/>
                          <a:cs typeface="Calibri" panose="020F0502020204030204" pitchFamily="34" charset="0"/>
                          <a:sym typeface="Arial"/>
                        </a:rPr>
                        <a:t>12</a:t>
                      </a:r>
                      <a:r>
                        <a:rPr lang="en-US" altLang="ko-KR" sz="1100" b="0" i="0" u="none" strike="noStrike" kern="1200" cap="none" baseline="0" dirty="0">
                          <a:solidFill>
                            <a:schemeClr val="dk1"/>
                          </a:solidFill>
                          <a:latin typeface="+mn-lt"/>
                          <a:ea typeface="Calibri" panose="020F0502020204030204" pitchFamily="34" charset="0"/>
                          <a:cs typeface="Calibri" panose="020F0502020204030204" pitchFamily="34" charset="0"/>
                          <a:sym typeface="Arial"/>
                        </a:rPr>
                        <a:t> (@10 keV)</a:t>
                      </a:r>
                      <a:endParaRPr lang="en-US" altLang="ko-KR" sz="1100" b="1" i="0" u="none" strike="noStrike" kern="1200" cap="none" baseline="0" dirty="0">
                        <a:solidFill>
                          <a:srgbClr val="FF0000"/>
                        </a:solidFill>
                        <a:latin typeface="+mn-lt"/>
                        <a:ea typeface="Calibri" panose="020F0502020204030204" pitchFamily="34" charset="0"/>
                        <a:cs typeface="Calibri" panose="020F0502020204030204" pitchFamily="34" charset="0"/>
                        <a:sym typeface="Arial"/>
                      </a:endParaRPr>
                    </a:p>
                  </a:txBody>
                  <a:tcPr marL="57138" marR="57138"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663257">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Beam size (</a:t>
                      </a:r>
                      <a:r>
                        <a:rPr lang="el-GR" altLang="ko" sz="1100" b="1" dirty="0">
                          <a:latin typeface="Arial" panose="020B0604020202020204" pitchFamily="34" charset="0"/>
                          <a:cs typeface="Arial" panose="020B0604020202020204" pitchFamily="34" charset="0"/>
                        </a:rPr>
                        <a:t>μ</a:t>
                      </a:r>
                      <a:r>
                        <a:rPr lang="en-US" altLang="ko" sz="1100" b="1" dirty="0">
                          <a:latin typeface="Arial" panose="020B0604020202020204" pitchFamily="34" charset="0"/>
                          <a:cs typeface="Arial" panose="020B0604020202020204" pitchFamily="34" charset="0"/>
                        </a:rPr>
                        <a:t>m</a:t>
                      </a:r>
                      <a:r>
                        <a:rPr lang="en-US" altLang="ko" sz="1100" b="1" baseline="30000" dirty="0">
                          <a:solidFill>
                            <a:schemeClr val="dk1"/>
                          </a:solidFill>
                          <a:latin typeface="Arial" panose="020B0604020202020204" pitchFamily="34" charset="0"/>
                          <a:cs typeface="Arial" panose="020B0604020202020204" pitchFamily="34" charset="0"/>
                        </a:rPr>
                        <a:t>2</a:t>
                      </a:r>
                      <a:r>
                        <a:rPr lang="en-US" altLang="ko" sz="1100" b="1" dirty="0">
                          <a:latin typeface="Arial" panose="020B0604020202020204" pitchFamily="34" charset="0"/>
                          <a:cs typeface="Arial" panose="020B0604020202020204" pitchFamily="34" charset="0"/>
                        </a:rPr>
                        <a:t>)</a:t>
                      </a:r>
                      <a:endParaRPr lang="en-US" altLang="ko-KR" sz="1100"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H </a:t>
                      </a:r>
                      <a:r>
                        <a:rPr lang="en-US" altLang="ko" sz="1100" b="1" dirty="0">
                          <a:solidFill>
                            <a:schemeClr val="dk1"/>
                          </a:solidFill>
                          <a:latin typeface="Arial" panose="020B0604020202020204" pitchFamily="34" charset="0"/>
                          <a:cs typeface="Arial" panose="020B0604020202020204" pitchFamily="34" charset="0"/>
                        </a:rPr>
                        <a:t>× V</a:t>
                      </a:r>
                      <a:r>
                        <a:rPr lang="en-US" altLang="ko" sz="1100" b="1" dirty="0">
                          <a:latin typeface="Arial" panose="020B0604020202020204" pitchFamily="34" charset="0"/>
                          <a:cs typeface="Arial" panose="020B0604020202020204" pitchFamily="34" charset="0"/>
                        </a:rPr>
                        <a:t>, FWHM</a:t>
                      </a:r>
                      <a:endParaRPr lang="en-US" altLang="ko-KR" sz="1100" b="1" dirty="0">
                        <a:latin typeface="Arial" panose="020B0604020202020204" pitchFamily="34" charset="0"/>
                        <a:cs typeface="Arial" panose="020B0604020202020204" pitchFamily="34" charset="0"/>
                      </a:endParaRPr>
                    </a:p>
                  </a:txBody>
                  <a:tcPr marL="57138" marR="57138" marT="22495" marB="22495" anchor="ctr">
                    <a:lnT>
                      <a:noFill/>
                    </a:lnT>
                  </a:tcPr>
                </a:tc>
                <a:tc>
                  <a:txBody>
                    <a:bodyPr/>
                    <a:lstStyle/>
                    <a:p>
                      <a:pPr marL="0" marR="0" lvl="0" indent="0" algn="ctr" rtl="0">
                        <a:lnSpc>
                          <a:spcPct val="100000"/>
                        </a:lnSpc>
                        <a:spcBef>
                          <a:spcPts val="0"/>
                        </a:spcBef>
                        <a:spcAft>
                          <a:spcPts val="0"/>
                        </a:spcAft>
                        <a:buNone/>
                      </a:pPr>
                      <a:r>
                        <a:rPr lang="en-US" altLang="ko-KR" sz="1100" b="0" dirty="0">
                          <a:latin typeface="Arial" panose="020B0604020202020204" pitchFamily="34" charset="0"/>
                          <a:cs typeface="Arial" panose="020B0604020202020204" pitchFamily="34" charset="0"/>
                        </a:rPr>
                        <a:t>Focused mode: 10 x 10 </a:t>
                      </a:r>
                      <a:r>
                        <a:rPr lang="el-GR" altLang="ko" sz="1100" b="0" dirty="0">
                          <a:latin typeface="Arial" panose="020B0604020202020204" pitchFamily="34" charset="0"/>
                          <a:cs typeface="Arial" panose="020B0604020202020204" pitchFamily="34" charset="0"/>
                        </a:rPr>
                        <a:t>μ</a:t>
                      </a:r>
                      <a:r>
                        <a:rPr lang="en-US" altLang="ko" sz="1100" b="0" dirty="0">
                          <a:latin typeface="Arial" panose="020B0604020202020204" pitchFamily="34" charset="0"/>
                          <a:cs typeface="Arial" panose="020B0604020202020204" pitchFamily="34" charset="0"/>
                        </a:rPr>
                        <a:t>m</a:t>
                      </a:r>
                      <a:r>
                        <a:rPr lang="en-US" altLang="ko" sz="1100" b="0" baseline="30000" dirty="0">
                          <a:solidFill>
                            <a:schemeClr val="dk1"/>
                          </a:solidFill>
                          <a:latin typeface="Arial" panose="020B0604020202020204" pitchFamily="34" charset="0"/>
                          <a:cs typeface="Arial" panose="020B0604020202020204" pitchFamily="34" charset="0"/>
                        </a:rPr>
                        <a:t>2</a:t>
                      </a:r>
                      <a:endParaRPr lang="en-US" altLang="ko-KR" sz="1100" b="0" dirty="0">
                        <a:latin typeface="Arial" panose="020B0604020202020204" pitchFamily="34" charset="0"/>
                        <a:cs typeface="Arial" panose="020B0604020202020204" pitchFamily="34" charset="0"/>
                      </a:endParaRPr>
                    </a:p>
                  </a:txBody>
                  <a:tcPr marL="57138" marR="57138" marT="22495" marB="22495" anchor="ctr">
                    <a:lnT>
                      <a:noFill/>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b="0" dirty="0">
                          <a:latin typeface="Arial" panose="020B0604020202020204" pitchFamily="34" charset="0"/>
                          <a:cs typeface="Arial" panose="020B0604020202020204" pitchFamily="34" charset="0"/>
                        </a:rPr>
                        <a:t>Unfocused mode: 1 x 0.8 mm</a:t>
                      </a:r>
                      <a:r>
                        <a:rPr lang="en-US" altLang="ko" sz="1100" b="0" baseline="30000" dirty="0">
                          <a:solidFill>
                            <a:schemeClr val="dk1"/>
                          </a:solidFill>
                          <a:latin typeface="Arial" panose="020B0604020202020204" pitchFamily="34" charset="0"/>
                          <a:cs typeface="Arial" panose="020B0604020202020204" pitchFamily="34" charset="0"/>
                        </a:rPr>
                        <a:t>2</a:t>
                      </a:r>
                      <a:endParaRPr lang="en-US" altLang="ko-KR" sz="1100" b="0" dirty="0">
                        <a:latin typeface="Arial" panose="020B0604020202020204" pitchFamily="34" charset="0"/>
                        <a:cs typeface="Arial" panose="020B0604020202020204" pitchFamily="34" charset="0"/>
                      </a:endParaRPr>
                    </a:p>
                  </a:txBody>
                  <a:tcPr marL="57138" marR="57138" marT="22495" marB="22495" anchor="ctr">
                    <a:lnT>
                      <a:noFill/>
                    </a:lnT>
                  </a:tcPr>
                </a:tc>
                <a:extLst>
                  <a:ext uri="{0D108BD9-81ED-4DB2-BD59-A6C34878D82A}">
                    <a16:rowId xmlns:a16="http://schemas.microsoft.com/office/drawing/2014/main" val="2008489961"/>
                  </a:ext>
                </a:extLst>
              </a:tr>
            </a:tbl>
          </a:graphicData>
        </a:graphic>
      </p:graphicFrame>
      <p:sp>
        <p:nvSpPr>
          <p:cNvPr id="38" name="Google Shape;193;p4">
            <a:extLst>
              <a:ext uri="{FF2B5EF4-FFF2-40B4-BE49-F238E27FC236}">
                <a16:creationId xmlns:a16="http://schemas.microsoft.com/office/drawing/2014/main" id="{43286A91-86CC-4608-9E83-05353070B564}"/>
              </a:ext>
            </a:extLst>
          </p:cNvPr>
          <p:cNvSpPr/>
          <p:nvPr/>
        </p:nvSpPr>
        <p:spPr>
          <a:xfrm>
            <a:off x="13064016" y="114866"/>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35" name="Rectangle 6">
            <a:extLst>
              <a:ext uri="{FF2B5EF4-FFF2-40B4-BE49-F238E27FC236}">
                <a16:creationId xmlns:a16="http://schemas.microsoft.com/office/drawing/2014/main" id="{0C3E3698-4BC3-49E4-9D56-C01BACB7CD51}"/>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41" name="직사각형 40">
            <a:extLst>
              <a:ext uri="{FF2B5EF4-FFF2-40B4-BE49-F238E27FC236}">
                <a16:creationId xmlns:a16="http://schemas.microsoft.com/office/drawing/2014/main" id="{AB212901-5ECC-4012-9CF8-30A2915C6C6B}"/>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2774062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38" descr="A blue and yellow line with a blue and silver object&#10;&#10;AI-generated content may be incorrect.">
            <a:extLst>
              <a:ext uri="{FF2B5EF4-FFF2-40B4-BE49-F238E27FC236}">
                <a16:creationId xmlns:a16="http://schemas.microsoft.com/office/drawing/2014/main" id="{6207ECE7-02A1-4DB4-8D1A-8A2EA2114F6A}"/>
              </a:ext>
            </a:extLst>
          </p:cNvPr>
          <p:cNvPicPr>
            <a:picLocks noChangeAspect="1"/>
          </p:cNvPicPr>
          <p:nvPr/>
        </p:nvPicPr>
        <p:blipFill>
          <a:blip r:embed="rId2"/>
          <a:stretch>
            <a:fillRect/>
          </a:stretch>
        </p:blipFill>
        <p:spPr>
          <a:xfrm rot="890650">
            <a:off x="7916743" y="4046263"/>
            <a:ext cx="6995753" cy="2485492"/>
          </a:xfrm>
          <a:prstGeom prst="rect">
            <a:avLst/>
          </a:prstGeom>
        </p:spPr>
      </p:pic>
      <p:grpSp>
        <p:nvGrpSpPr>
          <p:cNvPr id="7" name="그룹 6">
            <a:extLst>
              <a:ext uri="{FF2B5EF4-FFF2-40B4-BE49-F238E27FC236}">
                <a16:creationId xmlns:a16="http://schemas.microsoft.com/office/drawing/2014/main" id="{3D0C2C9D-B729-4057-9DBF-1CAFD781321C}"/>
              </a:ext>
            </a:extLst>
          </p:cNvPr>
          <p:cNvGrpSpPr/>
          <p:nvPr/>
        </p:nvGrpSpPr>
        <p:grpSpPr>
          <a:xfrm>
            <a:off x="-1" y="7946474"/>
            <a:ext cx="15236471" cy="574642"/>
            <a:chOff x="1" y="7996258"/>
            <a:chExt cx="15236824" cy="574655"/>
          </a:xfrm>
        </p:grpSpPr>
        <p:sp>
          <p:nvSpPr>
            <p:cNvPr id="8" name="Rectangle 6">
              <a:extLst>
                <a:ext uri="{FF2B5EF4-FFF2-40B4-BE49-F238E27FC236}">
                  <a16:creationId xmlns:a16="http://schemas.microsoft.com/office/drawing/2014/main" id="{D82B665F-DAE6-4A84-B7B4-39C3D008947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800"/>
            </a:p>
          </p:txBody>
        </p:sp>
        <p:pic>
          <p:nvPicPr>
            <p:cNvPr id="9" name="그림 8">
              <a:extLst>
                <a:ext uri="{FF2B5EF4-FFF2-40B4-BE49-F238E27FC236}">
                  <a16:creationId xmlns:a16="http://schemas.microsoft.com/office/drawing/2014/main" id="{85AC4FFB-74F9-47E8-96A5-AFDE591D0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pic>
        <p:nvPicPr>
          <p:cNvPr id="32" name="Google Shape;60;p14">
            <a:extLst>
              <a:ext uri="{FF2B5EF4-FFF2-40B4-BE49-F238E27FC236}">
                <a16:creationId xmlns:a16="http://schemas.microsoft.com/office/drawing/2014/main" id="{48BA6AF0-88A6-432D-A8F0-B05E0BD3CD83}"/>
              </a:ext>
            </a:extLst>
          </p:cNvPr>
          <p:cNvPicPr preferRelativeResize="0"/>
          <p:nvPr/>
        </p:nvPicPr>
        <p:blipFill rotWithShape="1">
          <a:blip r:embed="rId4">
            <a:alphaModFix/>
          </a:blip>
          <a:srcRect t="10056" b="82181"/>
          <a:stretch/>
        </p:blipFill>
        <p:spPr>
          <a:xfrm>
            <a:off x="-4473" y="-1521"/>
            <a:ext cx="15236825" cy="1373159"/>
          </a:xfrm>
          <a:prstGeom prst="rect">
            <a:avLst/>
          </a:prstGeom>
          <a:noFill/>
          <a:ln>
            <a:noFill/>
          </a:ln>
        </p:spPr>
      </p:pic>
      <p:sp>
        <p:nvSpPr>
          <p:cNvPr id="34" name="직사각형 33">
            <a:extLst>
              <a:ext uri="{FF2B5EF4-FFF2-40B4-BE49-F238E27FC236}">
                <a16:creationId xmlns:a16="http://schemas.microsoft.com/office/drawing/2014/main" id="{683AE514-656B-4B2F-BC27-62CB432773B2}"/>
              </a:ext>
            </a:extLst>
          </p:cNvPr>
          <p:cNvSpPr/>
          <p:nvPr/>
        </p:nvSpPr>
        <p:spPr>
          <a:xfrm>
            <a:off x="693712" y="838777"/>
            <a:ext cx="5769552" cy="534481"/>
          </a:xfrm>
          <a:prstGeom prst="rect">
            <a:avLst/>
          </a:prstGeom>
          <a:solidFill>
            <a:srgbClr val="00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99" b="1" dirty="0"/>
              <a:t>ID03</a:t>
            </a:r>
            <a:r>
              <a:rPr lang="ko-KR" altLang="en-US" sz="2499" b="1" dirty="0"/>
              <a:t> </a:t>
            </a:r>
            <a:r>
              <a:rPr lang="en-US" altLang="ko-KR" sz="2499" b="1" dirty="0" err="1"/>
              <a:t>CoXRD</a:t>
            </a:r>
            <a:endParaRPr lang="ko-KR" altLang="en-US" sz="2499" b="1" dirty="0"/>
          </a:p>
        </p:txBody>
      </p:sp>
      <p:grpSp>
        <p:nvGrpSpPr>
          <p:cNvPr id="36" name="Google Shape;181;p4">
            <a:extLst>
              <a:ext uri="{FF2B5EF4-FFF2-40B4-BE49-F238E27FC236}">
                <a16:creationId xmlns:a16="http://schemas.microsoft.com/office/drawing/2014/main" id="{6AF4AB4F-662E-4297-9FB9-16420701EFBD}"/>
              </a:ext>
            </a:extLst>
          </p:cNvPr>
          <p:cNvGrpSpPr/>
          <p:nvPr/>
        </p:nvGrpSpPr>
        <p:grpSpPr>
          <a:xfrm>
            <a:off x="8600390" y="772666"/>
            <a:ext cx="5769552" cy="569405"/>
            <a:chOff x="-284" y="-1116"/>
            <a:chExt cx="12192000" cy="678057"/>
          </a:xfrm>
        </p:grpSpPr>
        <p:pic>
          <p:nvPicPr>
            <p:cNvPr id="40" name="Google Shape;182;p4">
              <a:extLst>
                <a:ext uri="{FF2B5EF4-FFF2-40B4-BE49-F238E27FC236}">
                  <a16:creationId xmlns:a16="http://schemas.microsoft.com/office/drawing/2014/main" id="{0F70874C-4C40-430E-B644-B3795DCA335F}"/>
                </a:ext>
              </a:extLst>
            </p:cNvPr>
            <p:cNvPicPr preferRelativeResize="0"/>
            <p:nvPr/>
          </p:nvPicPr>
          <p:blipFill rotWithShape="1">
            <a:blip r:embed="rId4">
              <a:alphaModFix/>
            </a:blip>
            <a:srcRect t="10056" b="82181"/>
            <a:stretch/>
          </p:blipFill>
          <p:spPr>
            <a:xfrm>
              <a:off x="-284" y="-1116"/>
              <a:ext cx="12192000" cy="673885"/>
            </a:xfrm>
            <a:prstGeom prst="rect">
              <a:avLst/>
            </a:prstGeom>
            <a:noFill/>
            <a:ln>
              <a:noFill/>
            </a:ln>
          </p:spPr>
        </p:pic>
        <p:sp>
          <p:nvSpPr>
            <p:cNvPr id="45" name="Google Shape;183;p4">
              <a:extLst>
                <a:ext uri="{FF2B5EF4-FFF2-40B4-BE49-F238E27FC236}">
                  <a16:creationId xmlns:a16="http://schemas.microsoft.com/office/drawing/2014/main" id="{611E9A2E-521A-4E71-964C-AD6B9A70F8C7}"/>
                </a:ext>
              </a:extLst>
            </p:cNvPr>
            <p:cNvSpPr/>
            <p:nvPr/>
          </p:nvSpPr>
          <p:spPr>
            <a:xfrm>
              <a:off x="-284" y="-115"/>
              <a:ext cx="12192000" cy="677056"/>
            </a:xfrm>
            <a:prstGeom prst="rect">
              <a:avLst/>
            </a:prstGeom>
            <a:solidFill>
              <a:srgbClr val="000000">
                <a:alpha val="58823"/>
              </a:srgbClr>
            </a:solidFill>
            <a:ln>
              <a:noFill/>
            </a:ln>
          </p:spPr>
          <p:txBody>
            <a:bodyPr spcFirstLastPara="1" wrap="square" lIns="114257" tIns="57113" rIns="114257" bIns="57113" anchor="ctr" anchorCtr="0">
              <a:noAutofit/>
            </a:bodyPr>
            <a:lstStyle/>
            <a:p>
              <a:pPr algn="ctr">
                <a:buClr>
                  <a:srgbClr val="FFFFFF"/>
                </a:buClr>
                <a:buSzPts val="2800"/>
              </a:pPr>
              <a:r>
                <a:rPr lang="en-US" sz="2499" b="1" dirty="0">
                  <a:solidFill>
                    <a:srgbClr val="FFFFFF"/>
                  </a:solidFill>
                  <a:latin typeface="Malgun Gothic"/>
                  <a:ea typeface="Malgun Gothic"/>
                  <a:cs typeface="Malgun Gothic"/>
                  <a:sym typeface="Malgun Gothic"/>
                </a:rPr>
                <a:t>ID04 </a:t>
              </a:r>
              <a:r>
                <a:rPr lang="en-US" sz="2499" b="1" dirty="0" err="1">
                  <a:solidFill>
                    <a:srgbClr val="FFFFFF"/>
                  </a:solidFill>
                  <a:latin typeface="Arial"/>
                  <a:ea typeface="Malgun Gothic"/>
                  <a:cs typeface="Arial"/>
                  <a:sym typeface="Arial"/>
                </a:rPr>
                <a:t>CoSAXS</a:t>
              </a:r>
              <a:endParaRPr sz="2499" b="1" dirty="0">
                <a:solidFill>
                  <a:srgbClr val="FFFFFF"/>
                </a:solidFill>
                <a:latin typeface="Malgun Gothic"/>
                <a:ea typeface="Malgun Gothic"/>
                <a:cs typeface="Malgun Gothic"/>
                <a:sym typeface="Malgun Gothic"/>
              </a:endParaRPr>
            </a:p>
          </p:txBody>
        </p:sp>
      </p:grpSp>
      <p:sp>
        <p:nvSpPr>
          <p:cNvPr id="5" name="TextBox 4">
            <a:extLst>
              <a:ext uri="{FF2B5EF4-FFF2-40B4-BE49-F238E27FC236}">
                <a16:creationId xmlns:a16="http://schemas.microsoft.com/office/drawing/2014/main" id="{20B7E5DA-9565-4987-8421-3C0C23022C25}"/>
              </a:ext>
            </a:extLst>
          </p:cNvPr>
          <p:cNvSpPr txBox="1"/>
          <p:nvPr/>
        </p:nvSpPr>
        <p:spPr>
          <a:xfrm>
            <a:off x="5350830" y="54075"/>
            <a:ext cx="4647362" cy="784702"/>
          </a:xfrm>
          <a:prstGeom prst="rect">
            <a:avLst/>
          </a:prstGeom>
          <a:noFill/>
        </p:spPr>
        <p:txBody>
          <a:bodyPr wrap="none" rtlCol="0">
            <a:spAutoFit/>
          </a:bodyPr>
          <a:lstStyle/>
          <a:p>
            <a:r>
              <a:rPr lang="en-US" altLang="ko-KR" sz="4499" b="1" dirty="0">
                <a:effectLst>
                  <a:outerShdw blurRad="38100" dist="38100" dir="2700000" algn="tl">
                    <a:srgbClr val="000000">
                      <a:alpha val="43137"/>
                    </a:srgbClr>
                  </a:outerShdw>
                </a:effectLst>
              </a:rPr>
              <a:t>Coherence Science</a:t>
            </a:r>
            <a:endParaRPr lang="ko-KR" altLang="en-US" sz="4499" b="1" dirty="0">
              <a:effectLst>
                <a:outerShdw blurRad="38100" dist="38100" dir="2700000" algn="tl">
                  <a:srgbClr val="000000">
                    <a:alpha val="43137"/>
                  </a:srgbClr>
                </a:outerShdw>
              </a:effectLst>
            </a:endParaRPr>
          </a:p>
        </p:txBody>
      </p:sp>
      <p:sp>
        <p:nvSpPr>
          <p:cNvPr id="49" name="Google Shape;93;p1">
            <a:extLst>
              <a:ext uri="{FF2B5EF4-FFF2-40B4-BE49-F238E27FC236}">
                <a16:creationId xmlns:a16="http://schemas.microsoft.com/office/drawing/2014/main" id="{0A65078F-1425-45E0-BC2C-D2397A68B3A7}"/>
              </a:ext>
            </a:extLst>
          </p:cNvPr>
          <p:cNvSpPr txBox="1"/>
          <p:nvPr/>
        </p:nvSpPr>
        <p:spPr>
          <a:xfrm>
            <a:off x="143236" y="1441726"/>
            <a:ext cx="6320027" cy="730895"/>
          </a:xfrm>
          <a:prstGeom prst="rect">
            <a:avLst/>
          </a:prstGeom>
          <a:noFill/>
          <a:ln>
            <a:noFill/>
          </a:ln>
        </p:spPr>
        <p:txBody>
          <a:bodyPr spcFirstLastPara="1" wrap="square" lIns="114257" tIns="57113" rIns="114257" bIns="57113" anchor="t" anchorCtr="0">
            <a:spAutoFit/>
          </a:bodyPr>
          <a:lstStyle/>
          <a:p>
            <a:r>
              <a:rPr lang="en-US" sz="2000" b="1" dirty="0">
                <a:solidFill>
                  <a:schemeClr val="dk1"/>
                </a:solidFill>
                <a:latin typeface="Arial"/>
                <a:ea typeface="Arial"/>
                <a:cs typeface="Arial"/>
                <a:sym typeface="Arial"/>
              </a:rPr>
              <a:t>Study on 3D electron density and strain of various samples using coherent X-ray diffraction</a:t>
            </a:r>
            <a:endParaRPr sz="2000" b="1" dirty="0">
              <a:solidFill>
                <a:schemeClr val="dk1"/>
              </a:solidFill>
              <a:latin typeface="Arial"/>
              <a:ea typeface="Arial"/>
              <a:cs typeface="Arial"/>
              <a:sym typeface="Arial"/>
            </a:endParaRPr>
          </a:p>
        </p:txBody>
      </p:sp>
      <p:pic>
        <p:nvPicPr>
          <p:cNvPr id="11" name="그림 10">
            <a:extLst>
              <a:ext uri="{FF2B5EF4-FFF2-40B4-BE49-F238E27FC236}">
                <a16:creationId xmlns:a16="http://schemas.microsoft.com/office/drawing/2014/main" id="{93BAEAAC-BED7-4409-93EC-F844B9678004}"/>
              </a:ext>
            </a:extLst>
          </p:cNvPr>
          <p:cNvPicPr>
            <a:picLocks noChangeAspect="1"/>
          </p:cNvPicPr>
          <p:nvPr/>
        </p:nvPicPr>
        <p:blipFill>
          <a:blip r:embed="rId5"/>
          <a:stretch>
            <a:fillRect/>
          </a:stretch>
        </p:blipFill>
        <p:spPr>
          <a:xfrm>
            <a:off x="110403" y="2516958"/>
            <a:ext cx="3192846" cy="2094232"/>
          </a:xfrm>
          <a:prstGeom prst="rect">
            <a:avLst/>
          </a:prstGeom>
        </p:spPr>
      </p:pic>
      <p:graphicFrame>
        <p:nvGraphicFramePr>
          <p:cNvPr id="50" name="Google Shape;94;p1">
            <a:extLst>
              <a:ext uri="{FF2B5EF4-FFF2-40B4-BE49-F238E27FC236}">
                <a16:creationId xmlns:a16="http://schemas.microsoft.com/office/drawing/2014/main" id="{E8B44EFE-51B6-451F-95F9-F18CF71C4218}"/>
              </a:ext>
            </a:extLst>
          </p:cNvPr>
          <p:cNvGraphicFramePr/>
          <p:nvPr>
            <p:extLst/>
          </p:nvPr>
        </p:nvGraphicFramePr>
        <p:xfrm>
          <a:off x="3472728" y="2188054"/>
          <a:ext cx="3756204" cy="2475822"/>
        </p:xfrm>
        <a:graphic>
          <a:graphicData uri="http://schemas.openxmlformats.org/drawingml/2006/table">
            <a:tbl>
              <a:tblPr firstRow="1" bandRow="1">
                <a:noFill/>
              </a:tblPr>
              <a:tblGrid>
                <a:gridCol w="1263438">
                  <a:extLst>
                    <a:ext uri="{9D8B030D-6E8A-4147-A177-3AD203B41FA5}">
                      <a16:colId xmlns:a16="http://schemas.microsoft.com/office/drawing/2014/main" val="20000"/>
                    </a:ext>
                  </a:extLst>
                </a:gridCol>
                <a:gridCol w="2492766">
                  <a:extLst>
                    <a:ext uri="{9D8B030D-6E8A-4147-A177-3AD203B41FA5}">
                      <a16:colId xmlns:a16="http://schemas.microsoft.com/office/drawing/2014/main" val="20001"/>
                    </a:ext>
                  </a:extLst>
                </a:gridCol>
              </a:tblGrid>
              <a:tr h="285703">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solidFill>
                            <a:schemeClr val="dk1"/>
                          </a:solidFill>
                          <a:latin typeface="Arial"/>
                          <a:ea typeface="Arial"/>
                          <a:cs typeface="Arial"/>
                          <a:sym typeface="Arial"/>
                        </a:rPr>
                        <a:t>Photon Source</a:t>
                      </a:r>
                      <a:endParaRPr sz="1100" b="1" u="none" strike="noStrike" cap="none" dirty="0">
                        <a:solidFill>
                          <a:schemeClr val="dk1"/>
                        </a:solidFill>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100"/>
                        <a:buFont typeface="Arial"/>
                        <a:buNone/>
                      </a:pPr>
                      <a:r>
                        <a:rPr lang="en-US" sz="1100" b="0" u="none" strike="noStrike" cap="none">
                          <a:solidFill>
                            <a:schemeClr val="dk1"/>
                          </a:solidFill>
                          <a:latin typeface="Arial"/>
                          <a:ea typeface="Arial"/>
                          <a:cs typeface="Arial"/>
                          <a:sym typeface="Arial"/>
                        </a:rPr>
                        <a:t>In Vacuum Undulator 22 (3m)</a:t>
                      </a:r>
                      <a:endParaRPr sz="1100">
                        <a:solidFill>
                          <a:schemeClr val="dk1"/>
                        </a:solidFil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57117">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latin typeface="Arial"/>
                          <a:ea typeface="Arial"/>
                          <a:cs typeface="Arial"/>
                          <a:sym typeface="Arial"/>
                        </a:rPr>
                        <a:t>Energy Range(mainly)</a:t>
                      </a:r>
                      <a:endParaRPr sz="1100" b="1"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100"/>
                        <a:buFont typeface="Arial"/>
                        <a:buNone/>
                      </a:pPr>
                      <a:r>
                        <a:rPr lang="en-US" sz="1100" b="0" u="none" strike="noStrike" cap="none" dirty="0">
                          <a:latin typeface="Arial"/>
                          <a:ea typeface="Arial"/>
                          <a:cs typeface="Arial"/>
                          <a:sym typeface="Arial"/>
                        </a:rPr>
                        <a:t>5 ~ 30keV (6 keV)</a:t>
                      </a:r>
                      <a:endParaRPr sz="1100" dirty="0"/>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57117">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latin typeface="Arial"/>
                          <a:ea typeface="Arial"/>
                          <a:cs typeface="Arial"/>
                          <a:sym typeface="Arial"/>
                        </a:rPr>
                        <a:t>Energy resolution</a:t>
                      </a:r>
                      <a:endParaRPr sz="1100" b="1"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100"/>
                        <a:buFont typeface="Arial"/>
                        <a:buNone/>
                      </a:pPr>
                      <a:r>
                        <a:rPr lang="en-US" sz="1100" b="0" u="none" strike="noStrike" cap="none" dirty="0">
                          <a:latin typeface="Arial"/>
                          <a:ea typeface="Arial"/>
                          <a:cs typeface="Arial"/>
                          <a:sym typeface="Arial"/>
                        </a:rPr>
                        <a:t>&lt; 2 x 10</a:t>
                      </a:r>
                      <a:r>
                        <a:rPr lang="en-US" sz="1100" b="0" u="none" strike="noStrike" cap="none" baseline="30000" dirty="0">
                          <a:latin typeface="Arial"/>
                          <a:ea typeface="Arial"/>
                          <a:cs typeface="Arial"/>
                          <a:sym typeface="Arial"/>
                        </a:rPr>
                        <a:t>-4</a:t>
                      </a:r>
                      <a:endParaRPr sz="1100" b="0"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39588">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Beam flux (ph/s)</a:t>
                      </a:r>
                      <a:endParaRPr sz="1100" b="1" u="none" strike="noStrike" cap="none">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100"/>
                        <a:buFont typeface="Arial"/>
                        <a:buNone/>
                      </a:pPr>
                      <a:r>
                        <a:rPr lang="en-US" sz="1100" b="0" u="none" strike="noStrike" cap="none" dirty="0">
                          <a:latin typeface="Arial"/>
                          <a:ea typeface="Arial"/>
                          <a:cs typeface="Arial"/>
                          <a:sym typeface="Arial"/>
                        </a:rPr>
                        <a:t>~ 4.5 × 10</a:t>
                      </a:r>
                      <a:r>
                        <a:rPr lang="en-US" sz="1100" b="0" u="none" strike="noStrike" cap="none" baseline="30000" dirty="0">
                          <a:latin typeface="Arial"/>
                          <a:ea typeface="Arial"/>
                          <a:cs typeface="Arial"/>
                          <a:sym typeface="Arial"/>
                        </a:rPr>
                        <a:t>12 </a:t>
                      </a:r>
                      <a:r>
                        <a:rPr lang="en-US" sz="1100" b="0" u="none" strike="noStrike" cap="none" dirty="0">
                          <a:latin typeface="Arial"/>
                          <a:ea typeface="Arial"/>
                          <a:cs typeface="Arial"/>
                          <a:sym typeface="Arial"/>
                        </a:rPr>
                        <a:t>(@ 6keV)</a:t>
                      </a:r>
                      <a:endParaRPr sz="1100" b="0"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96709">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Beam size (μm</a:t>
                      </a:r>
                      <a:r>
                        <a:rPr lang="en-US" sz="1100" b="1" u="none" strike="noStrike" cap="none" baseline="30000">
                          <a:latin typeface="Arial"/>
                          <a:ea typeface="Arial"/>
                          <a:cs typeface="Arial"/>
                          <a:sym typeface="Arial"/>
                        </a:rPr>
                        <a:t>2</a:t>
                      </a:r>
                      <a:r>
                        <a:rPr lang="en-US" sz="1100" b="1" u="none" strike="noStrike" cap="none">
                          <a:latin typeface="Arial"/>
                          <a:ea typeface="Arial"/>
                          <a:cs typeface="Arial"/>
                          <a:sym typeface="Arial"/>
                        </a:rPr>
                        <a:t>)</a:t>
                      </a:r>
                      <a:endParaRPr sz="1100" b="1"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H × V, FWHM</a:t>
                      </a:r>
                      <a:endParaRPr sz="1100" b="1" u="none" strike="noStrike" cap="none">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100"/>
                        <a:buFont typeface="Arial"/>
                        <a:buNone/>
                      </a:pPr>
                      <a:r>
                        <a:rPr lang="en-US" sz="1100" dirty="0">
                          <a:latin typeface="Arial"/>
                          <a:ea typeface="Arial"/>
                          <a:cs typeface="Arial"/>
                          <a:sym typeface="Arial"/>
                        </a:rPr>
                        <a:t>1 </a:t>
                      </a:r>
                      <a:r>
                        <a:rPr lang="en-US" sz="1100" b="0" u="none" strike="noStrike" cap="none" dirty="0" err="1">
                          <a:latin typeface="Arial"/>
                          <a:ea typeface="Arial"/>
                          <a:cs typeface="Arial"/>
                          <a:sym typeface="Arial"/>
                        </a:rPr>
                        <a:t>μm</a:t>
                      </a:r>
                      <a:r>
                        <a:rPr lang="en-US" sz="1100" b="0" u="none" strike="noStrike" cap="none" dirty="0">
                          <a:latin typeface="Arial"/>
                          <a:ea typeface="Arial"/>
                          <a:cs typeface="Arial"/>
                          <a:sym typeface="Arial"/>
                        </a:rPr>
                        <a:t> (</a:t>
                      </a:r>
                      <a:r>
                        <a:rPr lang="en-US" sz="1100" dirty="0">
                          <a:latin typeface="Arial"/>
                          <a:ea typeface="Arial"/>
                          <a:cs typeface="Arial"/>
                          <a:sym typeface="Arial"/>
                        </a:rPr>
                        <a:t>KB mirror), 2 - 10 </a:t>
                      </a:r>
                      <a:r>
                        <a:rPr lang="en-US" sz="1100" dirty="0" err="1">
                          <a:latin typeface="Arial"/>
                          <a:ea typeface="Arial"/>
                          <a:cs typeface="Arial"/>
                          <a:sym typeface="Arial"/>
                        </a:rPr>
                        <a:t>μm</a:t>
                      </a:r>
                      <a:r>
                        <a:rPr lang="en-US" sz="1100" dirty="0">
                          <a:latin typeface="Arial"/>
                          <a:ea typeface="Arial"/>
                          <a:cs typeface="Arial"/>
                          <a:sym typeface="Arial"/>
                        </a:rPr>
                        <a:t> (Diamond CRL)</a:t>
                      </a:r>
                      <a:endParaRPr sz="1100" b="0"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39588">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Techniques</a:t>
                      </a:r>
                      <a:endParaRPr sz="1100"/>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100"/>
                        <a:buFont typeface="Arial"/>
                        <a:buNone/>
                      </a:pPr>
                      <a:r>
                        <a:rPr lang="en-US" sz="1100" b="0" u="none" strike="noStrike" cap="none" dirty="0">
                          <a:latin typeface="Arial"/>
                          <a:ea typeface="Arial"/>
                          <a:cs typeface="Arial"/>
                          <a:sym typeface="Arial"/>
                        </a:rPr>
                        <a:t>CDI, </a:t>
                      </a:r>
                      <a:r>
                        <a:rPr lang="en-US" sz="1100" b="0" u="none" strike="noStrike" cap="none" dirty="0" err="1">
                          <a:latin typeface="Arial"/>
                          <a:ea typeface="Arial"/>
                          <a:cs typeface="Arial"/>
                          <a:sym typeface="Arial"/>
                        </a:rPr>
                        <a:t>μXRD</a:t>
                      </a:r>
                      <a:endParaRPr sz="1100" b="0" u="none" strike="noStrike" cap="none" dirty="0">
                        <a:latin typeface="Arial"/>
                        <a:ea typeface="Arial"/>
                        <a:cs typeface="Arial"/>
                        <a:sym typeface="Arial"/>
                      </a:endParaRPr>
                    </a:p>
                  </a:txBody>
                  <a:tcPr marL="57144" marR="57144" marT="57144" marB="57144"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pic>
        <p:nvPicPr>
          <p:cNvPr id="51" name="Google Shape;116;p1">
            <a:extLst>
              <a:ext uri="{FF2B5EF4-FFF2-40B4-BE49-F238E27FC236}">
                <a16:creationId xmlns:a16="http://schemas.microsoft.com/office/drawing/2014/main" id="{15BE7D42-0AFA-4CCE-AA5A-8C5EE13561DD}"/>
              </a:ext>
            </a:extLst>
          </p:cNvPr>
          <p:cNvPicPr preferRelativeResize="0"/>
          <p:nvPr/>
        </p:nvPicPr>
        <p:blipFill rotWithShape="1">
          <a:blip r:embed="rId6">
            <a:alphaModFix/>
          </a:blip>
          <a:srcRect/>
          <a:stretch/>
        </p:blipFill>
        <p:spPr>
          <a:xfrm>
            <a:off x="693711" y="4838930"/>
            <a:ext cx="6239900" cy="2094232"/>
          </a:xfrm>
          <a:prstGeom prst="rect">
            <a:avLst/>
          </a:prstGeom>
          <a:noFill/>
          <a:ln>
            <a:noFill/>
          </a:ln>
        </p:spPr>
      </p:pic>
      <p:sp>
        <p:nvSpPr>
          <p:cNvPr id="52" name="Google Shape;90;p1">
            <a:extLst>
              <a:ext uri="{FF2B5EF4-FFF2-40B4-BE49-F238E27FC236}">
                <a16:creationId xmlns:a16="http://schemas.microsoft.com/office/drawing/2014/main" id="{B9A022D1-AA06-4450-B5AA-CA3B064F49B8}"/>
              </a:ext>
            </a:extLst>
          </p:cNvPr>
          <p:cNvSpPr/>
          <p:nvPr/>
        </p:nvSpPr>
        <p:spPr>
          <a:xfrm>
            <a:off x="143236" y="6927481"/>
            <a:ext cx="7216403" cy="1249772"/>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114257" tIns="57113" rIns="114257" bIns="57113" anchor="ctr" anchorCtr="0">
            <a:noAutofit/>
          </a:bodyPr>
          <a:lstStyle/>
          <a:p>
            <a:pPr algn="just">
              <a:buClr>
                <a:schemeClr val="dk1"/>
              </a:buClr>
              <a:buSzPts val="1100"/>
            </a:pPr>
            <a:r>
              <a:rPr lang="en-US" sz="1500" dirty="0">
                <a:solidFill>
                  <a:schemeClr val="dk1"/>
                </a:solidFill>
                <a:latin typeface="Arial"/>
                <a:ea typeface="Arial"/>
                <a:cs typeface="Arial"/>
                <a:sym typeface="Arial"/>
              </a:rPr>
              <a:t>-  Utilizing the advantages of the 4</a:t>
            </a:r>
            <a:r>
              <a:rPr lang="en-US" sz="1500" baseline="30000" dirty="0">
                <a:solidFill>
                  <a:schemeClr val="dk1"/>
                </a:solidFill>
                <a:latin typeface="Arial"/>
                <a:ea typeface="Arial"/>
                <a:cs typeface="Arial"/>
                <a:sym typeface="Arial"/>
              </a:rPr>
              <a:t>th</a:t>
            </a:r>
            <a:r>
              <a:rPr lang="en-US" sz="1500" dirty="0">
                <a:solidFill>
                  <a:schemeClr val="dk1"/>
                </a:solidFill>
                <a:latin typeface="Arial"/>
                <a:ea typeface="Arial"/>
                <a:cs typeface="Arial"/>
                <a:sym typeface="Arial"/>
              </a:rPr>
              <a:t> generation storage ring, such as high coherence and small beam size </a:t>
            </a:r>
            <a:endParaRPr sz="1500" dirty="0"/>
          </a:p>
          <a:p>
            <a:pPr algn="just">
              <a:buClr>
                <a:schemeClr val="dk1"/>
              </a:buClr>
              <a:buSzPts val="1100"/>
            </a:pPr>
            <a:r>
              <a:rPr lang="en-US" sz="1500" dirty="0">
                <a:solidFill>
                  <a:schemeClr val="dk1"/>
                </a:solidFill>
                <a:latin typeface="Arial"/>
                <a:ea typeface="Arial"/>
                <a:cs typeface="Arial"/>
                <a:sym typeface="Arial"/>
              </a:rPr>
              <a:t>- Minimize optics, designed to ensure maximum beam coherence up to sample.</a:t>
            </a:r>
            <a:endParaRPr sz="1500" dirty="0"/>
          </a:p>
          <a:p>
            <a:pPr algn="just">
              <a:buClr>
                <a:schemeClr val="dk1"/>
              </a:buClr>
              <a:buSzPts val="1100"/>
            </a:pPr>
            <a:r>
              <a:rPr lang="en-US" sz="1500" dirty="0">
                <a:solidFill>
                  <a:schemeClr val="dk1"/>
                </a:solidFill>
                <a:latin typeface="Arial"/>
                <a:ea typeface="Arial"/>
                <a:cs typeface="Arial"/>
                <a:sym typeface="Arial"/>
              </a:rPr>
              <a:t>- Using Phase retrieval algorithms, the detected diffraction pattern is reconstructed into the 3D image and internal strain field of particle. </a:t>
            </a:r>
            <a:endParaRPr sz="1500" dirty="0"/>
          </a:p>
        </p:txBody>
      </p:sp>
      <p:pic>
        <p:nvPicPr>
          <p:cNvPr id="12" name="그림 11">
            <a:extLst>
              <a:ext uri="{FF2B5EF4-FFF2-40B4-BE49-F238E27FC236}">
                <a16:creationId xmlns:a16="http://schemas.microsoft.com/office/drawing/2014/main" id="{96980FDC-C963-4694-895D-A0E5F5553415}"/>
              </a:ext>
            </a:extLst>
          </p:cNvPr>
          <p:cNvPicPr>
            <a:picLocks noChangeAspect="1"/>
          </p:cNvPicPr>
          <p:nvPr/>
        </p:nvPicPr>
        <p:blipFill>
          <a:blip r:embed="rId7"/>
          <a:stretch>
            <a:fillRect/>
          </a:stretch>
        </p:blipFill>
        <p:spPr>
          <a:xfrm>
            <a:off x="7320753" y="2099367"/>
            <a:ext cx="3589362" cy="2259490"/>
          </a:xfrm>
          <a:prstGeom prst="rect">
            <a:avLst/>
          </a:prstGeom>
        </p:spPr>
      </p:pic>
      <p:sp>
        <p:nvSpPr>
          <p:cNvPr id="54" name="TextBox 53">
            <a:extLst>
              <a:ext uri="{FF2B5EF4-FFF2-40B4-BE49-F238E27FC236}">
                <a16:creationId xmlns:a16="http://schemas.microsoft.com/office/drawing/2014/main" id="{249B80A7-9914-4994-BAFA-AA66684481D4}"/>
              </a:ext>
            </a:extLst>
          </p:cNvPr>
          <p:cNvSpPr txBox="1"/>
          <p:nvPr/>
        </p:nvSpPr>
        <p:spPr>
          <a:xfrm>
            <a:off x="7643450" y="1383672"/>
            <a:ext cx="7588902" cy="707886"/>
          </a:xfrm>
          <a:prstGeom prst="rect">
            <a:avLst/>
          </a:prstGeom>
          <a:noFill/>
        </p:spPr>
        <p:txBody>
          <a:bodyPr wrap="square" rtlCol="0">
            <a:spAutoFit/>
          </a:bodyPr>
          <a:lstStyle/>
          <a:p>
            <a:r>
              <a:rPr lang="en-US" altLang="ko-KR" sz="2000" b="1" kern="700" spc="-125" dirty="0"/>
              <a:t>Coherent Small-Angle X-ray Scattering for Dynamics of Soft and Complex Materials</a:t>
            </a:r>
            <a:endParaRPr lang="ko-KR" altLang="en-US" sz="2000" b="1" kern="700" spc="-125" dirty="0"/>
          </a:p>
        </p:txBody>
      </p:sp>
      <p:graphicFrame>
        <p:nvGraphicFramePr>
          <p:cNvPr id="55" name="Table 10">
            <a:extLst>
              <a:ext uri="{FF2B5EF4-FFF2-40B4-BE49-F238E27FC236}">
                <a16:creationId xmlns:a16="http://schemas.microsoft.com/office/drawing/2014/main" id="{53E345BF-083D-4765-953E-8B324CA4E959}"/>
              </a:ext>
            </a:extLst>
          </p:cNvPr>
          <p:cNvGraphicFramePr>
            <a:graphicFrameLocks noGrp="1"/>
          </p:cNvGraphicFramePr>
          <p:nvPr>
            <p:extLst/>
          </p:nvPr>
        </p:nvGraphicFramePr>
        <p:xfrm>
          <a:off x="10866465" y="2066297"/>
          <a:ext cx="4513186" cy="2259491"/>
        </p:xfrm>
        <a:graphic>
          <a:graphicData uri="http://schemas.openxmlformats.org/drawingml/2006/table">
            <a:tbl>
              <a:tblPr firstRow="1" bandRow="1">
                <a:tableStyleId>{9D7B26C5-4107-4FEC-AEDC-1716B250A1EF}</a:tableStyleId>
              </a:tblPr>
              <a:tblGrid>
                <a:gridCol w="1487782">
                  <a:extLst>
                    <a:ext uri="{9D8B030D-6E8A-4147-A177-3AD203B41FA5}">
                      <a16:colId xmlns:a16="http://schemas.microsoft.com/office/drawing/2014/main" val="4214260276"/>
                    </a:ext>
                  </a:extLst>
                </a:gridCol>
                <a:gridCol w="1536506">
                  <a:extLst>
                    <a:ext uri="{9D8B030D-6E8A-4147-A177-3AD203B41FA5}">
                      <a16:colId xmlns:a16="http://schemas.microsoft.com/office/drawing/2014/main" val="1463109983"/>
                    </a:ext>
                  </a:extLst>
                </a:gridCol>
                <a:gridCol w="1488898">
                  <a:extLst>
                    <a:ext uri="{9D8B030D-6E8A-4147-A177-3AD203B41FA5}">
                      <a16:colId xmlns:a16="http://schemas.microsoft.com/office/drawing/2014/main" val="4235462629"/>
                    </a:ext>
                  </a:extLst>
                </a:gridCol>
              </a:tblGrid>
              <a:tr h="239153">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Photon Source</a:t>
                      </a:r>
                      <a:endParaRPr sz="1100" b="1" kern="300" dirty="0">
                        <a:latin typeface="Arial" panose="020B0604020202020204" pitchFamily="34" charset="0"/>
                        <a:cs typeface="Arial" panose="020B0604020202020204" pitchFamily="34" charset="0"/>
                      </a:endParaRPr>
                    </a:p>
                  </a:txBody>
                  <a:tcPr marL="22495" marR="22495" marT="22495" marB="22495" anchor="ctr">
                    <a:lnB w="12700" cmpd="sng">
                      <a:noFill/>
                    </a:lnB>
                  </a:tcPr>
                </a:tc>
                <a:tc gridSpan="2">
                  <a:txBody>
                    <a:bodyPr/>
                    <a:lstStyle/>
                    <a:p>
                      <a:pPr marL="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In-Vacuum Undulator 20</a:t>
                      </a:r>
                    </a:p>
                  </a:txBody>
                  <a:tcPr marL="22495" marR="22495" marT="22495" marB="22495" anchor="ctr">
                    <a:lnB w="12700" cmpd="sng">
                      <a:noFill/>
                    </a:lnB>
                  </a:tcPr>
                </a:tc>
                <a:tc hMerge="1">
                  <a:txBody>
                    <a:bodyPr/>
                    <a:lstStyle/>
                    <a:p>
                      <a:pPr marL="0" lvl="0" indent="0" algn="ctr" rtl="0">
                        <a:lnSpc>
                          <a:spcPct val="100000"/>
                        </a:lnSpc>
                        <a:spcBef>
                          <a:spcPts val="0"/>
                        </a:spcBef>
                        <a:spcAft>
                          <a:spcPts val="0"/>
                        </a:spcAft>
                        <a:buNone/>
                      </a:pPr>
                      <a:endParaRPr lang="en-US" altLang="ko-KR" sz="1200" b="0" kern="300" dirty="0">
                        <a:latin typeface="Arial" panose="020B0604020202020204" pitchFamily="34" charset="0"/>
                        <a:cs typeface="Arial" panose="020B0604020202020204" pitchFamily="34" charset="0"/>
                      </a:endParaRPr>
                    </a:p>
                  </a:txBody>
                  <a:tcPr marL="45720" marR="45720" anchor="ctr">
                    <a:lnB w="12700" cmpd="sng">
                      <a:noFill/>
                    </a:lnB>
                  </a:tcPr>
                </a:tc>
                <a:extLst>
                  <a:ext uri="{0D108BD9-81ED-4DB2-BD59-A6C34878D82A}">
                    <a16:rowId xmlns:a16="http://schemas.microsoft.com/office/drawing/2014/main" val="906022914"/>
                  </a:ext>
                </a:extLst>
              </a:tr>
              <a:tr h="239153">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Technique</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KR" sz="1100" dirty="0" err="1">
                          <a:solidFill>
                            <a:schemeClr val="dk1"/>
                          </a:solidFill>
                          <a:latin typeface="Arial"/>
                          <a:ea typeface="Arial"/>
                          <a:cs typeface="Arial"/>
                          <a:sym typeface="Arial"/>
                        </a:rPr>
                        <a:t>μSAXS</a:t>
                      </a:r>
                      <a:r>
                        <a:rPr lang="en-US" altLang="ko-KR" sz="1100" dirty="0">
                          <a:solidFill>
                            <a:schemeClr val="dk1"/>
                          </a:solidFill>
                          <a:latin typeface="Arial"/>
                          <a:ea typeface="Arial"/>
                          <a:cs typeface="Arial"/>
                          <a:sym typeface="Arial"/>
                        </a:rPr>
                        <a:t>/WAXS</a:t>
                      </a:r>
                      <a:endParaRPr lang="en-US" altLang="ko" sz="1100" b="0" kern="30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XPCS</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293029"/>
                  </a:ext>
                </a:extLst>
              </a:tr>
              <a:tr h="239153">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Energy Range</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8.4 ~ 30keV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8.4 ~ 15 keV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r h="434293">
                <a:tc>
                  <a:txBody>
                    <a:bodyPr/>
                    <a:lstStyle/>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Energy resolution</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gridSpan="2">
                  <a:txBody>
                    <a:bodyPr/>
                    <a:lstStyle/>
                    <a:p>
                      <a:pPr marL="0" lvl="0" indent="0" algn="ctr" rtl="0">
                        <a:lnSpc>
                          <a:spcPct val="100000"/>
                        </a:lnSpc>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Si (111): ~ 1 x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p>
                      <a:pPr marL="0" lvl="0" indent="0" algn="ctr" rtl="0">
                        <a:lnSpc>
                          <a:spcPct val="100000"/>
                        </a:lnSpc>
                        <a:spcBef>
                          <a:spcPts val="0"/>
                        </a:spcBef>
                        <a:spcAft>
                          <a:spcPts val="0"/>
                        </a:spcAft>
                        <a:buClr>
                          <a:schemeClr val="dk1"/>
                        </a:buClr>
                        <a:buSzPts val="1100"/>
                        <a:buFont typeface="Arial"/>
                        <a:buNone/>
                      </a:pPr>
                      <a:r>
                        <a:rPr lang="en-US" altLang="ko-KR" sz="1100" b="0" dirty="0">
                          <a:latin typeface="Arial" panose="020B0604020202020204" pitchFamily="34" charset="0"/>
                          <a:cs typeface="Arial" panose="020B0604020202020204" pitchFamily="34" charset="0"/>
                        </a:rPr>
                        <a:t>Si (311): ~ 3 x </a:t>
                      </a:r>
                      <a:r>
                        <a:rPr lang="en-US" altLang="ko" sz="1100" b="0" dirty="0">
                          <a:solidFill>
                            <a:schemeClr val="dk1"/>
                          </a:solidFill>
                          <a:latin typeface="Arial" panose="020B0604020202020204" pitchFamily="34" charset="0"/>
                          <a:cs typeface="Arial" panose="020B0604020202020204" pitchFamily="34" charset="0"/>
                        </a:rPr>
                        <a:t>10</a:t>
                      </a:r>
                      <a:r>
                        <a:rPr lang="en-US" altLang="ko" sz="1100" b="0" baseline="30000" dirty="0">
                          <a:solidFill>
                            <a:schemeClr val="dk1"/>
                          </a:solidFill>
                          <a:latin typeface="Arial" panose="020B0604020202020204" pitchFamily="34" charset="0"/>
                          <a:cs typeface="Arial" panose="020B0604020202020204" pitchFamily="34" charset="0"/>
                        </a:rPr>
                        <a:t>-5</a:t>
                      </a:r>
                      <a:endParaRPr lang="en-US" altLang="ko-KR" sz="1100" b="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hMerge="1">
                  <a:txBody>
                    <a:bodyPr/>
                    <a:lstStyle/>
                    <a:p>
                      <a:pPr marL="0" lvl="0" indent="0" algn="ctr" rtl="0">
                        <a:lnSpc>
                          <a:spcPct val="100000"/>
                        </a:lnSpc>
                        <a:spcBef>
                          <a:spcPts val="0"/>
                        </a:spcBef>
                        <a:spcAft>
                          <a:spcPts val="0"/>
                        </a:spcAft>
                        <a:buClr>
                          <a:schemeClr val="dk1"/>
                        </a:buClr>
                        <a:buSzPts val="1100"/>
                        <a:buFont typeface="Arial"/>
                        <a:buNone/>
                      </a:pPr>
                      <a:endParaRPr lang="en-US" altLang="ko-KR" sz="1200" b="0" dirty="0">
                        <a:latin typeface="Arial" panose="020B0604020202020204" pitchFamily="34" charset="0"/>
                        <a:cs typeface="Arial" panose="020B0604020202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23915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kern="300" dirty="0">
                          <a:latin typeface="Arial" panose="020B0604020202020204" pitchFamily="34" charset="0"/>
                          <a:cs typeface="Arial" panose="020B0604020202020204" pitchFamily="34" charset="0"/>
                        </a:rPr>
                        <a:t>Beam flux (</a:t>
                      </a:r>
                      <a:r>
                        <a:rPr lang="en-US" altLang="ko" sz="1100" b="1" kern="300" dirty="0" err="1">
                          <a:latin typeface="Arial" panose="020B0604020202020204" pitchFamily="34" charset="0"/>
                          <a:cs typeface="Arial" panose="020B0604020202020204" pitchFamily="34" charset="0"/>
                        </a:rPr>
                        <a:t>ph</a:t>
                      </a:r>
                      <a:r>
                        <a:rPr lang="en-US" altLang="ko" sz="1100" b="1" kern="300" dirty="0">
                          <a:latin typeface="Arial" panose="020B0604020202020204" pitchFamily="34" charset="0"/>
                          <a:cs typeface="Arial" panose="020B0604020202020204" pitchFamily="34" charset="0"/>
                        </a:rPr>
                        <a:t>/s)</a:t>
                      </a:r>
                      <a:endParaRPr lang="en-US" altLang="ko-K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KR" sz="1100" b="0" u="none" strike="noStrike" kern="1200" cap="none" dirty="0">
                          <a:solidFill>
                            <a:schemeClr val="dk1"/>
                          </a:solidFill>
                          <a:latin typeface="+mn-lt"/>
                          <a:ea typeface="Calibri" panose="020F0502020204030204" pitchFamily="34" charset="0"/>
                          <a:cs typeface="Calibri" panose="020F0502020204030204" pitchFamily="34" charset="0"/>
                        </a:rPr>
                        <a:t>~ </a:t>
                      </a:r>
                      <a:r>
                        <a:rPr lang="en-US" altLang="ko-KR" sz="1100" b="0" i="0" u="none" strike="noStrike" kern="1200" cap="none" dirty="0">
                          <a:solidFill>
                            <a:schemeClr val="dk1"/>
                          </a:solidFill>
                          <a:latin typeface="+mn-lt"/>
                          <a:ea typeface="Calibri" panose="020F0502020204030204" pitchFamily="34" charset="0"/>
                          <a:cs typeface="Calibri" panose="020F0502020204030204" pitchFamily="34" charset="0"/>
                          <a:sym typeface="Arial"/>
                        </a:rPr>
                        <a:t>10</a:t>
                      </a:r>
                      <a:r>
                        <a:rPr lang="en-US" altLang="ko-KR" sz="1100" b="0" i="0" u="none" strike="noStrike" kern="1200" cap="none" baseline="30000" dirty="0">
                          <a:solidFill>
                            <a:schemeClr val="dk1"/>
                          </a:solidFill>
                          <a:latin typeface="+mn-lt"/>
                          <a:ea typeface="Calibri" panose="020F0502020204030204" pitchFamily="34" charset="0"/>
                          <a:cs typeface="Calibri" panose="020F0502020204030204" pitchFamily="34" charset="0"/>
                          <a:sym typeface="Arial"/>
                        </a:rPr>
                        <a:t>13</a:t>
                      </a:r>
                      <a:r>
                        <a:rPr lang="en-US" altLang="ko-KR" sz="1100" b="0" i="0" u="none" strike="noStrike" kern="1200" cap="none" baseline="0" dirty="0">
                          <a:solidFill>
                            <a:schemeClr val="dk1"/>
                          </a:solidFill>
                          <a:latin typeface="+mn-lt"/>
                          <a:ea typeface="Calibri" panose="020F0502020204030204" pitchFamily="34" charset="0"/>
                          <a:cs typeface="Calibri" panose="020F0502020204030204" pitchFamily="34" charset="0"/>
                          <a:sym typeface="Arial"/>
                        </a:rPr>
                        <a:t> </a:t>
                      </a:r>
                      <a:endParaRPr lang="en-US" altLang="ko" sz="1100" b="0"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0" kern="300" dirty="0">
                          <a:latin typeface="Arial" panose="020B0604020202020204" pitchFamily="34" charset="0"/>
                          <a:cs typeface="Arial" panose="020B0604020202020204" pitchFamily="34" charset="0"/>
                        </a:rPr>
                        <a:t>~</a:t>
                      </a:r>
                      <a:r>
                        <a:rPr lang="en-US" altLang="ko-KR" sz="1100" b="0" i="0" u="none" strike="noStrike" kern="1200" cap="none" dirty="0">
                          <a:solidFill>
                            <a:schemeClr val="dk1"/>
                          </a:solidFill>
                          <a:latin typeface="+mn-lt"/>
                          <a:ea typeface="Calibri" panose="020F0502020204030204" pitchFamily="34" charset="0"/>
                          <a:cs typeface="Calibri" panose="020F0502020204030204" pitchFamily="34" charset="0"/>
                          <a:sym typeface="Arial"/>
                        </a:rPr>
                        <a:t> 10</a:t>
                      </a:r>
                      <a:r>
                        <a:rPr lang="en-US" altLang="ko-KR" sz="1100" b="0" i="0" u="none" strike="noStrike" kern="1200" cap="none" baseline="30000" dirty="0">
                          <a:solidFill>
                            <a:schemeClr val="dk1"/>
                          </a:solidFill>
                          <a:latin typeface="+mn-lt"/>
                          <a:ea typeface="Calibri" panose="020F0502020204030204" pitchFamily="34" charset="0"/>
                          <a:cs typeface="Calibri" panose="020F0502020204030204" pitchFamily="34" charset="0"/>
                          <a:sym typeface="Arial"/>
                        </a:rPr>
                        <a:t>11</a:t>
                      </a:r>
                      <a:r>
                        <a:rPr lang="en-US" altLang="ko-KR" sz="1100" b="0" i="0" u="none" strike="noStrike" kern="1200" cap="none" baseline="0" dirty="0">
                          <a:solidFill>
                            <a:schemeClr val="dk1"/>
                          </a:solidFill>
                          <a:latin typeface="+mn-lt"/>
                          <a:ea typeface="Calibri" panose="020F0502020204030204" pitchFamily="34" charset="0"/>
                          <a:cs typeface="Calibri" panose="020F0502020204030204" pitchFamily="34" charset="0"/>
                          <a:sym typeface="Arial"/>
                        </a:rPr>
                        <a:t> </a:t>
                      </a:r>
                      <a:endParaRPr lang="ko" altLang="en-US" sz="1100" b="0"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434293">
                <a:tc>
                  <a:txBody>
                    <a:bodyPr/>
                    <a:lstStyle/>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Beam size (</a:t>
                      </a:r>
                      <a:r>
                        <a:rPr lang="el-GR" altLang="ko" sz="1100" b="1" kern="300" dirty="0">
                          <a:latin typeface="Arial" panose="020B0604020202020204" pitchFamily="34" charset="0"/>
                          <a:cs typeface="Arial" panose="020B0604020202020204" pitchFamily="34" charset="0"/>
                        </a:rPr>
                        <a:t>μ</a:t>
                      </a:r>
                      <a:r>
                        <a:rPr lang="en-US" altLang="ko" sz="1100" b="1" kern="300" dirty="0">
                          <a:latin typeface="Arial" panose="020B0604020202020204" pitchFamily="34" charset="0"/>
                          <a:cs typeface="Arial" panose="020B0604020202020204" pitchFamily="34" charset="0"/>
                        </a:rPr>
                        <a:t>m</a:t>
                      </a:r>
                      <a:r>
                        <a:rPr lang="en-US" altLang="ko" sz="1100" b="1" kern="300" baseline="30000" dirty="0">
                          <a:solidFill>
                            <a:schemeClr val="dk1"/>
                          </a:solidFill>
                          <a:latin typeface="Arial" panose="020B0604020202020204" pitchFamily="34" charset="0"/>
                          <a:cs typeface="Arial" panose="020B0604020202020204" pitchFamily="34" charset="0"/>
                        </a:rPr>
                        <a:t>2</a:t>
                      </a:r>
                      <a:r>
                        <a:rPr lang="en-US" altLang="ko" sz="1100" b="1" kern="300" dirty="0">
                          <a:latin typeface="Arial" panose="020B0604020202020204" pitchFamily="34" charset="0"/>
                          <a:cs typeface="Arial" panose="020B0604020202020204" pitchFamily="34" charset="0"/>
                        </a:rPr>
                        <a:t>)</a:t>
                      </a:r>
                      <a:endParaRPr lang="en-US" altLang="ko-KR" sz="1100" b="1" kern="300"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H </a:t>
                      </a:r>
                      <a:r>
                        <a:rPr lang="en-US" altLang="ko" sz="1100" b="1" kern="300" dirty="0">
                          <a:solidFill>
                            <a:schemeClr val="dk1"/>
                          </a:solidFill>
                          <a:latin typeface="Arial" panose="020B0604020202020204" pitchFamily="34" charset="0"/>
                          <a:cs typeface="Arial" panose="020B0604020202020204" pitchFamily="34" charset="0"/>
                        </a:rPr>
                        <a:t>× V</a:t>
                      </a:r>
                      <a:r>
                        <a:rPr lang="en-US" altLang="ko" sz="1100" b="1" kern="300" dirty="0">
                          <a:latin typeface="Arial" panose="020B0604020202020204" pitchFamily="34" charset="0"/>
                          <a:cs typeface="Arial" panose="020B0604020202020204" pitchFamily="34" charset="0"/>
                        </a:rPr>
                        <a:t>, FWHM</a:t>
                      </a:r>
                      <a:endParaRPr lang="en-US" altLang="ko-KR" sz="1100" b="1" kern="300" dirty="0">
                        <a:latin typeface="Arial" panose="020B0604020202020204" pitchFamily="34" charset="0"/>
                        <a:cs typeface="Arial" panose="020B0604020202020204" pitchFamily="34" charset="0"/>
                      </a:endParaRPr>
                    </a:p>
                  </a:txBody>
                  <a:tcPr marL="22495" marR="22495" marT="22495" marB="22495" anchor="ctr">
                    <a:lnT>
                      <a:noFill/>
                    </a:lnT>
                    <a:lnB>
                      <a:noFill/>
                    </a:lnB>
                  </a:tcPr>
                </a:tc>
                <a:tc>
                  <a:txBody>
                    <a:bodyPr/>
                    <a:lstStyle/>
                    <a:p>
                      <a:pPr marL="0" marR="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8 </a:t>
                      </a:r>
                      <a:r>
                        <a:rPr lang="en-US" altLang="ko-KR" sz="1100" dirty="0">
                          <a:solidFill>
                            <a:schemeClr val="dk1"/>
                          </a:solidFill>
                          <a:latin typeface="Arial"/>
                          <a:ea typeface="Arial"/>
                          <a:cs typeface="Arial"/>
                          <a:sym typeface="Arial"/>
                        </a:rPr>
                        <a:t>μm</a:t>
                      </a:r>
                      <a:r>
                        <a:rPr lang="en-US" altLang="ko-KR" sz="1100" baseline="30000" dirty="0">
                          <a:solidFill>
                            <a:schemeClr val="dk1"/>
                          </a:solidFill>
                          <a:latin typeface="Arial"/>
                          <a:ea typeface="Arial"/>
                          <a:cs typeface="Arial"/>
                          <a:sym typeface="Arial"/>
                        </a:rPr>
                        <a:t>2 </a:t>
                      </a:r>
                      <a:r>
                        <a:rPr lang="en-US" altLang="ko-KR" sz="1100" baseline="0" dirty="0">
                          <a:solidFill>
                            <a:schemeClr val="dk1"/>
                          </a:solidFill>
                          <a:latin typeface="Arial"/>
                          <a:ea typeface="Arial"/>
                          <a:cs typeface="Arial"/>
                          <a:sym typeface="Arial"/>
                        </a:rPr>
                        <a:t>~ 100 </a:t>
                      </a:r>
                      <a:r>
                        <a:rPr lang="en-US" altLang="ko-KR" sz="1100" dirty="0">
                          <a:solidFill>
                            <a:schemeClr val="dk1"/>
                          </a:solidFill>
                          <a:latin typeface="Arial"/>
                          <a:ea typeface="Arial"/>
                          <a:cs typeface="Arial"/>
                          <a:sym typeface="Arial"/>
                        </a:rPr>
                        <a:t>μm</a:t>
                      </a:r>
                      <a:r>
                        <a:rPr lang="en-US" altLang="ko-KR" sz="1100" baseline="30000" dirty="0">
                          <a:solidFill>
                            <a:schemeClr val="dk1"/>
                          </a:solidFill>
                          <a:latin typeface="Arial"/>
                          <a:ea typeface="Arial"/>
                          <a:cs typeface="Arial"/>
                          <a:sym typeface="Arial"/>
                        </a:rPr>
                        <a:t>2</a:t>
                      </a:r>
                      <a:endParaRPr lang="en-US" altLang="ko-KR" sz="1100" b="0" kern="300" dirty="0">
                        <a:latin typeface="Arial" panose="020B0604020202020204" pitchFamily="34" charset="0"/>
                        <a:cs typeface="Arial" panose="020B0604020202020204" pitchFamily="34" charset="0"/>
                      </a:endParaRPr>
                    </a:p>
                  </a:txBody>
                  <a:tcPr marL="22495" marR="22495" marT="22495" marB="22495" anchor="ctr">
                    <a:lnT>
                      <a:noFill/>
                    </a:lnT>
                    <a:lnB>
                      <a:noFill/>
                    </a:lnB>
                  </a:tcPr>
                </a:tc>
                <a:tc>
                  <a:txBody>
                    <a:bodyPr/>
                    <a:lstStyle/>
                    <a:p>
                      <a:pPr marL="0" marR="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 5 </a:t>
                      </a:r>
                      <a:r>
                        <a:rPr lang="en-US" altLang="ko-KR" sz="1100" dirty="0">
                          <a:solidFill>
                            <a:schemeClr val="dk1"/>
                          </a:solidFill>
                          <a:latin typeface="Arial"/>
                          <a:ea typeface="Arial"/>
                          <a:cs typeface="Arial"/>
                          <a:sym typeface="Arial"/>
                        </a:rPr>
                        <a:t>μm</a:t>
                      </a:r>
                      <a:r>
                        <a:rPr lang="en-US" altLang="ko-KR" sz="1100" baseline="30000" dirty="0">
                          <a:solidFill>
                            <a:schemeClr val="dk1"/>
                          </a:solidFill>
                          <a:latin typeface="Arial"/>
                          <a:ea typeface="Arial"/>
                          <a:cs typeface="Arial"/>
                          <a:sym typeface="Arial"/>
                        </a:rPr>
                        <a:t>2 </a:t>
                      </a:r>
                      <a:r>
                        <a:rPr lang="en-US" altLang="ko-KR" sz="1100" baseline="0" dirty="0">
                          <a:solidFill>
                            <a:schemeClr val="dk1"/>
                          </a:solidFill>
                          <a:latin typeface="Arial"/>
                          <a:ea typeface="Arial"/>
                          <a:cs typeface="Arial"/>
                          <a:sym typeface="Arial"/>
                        </a:rPr>
                        <a:t>~ 100 </a:t>
                      </a:r>
                      <a:r>
                        <a:rPr lang="en-US" altLang="ko-KR" sz="1100" dirty="0">
                          <a:solidFill>
                            <a:schemeClr val="dk1"/>
                          </a:solidFill>
                          <a:latin typeface="Arial"/>
                          <a:ea typeface="Arial"/>
                          <a:cs typeface="Arial"/>
                          <a:sym typeface="Arial"/>
                        </a:rPr>
                        <a:t>μm</a:t>
                      </a:r>
                      <a:r>
                        <a:rPr lang="en-US" altLang="ko-KR" sz="1100" baseline="30000" dirty="0">
                          <a:solidFill>
                            <a:schemeClr val="dk1"/>
                          </a:solidFill>
                          <a:latin typeface="Arial"/>
                          <a:ea typeface="Arial"/>
                          <a:cs typeface="Arial"/>
                          <a:sym typeface="Arial"/>
                        </a:rPr>
                        <a:t>2</a:t>
                      </a:r>
                      <a:endParaRPr lang="en-US" altLang="ko-KR" sz="1100" b="0" kern="300" dirty="0">
                        <a:latin typeface="Arial" panose="020B0604020202020204" pitchFamily="34" charset="0"/>
                        <a:cs typeface="Arial" panose="020B0604020202020204" pitchFamily="34" charset="0"/>
                      </a:endParaRPr>
                    </a:p>
                  </a:txBody>
                  <a:tcPr marL="22495" marR="22495" marT="22495" marB="22495" anchor="ctr">
                    <a:lnT>
                      <a:noFill/>
                    </a:lnT>
                    <a:lnB>
                      <a:noFill/>
                    </a:lnB>
                  </a:tcPr>
                </a:tc>
                <a:extLst>
                  <a:ext uri="{0D108BD9-81ED-4DB2-BD59-A6C34878D82A}">
                    <a16:rowId xmlns:a16="http://schemas.microsoft.com/office/drawing/2014/main" val="2008489961"/>
                  </a:ext>
                </a:extLst>
              </a:tr>
              <a:tr h="434293">
                <a:tc>
                  <a:txBody>
                    <a:bodyPr/>
                    <a:lstStyle/>
                    <a:p>
                      <a:pPr marL="0" marR="0" lvl="0" indent="0" algn="ctr" rtl="0">
                        <a:lnSpc>
                          <a:spcPct val="100000"/>
                        </a:lnSpc>
                        <a:spcBef>
                          <a:spcPts val="0"/>
                        </a:spcBef>
                        <a:spcAft>
                          <a:spcPts val="0"/>
                        </a:spcAft>
                        <a:buNone/>
                      </a:pPr>
                      <a:r>
                        <a:rPr lang="en-US" altLang="ko-KR" sz="1100" b="1" kern="300" dirty="0">
                          <a:latin typeface="Arial" panose="020B0604020202020204" pitchFamily="34" charset="0"/>
                          <a:cs typeface="Arial" panose="020B0604020202020204" pitchFamily="34" charset="0"/>
                        </a:rPr>
                        <a:t>Temporal resolution</a:t>
                      </a:r>
                    </a:p>
                  </a:txBody>
                  <a:tcPr marL="22495" marR="22495" marT="22495" marB="22495" anchor="ct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0" kern="300" dirty="0">
                          <a:latin typeface="Arial" panose="020B0604020202020204" pitchFamily="34" charset="0"/>
                          <a:cs typeface="Arial" panose="020B0604020202020204" pitchFamily="34" charset="0"/>
                        </a:rPr>
                        <a:t>&gt; 1 msec (In-situ)</a:t>
                      </a:r>
                    </a:p>
                  </a:txBody>
                  <a:tcPr marL="22495" marR="22495" marT="22495" marB="22495" anchor="ctr">
                    <a:lnT>
                      <a:noFill/>
                    </a:lnT>
                    <a:lnB>
                      <a:noFill/>
                    </a:lnB>
                  </a:tcPr>
                </a:tc>
                <a:tc>
                  <a:txBody>
                    <a:bodyPr/>
                    <a:lstStyle/>
                    <a:p>
                      <a:pPr marL="0" marR="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sub msec </a:t>
                      </a:r>
                    </a:p>
                    <a:p>
                      <a:pPr marL="0" marR="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 hundreds of sec</a:t>
                      </a:r>
                    </a:p>
                  </a:txBody>
                  <a:tcPr marL="22495" marR="22495" marT="22495" marB="22495" anchor="ctr">
                    <a:lnT>
                      <a:noFill/>
                    </a:lnT>
                    <a:lnB>
                      <a:noFill/>
                    </a:lnB>
                  </a:tcPr>
                </a:tc>
                <a:extLst>
                  <a:ext uri="{0D108BD9-81ED-4DB2-BD59-A6C34878D82A}">
                    <a16:rowId xmlns:a16="http://schemas.microsoft.com/office/drawing/2014/main" val="1604071412"/>
                  </a:ext>
                </a:extLst>
              </a:tr>
            </a:tbl>
          </a:graphicData>
        </a:graphic>
      </p:graphicFrame>
      <p:sp>
        <p:nvSpPr>
          <p:cNvPr id="57" name="사각형: 둥근 모서리 56">
            <a:extLst>
              <a:ext uri="{FF2B5EF4-FFF2-40B4-BE49-F238E27FC236}">
                <a16:creationId xmlns:a16="http://schemas.microsoft.com/office/drawing/2014/main" id="{D6F59A2D-529C-4B25-A488-3658080EB00D}"/>
              </a:ext>
            </a:extLst>
          </p:cNvPr>
          <p:cNvSpPr/>
          <p:nvPr/>
        </p:nvSpPr>
        <p:spPr>
          <a:xfrm>
            <a:off x="8027733" y="6108759"/>
            <a:ext cx="6961416" cy="155768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261" indent="-214261">
              <a:buFontTx/>
              <a:buChar char="-"/>
            </a:pPr>
            <a:r>
              <a:rPr lang="en-US" sz="1500" dirty="0">
                <a:solidFill>
                  <a:schemeClr val="tx1"/>
                </a:solidFill>
              </a:rPr>
              <a:t>Utilizes the high brightness and coherence of the 4GSR for speckle-based dynamic scattering, with SAXS as the primary method and GI/WAXS as complementary modes.</a:t>
            </a:r>
          </a:p>
          <a:p>
            <a:pPr marL="214261" indent="-214261">
              <a:buFontTx/>
              <a:buChar char="-"/>
            </a:pPr>
            <a:r>
              <a:rPr lang="en-US" sz="1500" dirty="0">
                <a:solidFill>
                  <a:schemeClr val="tx1"/>
                </a:solidFill>
              </a:rPr>
              <a:t>Preserves coherence while providing tunable beam sizes and variable detector distances, ensuring flexibility for in-situ/operando studies and scalability for future developments.</a:t>
            </a:r>
          </a:p>
        </p:txBody>
      </p:sp>
      <p:sp>
        <p:nvSpPr>
          <p:cNvPr id="58" name="Google Shape;193;p4">
            <a:extLst>
              <a:ext uri="{FF2B5EF4-FFF2-40B4-BE49-F238E27FC236}">
                <a16:creationId xmlns:a16="http://schemas.microsoft.com/office/drawing/2014/main" id="{B4015732-43E9-480B-A4E3-1B543A09EF5D}"/>
              </a:ext>
            </a:extLst>
          </p:cNvPr>
          <p:cNvSpPr/>
          <p:nvPr/>
        </p:nvSpPr>
        <p:spPr>
          <a:xfrm>
            <a:off x="-4473" y="569962"/>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59" name="Google Shape;193;p4">
            <a:extLst>
              <a:ext uri="{FF2B5EF4-FFF2-40B4-BE49-F238E27FC236}">
                <a16:creationId xmlns:a16="http://schemas.microsoft.com/office/drawing/2014/main" id="{1F1908FA-A3FB-40FD-91D5-EF5BFC37FCA3}"/>
              </a:ext>
            </a:extLst>
          </p:cNvPr>
          <p:cNvSpPr/>
          <p:nvPr/>
        </p:nvSpPr>
        <p:spPr>
          <a:xfrm>
            <a:off x="12969726" y="594182"/>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23" name="Rectangle 6">
            <a:extLst>
              <a:ext uri="{FF2B5EF4-FFF2-40B4-BE49-F238E27FC236}">
                <a16:creationId xmlns:a16="http://schemas.microsoft.com/office/drawing/2014/main" id="{FDB4F7CF-2502-4539-871C-15F9B6480DC0}"/>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5" name="직사각형 24">
            <a:extLst>
              <a:ext uri="{FF2B5EF4-FFF2-40B4-BE49-F238E27FC236}">
                <a16:creationId xmlns:a16="http://schemas.microsoft.com/office/drawing/2014/main" id="{951090BF-F112-4CFA-AD70-034489B5CDA6}"/>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737938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D0C2C9D-B729-4057-9DBF-1CAFD781321C}"/>
              </a:ext>
            </a:extLst>
          </p:cNvPr>
          <p:cNvGrpSpPr/>
          <p:nvPr/>
        </p:nvGrpSpPr>
        <p:grpSpPr>
          <a:xfrm>
            <a:off x="-1" y="7946474"/>
            <a:ext cx="15236471" cy="574642"/>
            <a:chOff x="1" y="7996258"/>
            <a:chExt cx="15236824" cy="574655"/>
          </a:xfrm>
        </p:grpSpPr>
        <p:sp>
          <p:nvSpPr>
            <p:cNvPr id="8" name="Rectangle 6">
              <a:extLst>
                <a:ext uri="{FF2B5EF4-FFF2-40B4-BE49-F238E27FC236}">
                  <a16:creationId xmlns:a16="http://schemas.microsoft.com/office/drawing/2014/main" id="{D82B665F-DAE6-4A84-B7B4-39C3D008947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800"/>
            </a:p>
          </p:txBody>
        </p:sp>
        <p:pic>
          <p:nvPicPr>
            <p:cNvPr id="9" name="그림 8">
              <a:extLst>
                <a:ext uri="{FF2B5EF4-FFF2-40B4-BE49-F238E27FC236}">
                  <a16:creationId xmlns:a16="http://schemas.microsoft.com/office/drawing/2014/main" id="{85AC4FFB-74F9-47E8-96A5-AFDE591D0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pic>
        <p:nvPicPr>
          <p:cNvPr id="32" name="Google Shape;60;p14">
            <a:extLst>
              <a:ext uri="{FF2B5EF4-FFF2-40B4-BE49-F238E27FC236}">
                <a16:creationId xmlns:a16="http://schemas.microsoft.com/office/drawing/2014/main" id="{48BA6AF0-88A6-432D-A8F0-B05E0BD3CD83}"/>
              </a:ext>
            </a:extLst>
          </p:cNvPr>
          <p:cNvPicPr preferRelativeResize="0"/>
          <p:nvPr/>
        </p:nvPicPr>
        <p:blipFill rotWithShape="1">
          <a:blip r:embed="rId3">
            <a:alphaModFix/>
          </a:blip>
          <a:srcRect t="10056" b="82181"/>
          <a:stretch/>
        </p:blipFill>
        <p:spPr>
          <a:xfrm>
            <a:off x="-1200" y="99"/>
            <a:ext cx="15236825" cy="1373159"/>
          </a:xfrm>
          <a:prstGeom prst="rect">
            <a:avLst/>
          </a:prstGeom>
          <a:noFill/>
          <a:ln>
            <a:noFill/>
          </a:ln>
        </p:spPr>
      </p:pic>
      <p:sp>
        <p:nvSpPr>
          <p:cNvPr id="34" name="직사각형 33">
            <a:extLst>
              <a:ext uri="{FF2B5EF4-FFF2-40B4-BE49-F238E27FC236}">
                <a16:creationId xmlns:a16="http://schemas.microsoft.com/office/drawing/2014/main" id="{683AE514-656B-4B2F-BC27-62CB432773B2}"/>
              </a:ext>
            </a:extLst>
          </p:cNvPr>
          <p:cNvSpPr/>
          <p:nvPr/>
        </p:nvSpPr>
        <p:spPr>
          <a:xfrm>
            <a:off x="693712" y="838777"/>
            <a:ext cx="5769552" cy="534481"/>
          </a:xfrm>
          <a:prstGeom prst="rect">
            <a:avLst/>
          </a:prstGeom>
          <a:solidFill>
            <a:srgbClr val="00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99" b="1" dirty="0"/>
              <a:t>BM10</a:t>
            </a:r>
            <a:r>
              <a:rPr lang="ko-KR" altLang="en-US" sz="2499" b="1" dirty="0"/>
              <a:t> </a:t>
            </a:r>
            <a:r>
              <a:rPr lang="en-US" altLang="ko-KR" sz="2499" b="1" dirty="0"/>
              <a:t>High Energy Microscopy</a:t>
            </a:r>
            <a:endParaRPr lang="ko-KR" altLang="en-US" sz="2499" b="1" dirty="0"/>
          </a:p>
        </p:txBody>
      </p:sp>
      <p:grpSp>
        <p:nvGrpSpPr>
          <p:cNvPr id="36" name="Google Shape;181;p4">
            <a:extLst>
              <a:ext uri="{FF2B5EF4-FFF2-40B4-BE49-F238E27FC236}">
                <a16:creationId xmlns:a16="http://schemas.microsoft.com/office/drawing/2014/main" id="{6AF4AB4F-662E-4297-9FB9-16420701EFBD}"/>
              </a:ext>
            </a:extLst>
          </p:cNvPr>
          <p:cNvGrpSpPr/>
          <p:nvPr/>
        </p:nvGrpSpPr>
        <p:grpSpPr>
          <a:xfrm>
            <a:off x="8600390" y="772666"/>
            <a:ext cx="5769552" cy="569405"/>
            <a:chOff x="-284" y="-1116"/>
            <a:chExt cx="12192000" cy="678057"/>
          </a:xfrm>
        </p:grpSpPr>
        <p:pic>
          <p:nvPicPr>
            <p:cNvPr id="40" name="Google Shape;182;p4">
              <a:extLst>
                <a:ext uri="{FF2B5EF4-FFF2-40B4-BE49-F238E27FC236}">
                  <a16:creationId xmlns:a16="http://schemas.microsoft.com/office/drawing/2014/main" id="{0F70874C-4C40-430E-B644-B3795DCA335F}"/>
                </a:ext>
              </a:extLst>
            </p:cNvPr>
            <p:cNvPicPr preferRelativeResize="0"/>
            <p:nvPr/>
          </p:nvPicPr>
          <p:blipFill rotWithShape="1">
            <a:blip r:embed="rId3">
              <a:alphaModFix/>
            </a:blip>
            <a:srcRect t="10056" b="82181"/>
            <a:stretch/>
          </p:blipFill>
          <p:spPr>
            <a:xfrm>
              <a:off x="-284" y="-1116"/>
              <a:ext cx="12192000" cy="673885"/>
            </a:xfrm>
            <a:prstGeom prst="rect">
              <a:avLst/>
            </a:prstGeom>
            <a:noFill/>
            <a:ln>
              <a:noFill/>
            </a:ln>
          </p:spPr>
        </p:pic>
        <p:sp>
          <p:nvSpPr>
            <p:cNvPr id="45" name="Google Shape;183;p4">
              <a:extLst>
                <a:ext uri="{FF2B5EF4-FFF2-40B4-BE49-F238E27FC236}">
                  <a16:creationId xmlns:a16="http://schemas.microsoft.com/office/drawing/2014/main" id="{611E9A2E-521A-4E71-964C-AD6B9A70F8C7}"/>
                </a:ext>
              </a:extLst>
            </p:cNvPr>
            <p:cNvSpPr/>
            <p:nvPr/>
          </p:nvSpPr>
          <p:spPr>
            <a:xfrm>
              <a:off x="-284" y="-115"/>
              <a:ext cx="12192000" cy="677056"/>
            </a:xfrm>
            <a:prstGeom prst="rect">
              <a:avLst/>
            </a:prstGeom>
            <a:solidFill>
              <a:srgbClr val="000000">
                <a:alpha val="58823"/>
              </a:srgbClr>
            </a:solidFill>
            <a:ln>
              <a:noFill/>
            </a:ln>
          </p:spPr>
          <p:txBody>
            <a:bodyPr spcFirstLastPara="1" wrap="square" lIns="114257" tIns="57113" rIns="114257" bIns="57113" anchor="ctr" anchorCtr="0">
              <a:noAutofit/>
            </a:bodyPr>
            <a:lstStyle/>
            <a:p>
              <a:pPr algn="ctr">
                <a:buClr>
                  <a:srgbClr val="FFFFFF"/>
                </a:buClr>
                <a:buSzPts val="2800"/>
              </a:pPr>
              <a:r>
                <a:rPr lang="en-US" sz="2499" b="1" dirty="0">
                  <a:solidFill>
                    <a:srgbClr val="FFFFFF"/>
                  </a:solidFill>
                  <a:latin typeface="Malgun Gothic"/>
                  <a:ea typeface="Malgun Gothic"/>
                  <a:cs typeface="Malgun Gothic"/>
                  <a:sym typeface="Malgun Gothic"/>
                </a:rPr>
                <a:t>ID10 </a:t>
              </a:r>
              <a:r>
                <a:rPr lang="en-US" sz="2499" b="1" dirty="0" err="1">
                  <a:solidFill>
                    <a:srgbClr val="FFFFFF"/>
                  </a:solidFill>
                  <a:latin typeface="Arial"/>
                  <a:ea typeface="Malgun Gothic"/>
                  <a:cs typeface="Arial"/>
                  <a:sym typeface="Arial"/>
                </a:rPr>
                <a:t>NanoProbe</a:t>
              </a:r>
              <a:endParaRPr sz="2499" b="1" dirty="0">
                <a:solidFill>
                  <a:srgbClr val="FFFFFF"/>
                </a:solidFill>
                <a:latin typeface="Malgun Gothic"/>
                <a:ea typeface="Malgun Gothic"/>
                <a:cs typeface="Malgun Gothic"/>
                <a:sym typeface="Malgun Gothic"/>
              </a:endParaRPr>
            </a:p>
          </p:txBody>
        </p:sp>
      </p:grpSp>
      <p:sp>
        <p:nvSpPr>
          <p:cNvPr id="5" name="TextBox 4">
            <a:extLst>
              <a:ext uri="{FF2B5EF4-FFF2-40B4-BE49-F238E27FC236}">
                <a16:creationId xmlns:a16="http://schemas.microsoft.com/office/drawing/2014/main" id="{20B7E5DA-9565-4987-8421-3C0C23022C25}"/>
              </a:ext>
            </a:extLst>
          </p:cNvPr>
          <p:cNvSpPr txBox="1"/>
          <p:nvPr/>
        </p:nvSpPr>
        <p:spPr>
          <a:xfrm>
            <a:off x="5707044" y="-74361"/>
            <a:ext cx="4009431" cy="784702"/>
          </a:xfrm>
          <a:prstGeom prst="rect">
            <a:avLst/>
          </a:prstGeom>
          <a:noFill/>
        </p:spPr>
        <p:txBody>
          <a:bodyPr wrap="none" rtlCol="0">
            <a:spAutoFit/>
          </a:bodyPr>
          <a:lstStyle/>
          <a:p>
            <a:r>
              <a:rPr lang="en-US" altLang="ko-KR" sz="4499" b="1" dirty="0">
                <a:effectLst>
                  <a:outerShdw blurRad="38100" dist="38100" dir="2700000" algn="tl">
                    <a:srgbClr val="000000">
                      <a:alpha val="43137"/>
                    </a:srgbClr>
                  </a:outerShdw>
                </a:effectLst>
              </a:rPr>
              <a:t>Imaging Science</a:t>
            </a:r>
            <a:endParaRPr lang="ko-KR" altLang="en-US" sz="4499" b="1" dirty="0">
              <a:effectLst>
                <a:outerShdw blurRad="38100" dist="38100" dir="2700000" algn="tl">
                  <a:srgbClr val="000000">
                    <a:alpha val="43137"/>
                  </a:srgbClr>
                </a:outerShdw>
              </a:effectLst>
            </a:endParaRPr>
          </a:p>
        </p:txBody>
      </p:sp>
      <p:pic>
        <p:nvPicPr>
          <p:cNvPr id="4" name="그림 3">
            <a:extLst>
              <a:ext uri="{FF2B5EF4-FFF2-40B4-BE49-F238E27FC236}">
                <a16:creationId xmlns:a16="http://schemas.microsoft.com/office/drawing/2014/main" id="{26710FD9-CE52-472F-AC48-50827DD41803}"/>
              </a:ext>
            </a:extLst>
          </p:cNvPr>
          <p:cNvPicPr>
            <a:picLocks noChangeAspect="1"/>
          </p:cNvPicPr>
          <p:nvPr/>
        </p:nvPicPr>
        <p:blipFill>
          <a:blip r:embed="rId4"/>
          <a:stretch>
            <a:fillRect/>
          </a:stretch>
        </p:blipFill>
        <p:spPr>
          <a:xfrm>
            <a:off x="-1200" y="2069036"/>
            <a:ext cx="3968812" cy="2212826"/>
          </a:xfrm>
          <a:prstGeom prst="rect">
            <a:avLst/>
          </a:prstGeom>
        </p:spPr>
      </p:pic>
      <p:sp>
        <p:nvSpPr>
          <p:cNvPr id="27" name="Google Shape;230;p8">
            <a:extLst>
              <a:ext uri="{FF2B5EF4-FFF2-40B4-BE49-F238E27FC236}">
                <a16:creationId xmlns:a16="http://schemas.microsoft.com/office/drawing/2014/main" id="{5902FF8E-D28A-4B0B-8262-132C8B200C9B}"/>
              </a:ext>
            </a:extLst>
          </p:cNvPr>
          <p:cNvSpPr txBox="1"/>
          <p:nvPr/>
        </p:nvSpPr>
        <p:spPr>
          <a:xfrm>
            <a:off x="101521" y="1437111"/>
            <a:ext cx="6870611" cy="730895"/>
          </a:xfrm>
          <a:prstGeom prst="rect">
            <a:avLst/>
          </a:prstGeom>
          <a:noFill/>
          <a:ln>
            <a:noFill/>
          </a:ln>
        </p:spPr>
        <p:txBody>
          <a:bodyPr spcFirstLastPara="1" wrap="square" lIns="114257" tIns="57113" rIns="114257" bIns="57113" anchor="t" anchorCtr="0">
            <a:spAutoFit/>
          </a:bodyPr>
          <a:lstStyle/>
          <a:p>
            <a:r>
              <a:rPr lang="en-US" sz="2000" b="1" dirty="0">
                <a:solidFill>
                  <a:schemeClr val="dk1"/>
                </a:solidFill>
                <a:latin typeface="Malgun Gothic"/>
                <a:ea typeface="Malgun Gothic"/>
                <a:cs typeface="Malgun Gothic"/>
                <a:sym typeface="Malgun Gothic"/>
              </a:rPr>
              <a:t>High-quality multiscale 3D image analysis using phase contrast effects</a:t>
            </a:r>
            <a:endParaRPr sz="2000" dirty="0"/>
          </a:p>
        </p:txBody>
      </p:sp>
      <p:pic>
        <p:nvPicPr>
          <p:cNvPr id="28" name="Google Shape;249;p8">
            <a:extLst>
              <a:ext uri="{FF2B5EF4-FFF2-40B4-BE49-F238E27FC236}">
                <a16:creationId xmlns:a16="http://schemas.microsoft.com/office/drawing/2014/main" id="{7487B801-6631-4FBF-862F-C679D3939321}"/>
              </a:ext>
            </a:extLst>
          </p:cNvPr>
          <p:cNvPicPr preferRelativeResize="0"/>
          <p:nvPr/>
        </p:nvPicPr>
        <p:blipFill rotWithShape="1">
          <a:blip r:embed="rId5">
            <a:alphaModFix/>
          </a:blip>
          <a:srcRect/>
          <a:stretch/>
        </p:blipFill>
        <p:spPr>
          <a:xfrm rot="21402375">
            <a:off x="768972" y="4143862"/>
            <a:ext cx="6107177" cy="2795422"/>
          </a:xfrm>
          <a:prstGeom prst="rect">
            <a:avLst/>
          </a:prstGeom>
          <a:noFill/>
          <a:ln>
            <a:noFill/>
          </a:ln>
        </p:spPr>
      </p:pic>
      <p:graphicFrame>
        <p:nvGraphicFramePr>
          <p:cNvPr id="29" name="Google Shape;238;p8">
            <a:extLst>
              <a:ext uri="{FF2B5EF4-FFF2-40B4-BE49-F238E27FC236}">
                <a16:creationId xmlns:a16="http://schemas.microsoft.com/office/drawing/2014/main" id="{546A01E2-5AD5-45DC-8D85-AB6B8DC9B14B}"/>
              </a:ext>
            </a:extLst>
          </p:cNvPr>
          <p:cNvGraphicFramePr/>
          <p:nvPr>
            <p:extLst/>
          </p:nvPr>
        </p:nvGraphicFramePr>
        <p:xfrm>
          <a:off x="4075985" y="2191747"/>
          <a:ext cx="3542428" cy="1965311"/>
        </p:xfrm>
        <a:graphic>
          <a:graphicData uri="http://schemas.openxmlformats.org/drawingml/2006/table">
            <a:tbl>
              <a:tblPr firstRow="1" bandRow="1">
                <a:noFill/>
              </a:tblPr>
              <a:tblGrid>
                <a:gridCol w="1130287">
                  <a:extLst>
                    <a:ext uri="{9D8B030D-6E8A-4147-A177-3AD203B41FA5}">
                      <a16:colId xmlns:a16="http://schemas.microsoft.com/office/drawing/2014/main" val="20000"/>
                    </a:ext>
                  </a:extLst>
                </a:gridCol>
                <a:gridCol w="2412141">
                  <a:extLst>
                    <a:ext uri="{9D8B030D-6E8A-4147-A177-3AD203B41FA5}">
                      <a16:colId xmlns:a16="http://schemas.microsoft.com/office/drawing/2014/main" val="20001"/>
                    </a:ext>
                  </a:extLst>
                </a:gridCol>
              </a:tblGrid>
              <a:tr h="265782">
                <a:tc>
                  <a:txBody>
                    <a:bodyPr/>
                    <a:lstStyle/>
                    <a:p>
                      <a:pPr marL="0" marR="0" lvl="0" indent="0" algn="ctr" rtl="0">
                        <a:lnSpc>
                          <a:spcPct val="100000"/>
                        </a:lnSpc>
                        <a:spcBef>
                          <a:spcPts val="0"/>
                        </a:spcBef>
                        <a:spcAft>
                          <a:spcPts val="0"/>
                        </a:spcAft>
                        <a:buClr>
                          <a:schemeClr val="dk1"/>
                        </a:buClr>
                        <a:buSzPts val="1200"/>
                        <a:buFont typeface="Arial"/>
                        <a:buNone/>
                      </a:pPr>
                      <a:r>
                        <a:rPr lang="en-US" sz="1100" dirty="0">
                          <a:solidFill>
                            <a:schemeClr val="dk1"/>
                          </a:solidFill>
                          <a:latin typeface="Arial"/>
                          <a:ea typeface="Arial"/>
                          <a:cs typeface="Arial"/>
                          <a:sym typeface="Arial"/>
                        </a:rPr>
                        <a:t>Photon Source</a:t>
                      </a:r>
                      <a:endParaRPr sz="1100" dirty="0">
                        <a:solidFill>
                          <a:schemeClr val="dk1"/>
                        </a:solidFill>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100" b="0">
                          <a:solidFill>
                            <a:schemeClr val="dk1"/>
                          </a:solidFill>
                          <a:latin typeface="Arial"/>
                          <a:ea typeface="Arial"/>
                          <a:cs typeface="Arial"/>
                          <a:sym typeface="Arial"/>
                        </a:rPr>
                        <a:t>Bending Magnet (2 T)</a:t>
                      </a:r>
                      <a:endParaRPr sz="1100">
                        <a:solidFill>
                          <a:schemeClr val="dk1"/>
                        </a:solidFill>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65782">
                <a:tc>
                  <a:txBody>
                    <a:bodyPr/>
                    <a:lstStyle/>
                    <a:p>
                      <a:pPr marL="0" marR="0" lvl="0" indent="0" algn="ctr" rtl="0">
                        <a:lnSpc>
                          <a:spcPct val="100000"/>
                        </a:lnSpc>
                        <a:spcBef>
                          <a:spcPts val="0"/>
                        </a:spcBef>
                        <a:spcAft>
                          <a:spcPts val="0"/>
                        </a:spcAft>
                        <a:buClr>
                          <a:schemeClr val="dk1"/>
                        </a:buClr>
                        <a:buSzPts val="1200"/>
                        <a:buFont typeface="Arial"/>
                        <a:buNone/>
                      </a:pPr>
                      <a:r>
                        <a:rPr lang="en-US" sz="1100" b="1" dirty="0">
                          <a:latin typeface="Arial"/>
                          <a:ea typeface="Arial"/>
                          <a:cs typeface="Arial"/>
                          <a:sym typeface="Arial"/>
                        </a:rPr>
                        <a:t>Energy Range</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100" dirty="0">
                          <a:latin typeface="Arial"/>
                          <a:ea typeface="Arial"/>
                          <a:cs typeface="Arial"/>
                          <a:sym typeface="Arial"/>
                        </a:rPr>
                        <a:t>20 ~ 150 keV (E</a:t>
                      </a:r>
                      <a:r>
                        <a:rPr lang="en-US" sz="1100" baseline="-25000" dirty="0">
                          <a:latin typeface="Arial"/>
                          <a:ea typeface="Arial"/>
                          <a:cs typeface="Arial"/>
                          <a:sym typeface="Arial"/>
                        </a:rPr>
                        <a:t>c</a:t>
                      </a:r>
                      <a:r>
                        <a:rPr lang="en-US" sz="1100" dirty="0">
                          <a:latin typeface="Arial"/>
                          <a:ea typeface="Arial"/>
                          <a:cs typeface="Arial"/>
                          <a:sym typeface="Arial"/>
                        </a:rPr>
                        <a:t>:21.2 keV)</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a:latin typeface="Arial"/>
                          <a:ea typeface="Arial"/>
                          <a:cs typeface="Arial"/>
                          <a:sym typeface="Arial"/>
                        </a:rPr>
                        <a:t>Beam size (FWHM)</a:t>
                      </a:r>
                      <a:endParaRPr sz="1100" b="1">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dirty="0">
                          <a:latin typeface="Arial"/>
                          <a:ea typeface="Arial"/>
                          <a:cs typeface="Arial"/>
                          <a:sym typeface="Arial"/>
                        </a:rPr>
                        <a:t>200mm x 25mm @ 100 m</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a:latin typeface="Arial"/>
                          <a:ea typeface="Arial"/>
                          <a:cs typeface="Arial"/>
                          <a:sym typeface="Arial"/>
                        </a:rPr>
                        <a:t>Spatial resolution</a:t>
                      </a:r>
                      <a:endParaRPr sz="110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dirty="0">
                          <a:latin typeface="Arial"/>
                          <a:ea typeface="Arial"/>
                          <a:cs typeface="Arial"/>
                          <a:sym typeface="Arial"/>
                        </a:rPr>
                        <a:t>&gt; 1.0 um</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0290">
                <a:tc>
                  <a:txBody>
                    <a:bodyPr/>
                    <a:lstStyle/>
                    <a:p>
                      <a:pPr marL="0" marR="0" lvl="0" indent="0" algn="ctr" rtl="0">
                        <a:spcBef>
                          <a:spcPts val="0"/>
                        </a:spcBef>
                        <a:spcAft>
                          <a:spcPts val="0"/>
                        </a:spcAft>
                        <a:buNone/>
                      </a:pPr>
                      <a:r>
                        <a:rPr lang="en-US" sz="1100" b="1">
                          <a:latin typeface="Arial"/>
                          <a:ea typeface="Arial"/>
                          <a:cs typeface="Arial"/>
                          <a:sym typeface="Arial"/>
                        </a:rPr>
                        <a:t>Technique</a:t>
                      </a:r>
                      <a:endParaRPr sz="1100" b="1">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dirty="0">
                          <a:latin typeface="Arial"/>
                          <a:ea typeface="Arial"/>
                          <a:cs typeface="Arial"/>
                          <a:sym typeface="Arial"/>
                        </a:rPr>
                        <a:t>Projection imaging</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a:latin typeface="Arial"/>
                          <a:ea typeface="Arial"/>
                          <a:cs typeface="Arial"/>
                          <a:sym typeface="Arial"/>
                        </a:rPr>
                        <a:t>Sample dimensions</a:t>
                      </a:r>
                      <a:endParaRPr sz="110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dirty="0">
                          <a:latin typeface="Arial"/>
                          <a:ea typeface="Arial"/>
                          <a:cs typeface="Arial"/>
                          <a:sym typeface="Arial"/>
                        </a:rPr>
                        <a:t>H=1.0 m, D=0.3 m (100 kg)</a:t>
                      </a:r>
                      <a:endParaRPr sz="1100"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0" name="Google Shape;227;p8">
            <a:extLst>
              <a:ext uri="{FF2B5EF4-FFF2-40B4-BE49-F238E27FC236}">
                <a16:creationId xmlns:a16="http://schemas.microsoft.com/office/drawing/2014/main" id="{53A53620-C62B-4B8F-BCD5-669BBB39754A}"/>
              </a:ext>
            </a:extLst>
          </p:cNvPr>
          <p:cNvSpPr/>
          <p:nvPr/>
        </p:nvSpPr>
        <p:spPr>
          <a:xfrm>
            <a:off x="422747" y="6337931"/>
            <a:ext cx="6969723" cy="2212826"/>
          </a:xfrm>
          <a:prstGeom prst="roundRect">
            <a:avLst>
              <a:gd name="adj" fmla="val 16667"/>
            </a:avLst>
          </a:prstGeom>
          <a:solidFill>
            <a:schemeClr val="lt1"/>
          </a:solidFill>
          <a:ln w="12700" cap="flat" cmpd="sng">
            <a:solidFill>
              <a:srgbClr val="7F7F7F"/>
            </a:solidFill>
            <a:prstDash val="solid"/>
            <a:miter lim="800000"/>
            <a:headEnd type="none" w="sm" len="sm"/>
            <a:tailEnd type="none" w="sm" len="sm"/>
          </a:ln>
        </p:spPr>
        <p:txBody>
          <a:bodyPr spcFirstLastPara="1" wrap="square" lIns="114257" tIns="57113" rIns="114257" bIns="57113" anchor="ctr" anchorCtr="0">
            <a:noAutofit/>
          </a:bodyPr>
          <a:lstStyle/>
          <a:p>
            <a:pPr>
              <a:buClr>
                <a:schemeClr val="dk1"/>
              </a:buClr>
              <a:buSzPts val="1120"/>
            </a:pPr>
            <a:r>
              <a:rPr lang="en-US" sz="2812" dirty="0">
                <a:solidFill>
                  <a:schemeClr val="dk1"/>
                </a:solidFill>
                <a:latin typeface="Malgun Gothic"/>
                <a:ea typeface="Malgun Gothic"/>
                <a:cs typeface="Malgun Gothic"/>
                <a:sym typeface="Malgun Gothic"/>
              </a:rPr>
              <a:t>- </a:t>
            </a:r>
            <a:r>
              <a:rPr lang="en-US" sz="1400" dirty="0">
                <a:solidFill>
                  <a:schemeClr val="dk1"/>
                </a:solidFill>
                <a:latin typeface="Malgun Gothic"/>
                <a:ea typeface="Malgun Gothic"/>
                <a:cs typeface="Malgun Gothic"/>
                <a:sym typeface="Malgun Gothic"/>
              </a:rPr>
              <a:t>The high energy microscope beamline is based on projection image utilizing high-energy X-ray beams above 100keV and a long beamline of over 100 meters.</a:t>
            </a:r>
            <a:endParaRPr sz="2812" dirty="0"/>
          </a:p>
          <a:p>
            <a:pPr>
              <a:buClr>
                <a:schemeClr val="dk1"/>
              </a:buClr>
              <a:buSzPts val="1120"/>
            </a:pPr>
            <a:r>
              <a:rPr lang="en-US" sz="1400" dirty="0">
                <a:solidFill>
                  <a:schemeClr val="dk1"/>
                </a:solidFill>
                <a:latin typeface="Malgun Gothic"/>
                <a:ea typeface="Malgun Gothic"/>
                <a:cs typeface="Malgun Gothic"/>
                <a:sym typeface="Malgun Gothic"/>
              </a:rPr>
              <a:t>- The bending magnet illuminates the sample at a distance of 100 m with a beam of 200 mm width and 25 mm height, and acquires a high quality projection image by phase contrast effect.</a:t>
            </a:r>
            <a:endParaRPr sz="2812" dirty="0"/>
          </a:p>
          <a:p>
            <a:pPr>
              <a:buClr>
                <a:schemeClr val="dk1"/>
              </a:buClr>
              <a:buSzPts val="1120"/>
            </a:pPr>
            <a:r>
              <a:rPr lang="en-US" sz="1400" dirty="0">
                <a:solidFill>
                  <a:schemeClr val="dk1"/>
                </a:solidFill>
                <a:latin typeface="Malgun Gothic"/>
                <a:ea typeface="Malgun Gothic"/>
                <a:cs typeface="Malgun Gothic"/>
                <a:sym typeface="Malgun Gothic"/>
              </a:rPr>
              <a:t>- Phase contrast imaging improves spatial resolution and contrast, allowing researchers to resolve finer structural details in three dimensional imaging and expand the range of observations in materials and biological specimens.</a:t>
            </a:r>
            <a:endParaRPr sz="2812" dirty="0"/>
          </a:p>
        </p:txBody>
      </p:sp>
      <p:sp>
        <p:nvSpPr>
          <p:cNvPr id="31" name="Google Shape;284;g38271a7c0b9_0_130">
            <a:extLst>
              <a:ext uri="{FF2B5EF4-FFF2-40B4-BE49-F238E27FC236}">
                <a16:creationId xmlns:a16="http://schemas.microsoft.com/office/drawing/2014/main" id="{275D515D-A8AE-4EF5-BB3A-2C01E6F47232}"/>
              </a:ext>
            </a:extLst>
          </p:cNvPr>
          <p:cNvSpPr txBox="1"/>
          <p:nvPr/>
        </p:nvSpPr>
        <p:spPr>
          <a:xfrm>
            <a:off x="8172994" y="1378860"/>
            <a:ext cx="6962310" cy="423118"/>
          </a:xfrm>
          <a:prstGeom prst="rect">
            <a:avLst/>
          </a:prstGeom>
          <a:noFill/>
          <a:ln>
            <a:noFill/>
          </a:ln>
        </p:spPr>
        <p:txBody>
          <a:bodyPr spcFirstLastPara="1" wrap="square" lIns="114257" tIns="57113" rIns="114257" bIns="57113" anchor="t" anchorCtr="0">
            <a:spAutoFit/>
          </a:bodyPr>
          <a:lstStyle/>
          <a:p>
            <a:r>
              <a:rPr lang="en-US" sz="2000" b="1" dirty="0">
                <a:solidFill>
                  <a:schemeClr val="dk1"/>
                </a:solidFill>
                <a:latin typeface="Malgun Gothic"/>
                <a:ea typeface="Malgun Gothic"/>
                <a:cs typeface="Malgun Gothic"/>
                <a:sym typeface="Malgun Gothic"/>
              </a:rPr>
              <a:t>3D nanoscale quantitative analysis of complex systems</a:t>
            </a:r>
            <a:endParaRPr sz="1750" dirty="0"/>
          </a:p>
        </p:txBody>
      </p:sp>
      <p:pic>
        <p:nvPicPr>
          <p:cNvPr id="6" name="그림 5">
            <a:extLst>
              <a:ext uri="{FF2B5EF4-FFF2-40B4-BE49-F238E27FC236}">
                <a16:creationId xmlns:a16="http://schemas.microsoft.com/office/drawing/2014/main" id="{84EE4EE1-4590-4BC6-9844-4397F37E32F2}"/>
              </a:ext>
            </a:extLst>
          </p:cNvPr>
          <p:cNvPicPr>
            <a:picLocks noChangeAspect="1"/>
          </p:cNvPicPr>
          <p:nvPr/>
        </p:nvPicPr>
        <p:blipFill>
          <a:blip r:embed="rId6"/>
          <a:stretch>
            <a:fillRect/>
          </a:stretch>
        </p:blipFill>
        <p:spPr>
          <a:xfrm>
            <a:off x="7809469" y="1876438"/>
            <a:ext cx="3112581" cy="2163076"/>
          </a:xfrm>
          <a:prstGeom prst="rect">
            <a:avLst/>
          </a:prstGeom>
        </p:spPr>
      </p:pic>
      <p:graphicFrame>
        <p:nvGraphicFramePr>
          <p:cNvPr id="33" name="Google Shape;281;g38271a7c0b9_0_130">
            <a:extLst>
              <a:ext uri="{FF2B5EF4-FFF2-40B4-BE49-F238E27FC236}">
                <a16:creationId xmlns:a16="http://schemas.microsoft.com/office/drawing/2014/main" id="{3D607C07-6EA5-4652-913C-BDB8E7F43A55}"/>
              </a:ext>
            </a:extLst>
          </p:cNvPr>
          <p:cNvGraphicFramePr/>
          <p:nvPr>
            <p:extLst/>
          </p:nvPr>
        </p:nvGraphicFramePr>
        <p:xfrm>
          <a:off x="10947730" y="1956231"/>
          <a:ext cx="4314774" cy="1866557"/>
        </p:xfrm>
        <a:graphic>
          <a:graphicData uri="http://schemas.openxmlformats.org/drawingml/2006/table">
            <a:tbl>
              <a:tblPr firstRow="1" bandRow="1">
                <a:noFill/>
              </a:tblPr>
              <a:tblGrid>
                <a:gridCol w="1379536">
                  <a:extLst>
                    <a:ext uri="{9D8B030D-6E8A-4147-A177-3AD203B41FA5}">
                      <a16:colId xmlns:a16="http://schemas.microsoft.com/office/drawing/2014/main" val="20000"/>
                    </a:ext>
                  </a:extLst>
                </a:gridCol>
                <a:gridCol w="2935238">
                  <a:extLst>
                    <a:ext uri="{9D8B030D-6E8A-4147-A177-3AD203B41FA5}">
                      <a16:colId xmlns:a16="http://schemas.microsoft.com/office/drawing/2014/main" val="20001"/>
                    </a:ext>
                  </a:extLst>
                </a:gridCol>
              </a:tblGrid>
              <a:tr h="216405">
                <a:tc>
                  <a:txBody>
                    <a:bodyPr/>
                    <a:lstStyle/>
                    <a:p>
                      <a:pPr marL="0" marR="0" lvl="0" indent="0" algn="ctr" rtl="0">
                        <a:lnSpc>
                          <a:spcPct val="100000"/>
                        </a:lnSpc>
                        <a:spcBef>
                          <a:spcPts val="0"/>
                        </a:spcBef>
                        <a:spcAft>
                          <a:spcPts val="0"/>
                        </a:spcAft>
                        <a:buClr>
                          <a:schemeClr val="dk1"/>
                        </a:buClr>
                        <a:buSzPts val="1200"/>
                        <a:buFont typeface="Arial"/>
                        <a:buNone/>
                      </a:pPr>
                      <a:r>
                        <a:rPr lang="en-US" sz="1100" u="none" strike="noStrike" cap="none">
                          <a:solidFill>
                            <a:schemeClr val="dk1"/>
                          </a:solidFill>
                          <a:latin typeface="Arial"/>
                          <a:ea typeface="Arial"/>
                          <a:cs typeface="Arial"/>
                          <a:sym typeface="Arial"/>
                        </a:rPr>
                        <a:t>Photon Source</a:t>
                      </a:r>
                      <a:endParaRPr sz="1100" u="none" strike="noStrike" cap="none">
                        <a:solidFill>
                          <a:schemeClr val="dk1"/>
                        </a:solidFill>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100" b="0" u="none" strike="noStrike" cap="none">
                          <a:solidFill>
                            <a:schemeClr val="dk1"/>
                          </a:solidFill>
                          <a:latin typeface="Arial"/>
                          <a:ea typeface="Arial"/>
                          <a:cs typeface="Arial"/>
                          <a:sym typeface="Arial"/>
                        </a:rPr>
                        <a:t>In Vacuum Undulator 24 (3m)</a:t>
                      </a:r>
                      <a:endParaRPr sz="1100">
                        <a:solidFill>
                          <a:schemeClr val="dk1"/>
                        </a:solidFill>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Energy Range</a:t>
                      </a:r>
                      <a:endParaRPr sz="1100">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(mainly)</a:t>
                      </a:r>
                      <a:endParaRPr sz="1100" b="1"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200"/>
                        <a:buFont typeface="Arial"/>
                        <a:buNone/>
                      </a:pPr>
                      <a:r>
                        <a:rPr lang="en-US" sz="1100" u="none" strike="noStrike" cap="none">
                          <a:latin typeface="Arial"/>
                          <a:ea typeface="Arial"/>
                          <a:cs typeface="Arial"/>
                          <a:sym typeface="Arial"/>
                        </a:rPr>
                        <a:t>5 ~ 25 keV (8 ~ 10)</a:t>
                      </a:r>
                      <a:endParaRPr sz="110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16405">
                <a:tc>
                  <a:txBody>
                    <a:bodyPr/>
                    <a:lstStyle/>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Energy resolution</a:t>
                      </a:r>
                      <a:endParaRPr sz="1100" b="1"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spcBef>
                          <a:spcPts val="0"/>
                        </a:spcBef>
                        <a:spcAft>
                          <a:spcPts val="0"/>
                        </a:spcAft>
                        <a:buClr>
                          <a:schemeClr val="dk1"/>
                        </a:buClr>
                        <a:buSzPts val="1100"/>
                        <a:buFont typeface="Arial"/>
                        <a:buNone/>
                      </a:pPr>
                      <a:r>
                        <a:rPr lang="en-US" sz="1100" u="none" strike="noStrike" cap="none">
                          <a:latin typeface="Arial"/>
                          <a:ea typeface="Arial"/>
                          <a:cs typeface="Arial"/>
                          <a:sym typeface="Arial"/>
                        </a:rPr>
                        <a:t>&lt; 2 x 10</a:t>
                      </a:r>
                      <a:r>
                        <a:rPr lang="en-US" sz="1100" u="none" strike="noStrike" cap="none" baseline="30000">
                          <a:latin typeface="Arial"/>
                          <a:ea typeface="Arial"/>
                          <a:cs typeface="Arial"/>
                          <a:sym typeface="Arial"/>
                        </a:rPr>
                        <a:t>-4</a:t>
                      </a:r>
                      <a:endParaRPr sz="1100"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0290">
                <a:tc>
                  <a:txBody>
                    <a:bodyPr/>
                    <a:lstStyle/>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Beam flux (ph/s)</a:t>
                      </a:r>
                      <a:endParaRPr sz="1100" b="1"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u="none" strike="noStrike" cap="none">
                          <a:latin typeface="Arial"/>
                          <a:ea typeface="Arial"/>
                          <a:cs typeface="Arial"/>
                          <a:sym typeface="Arial"/>
                        </a:rPr>
                        <a:t>10</a:t>
                      </a:r>
                      <a:r>
                        <a:rPr lang="en-US" sz="1100" u="none" strike="noStrike" cap="none" baseline="30000">
                          <a:latin typeface="Arial"/>
                          <a:ea typeface="Arial"/>
                          <a:cs typeface="Arial"/>
                          <a:sym typeface="Arial"/>
                        </a:rPr>
                        <a:t>9</a:t>
                      </a:r>
                      <a:r>
                        <a:rPr lang="en-US" sz="1100" u="none" strike="noStrike" cap="none">
                          <a:latin typeface="Arial"/>
                          <a:ea typeface="Arial"/>
                          <a:cs typeface="Arial"/>
                          <a:sym typeface="Arial"/>
                        </a:rPr>
                        <a:t>  ~ 10</a:t>
                      </a:r>
                      <a:r>
                        <a:rPr lang="en-US" sz="1100" u="none" strike="noStrike" cap="none" baseline="30000">
                          <a:latin typeface="Arial"/>
                          <a:ea typeface="Arial"/>
                          <a:cs typeface="Arial"/>
                          <a:sym typeface="Arial"/>
                        </a:rPr>
                        <a:t>12</a:t>
                      </a:r>
                      <a:endParaRPr sz="1100"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Beam size (</a:t>
                      </a:r>
                      <a:r>
                        <a:rPr lang="en-US" sz="1100" b="1">
                          <a:latin typeface="Arial"/>
                          <a:ea typeface="Arial"/>
                          <a:cs typeface="Arial"/>
                          <a:sym typeface="Arial"/>
                        </a:rPr>
                        <a:t>n</a:t>
                      </a:r>
                      <a:r>
                        <a:rPr lang="en-US" sz="1100" b="1" u="none" strike="noStrike" cap="none">
                          <a:latin typeface="Arial"/>
                          <a:ea typeface="Arial"/>
                          <a:cs typeface="Arial"/>
                          <a:sym typeface="Arial"/>
                        </a:rPr>
                        <a:t>m</a:t>
                      </a:r>
                      <a:r>
                        <a:rPr lang="en-US" sz="1100" b="1" u="none" strike="noStrike" cap="none" baseline="30000">
                          <a:latin typeface="Arial"/>
                          <a:ea typeface="Arial"/>
                          <a:cs typeface="Arial"/>
                          <a:sym typeface="Arial"/>
                        </a:rPr>
                        <a:t>2</a:t>
                      </a:r>
                      <a:r>
                        <a:rPr lang="en-US" sz="1100" b="1" u="none" strike="noStrike" cap="none">
                          <a:latin typeface="Arial"/>
                          <a:ea typeface="Arial"/>
                          <a:cs typeface="Arial"/>
                          <a:sym typeface="Arial"/>
                        </a:rPr>
                        <a:t>)</a:t>
                      </a:r>
                      <a:endParaRPr sz="1100" b="1"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H × V, FWHM</a:t>
                      </a:r>
                      <a:endParaRPr sz="1100" b="1"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50000"/>
                        </a:lnSpc>
                        <a:spcBef>
                          <a:spcPts val="0"/>
                        </a:spcBef>
                        <a:spcAft>
                          <a:spcPts val="0"/>
                        </a:spcAft>
                        <a:buClr>
                          <a:schemeClr val="dk1"/>
                        </a:buClr>
                        <a:buSzPts val="1200"/>
                        <a:buFont typeface="Arial"/>
                        <a:buNone/>
                      </a:pPr>
                      <a:r>
                        <a:rPr lang="en-US" sz="1100" u="none" strike="noStrike" cap="none">
                          <a:latin typeface="Arial"/>
                          <a:ea typeface="Arial"/>
                          <a:cs typeface="Arial"/>
                          <a:sym typeface="Arial"/>
                        </a:rPr>
                        <a:t>50 x 50</a:t>
                      </a:r>
                      <a:endParaRPr sz="110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7819">
                <a:tc>
                  <a:txBody>
                    <a:bodyPr/>
                    <a:lstStyle/>
                    <a:p>
                      <a:pPr marL="0" marR="0" lvl="0" indent="0" algn="ctr" rtl="0">
                        <a:lnSpc>
                          <a:spcPct val="100000"/>
                        </a:lnSpc>
                        <a:spcBef>
                          <a:spcPts val="0"/>
                        </a:spcBef>
                        <a:spcAft>
                          <a:spcPts val="0"/>
                        </a:spcAft>
                        <a:buClr>
                          <a:schemeClr val="dk1"/>
                        </a:buClr>
                        <a:buSzPts val="1200"/>
                        <a:buFont typeface="Arial"/>
                        <a:buNone/>
                      </a:pPr>
                      <a:r>
                        <a:rPr lang="en-US" sz="1100" b="1" u="none" strike="noStrike" cap="none">
                          <a:latin typeface="Arial"/>
                          <a:ea typeface="Arial"/>
                          <a:cs typeface="Arial"/>
                          <a:sym typeface="Arial"/>
                        </a:rPr>
                        <a:t>Spatial resolution</a:t>
                      </a:r>
                      <a:endParaRPr sz="1100" b="1" u="none" strike="noStrike" cap="none">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100" u="none" strike="noStrike" cap="none" dirty="0">
                          <a:latin typeface="Arial"/>
                          <a:ea typeface="Arial"/>
                          <a:cs typeface="Arial"/>
                          <a:sym typeface="Arial"/>
                        </a:rPr>
                        <a:t>&lt; 50nm (Scanning)</a:t>
                      </a:r>
                      <a:endParaRPr sz="1100" dirty="0">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100" u="none" strike="noStrike" cap="none" dirty="0">
                          <a:latin typeface="Arial"/>
                          <a:ea typeface="Arial"/>
                          <a:cs typeface="Arial"/>
                          <a:sym typeface="Arial"/>
                        </a:rPr>
                        <a:t>&lt; 10nm (Imaging)</a:t>
                      </a:r>
                      <a:endParaRPr sz="1100" u="none" strike="noStrike" cap="none" dirty="0">
                        <a:latin typeface="Arial"/>
                        <a:ea typeface="Arial"/>
                        <a:cs typeface="Arial"/>
                        <a:sym typeface="Arial"/>
                      </a:endParaRPr>
                    </a:p>
                  </a:txBody>
                  <a:tcPr marL="57144" marR="57144" marT="22495" marB="2249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pic>
        <p:nvPicPr>
          <p:cNvPr id="37" name="Google Shape;296;g38271a7c0b9_0_130">
            <a:extLst>
              <a:ext uri="{FF2B5EF4-FFF2-40B4-BE49-F238E27FC236}">
                <a16:creationId xmlns:a16="http://schemas.microsoft.com/office/drawing/2014/main" id="{C50A56B9-FCDB-4215-8E8E-6C4DE459075A}"/>
              </a:ext>
            </a:extLst>
          </p:cNvPr>
          <p:cNvPicPr preferRelativeResize="0"/>
          <p:nvPr/>
        </p:nvPicPr>
        <p:blipFill rotWithShape="1">
          <a:blip r:embed="rId7">
            <a:alphaModFix/>
          </a:blip>
          <a:srcRect l="15117" t="32324" r="14040" b="39258"/>
          <a:stretch/>
        </p:blipFill>
        <p:spPr>
          <a:xfrm>
            <a:off x="8044053" y="4085576"/>
            <a:ext cx="6782868" cy="2720887"/>
          </a:xfrm>
          <a:prstGeom prst="rect">
            <a:avLst/>
          </a:prstGeom>
          <a:noFill/>
          <a:ln>
            <a:noFill/>
          </a:ln>
        </p:spPr>
      </p:pic>
      <p:sp>
        <p:nvSpPr>
          <p:cNvPr id="42" name="Google Shape;278;g38271a7c0b9_0_130">
            <a:extLst>
              <a:ext uri="{FF2B5EF4-FFF2-40B4-BE49-F238E27FC236}">
                <a16:creationId xmlns:a16="http://schemas.microsoft.com/office/drawing/2014/main" id="{2AFA9E98-F5F7-43CB-9D8C-78DBB7D8B3BB}"/>
              </a:ext>
            </a:extLst>
          </p:cNvPr>
          <p:cNvSpPr/>
          <p:nvPr/>
        </p:nvSpPr>
        <p:spPr>
          <a:xfrm>
            <a:off x="7809468" y="6918411"/>
            <a:ext cx="7247335" cy="1556301"/>
          </a:xfrm>
          <a:prstGeom prst="roundRect">
            <a:avLst>
              <a:gd name="adj" fmla="val 12953"/>
            </a:avLst>
          </a:prstGeom>
          <a:solidFill>
            <a:schemeClr val="lt1"/>
          </a:solidFill>
          <a:ln w="12700" cap="flat" cmpd="sng">
            <a:solidFill>
              <a:srgbClr val="7F7F7F"/>
            </a:solidFill>
            <a:prstDash val="solid"/>
            <a:miter lim="800000"/>
            <a:headEnd type="none" w="sm" len="sm"/>
            <a:tailEnd type="none" w="sm" len="sm"/>
          </a:ln>
        </p:spPr>
        <p:txBody>
          <a:bodyPr spcFirstLastPara="1" wrap="square" lIns="114257" tIns="57113" rIns="114257" bIns="57113" anchor="ctr" anchorCtr="0">
            <a:noAutofit/>
          </a:bodyPr>
          <a:lstStyle/>
          <a:p>
            <a:endParaRPr sz="1750" dirty="0">
              <a:solidFill>
                <a:schemeClr val="dk1"/>
              </a:solidFill>
              <a:latin typeface="Malgun Gothic"/>
              <a:ea typeface="Malgun Gothic"/>
              <a:cs typeface="Malgun Gothic"/>
              <a:sym typeface="Malgun Gothic"/>
            </a:endParaRPr>
          </a:p>
          <a:p>
            <a:pPr marL="214261" indent="-214261">
              <a:buClr>
                <a:schemeClr val="dk1"/>
              </a:buClr>
              <a:buSzPts val="1200"/>
              <a:buFont typeface="Malgun Gothic"/>
              <a:buChar char="-"/>
            </a:pPr>
            <a:r>
              <a:rPr lang="en-US" sz="1750" dirty="0">
                <a:solidFill>
                  <a:schemeClr val="dk1"/>
                </a:solidFill>
                <a:latin typeface="Malgun Gothic"/>
                <a:ea typeface="Malgun Gothic"/>
                <a:cs typeface="Malgun Gothic"/>
                <a:sym typeface="Malgun Gothic"/>
              </a:rPr>
              <a:t> Provides high-resolution imaging over a wide area and simultaneous elemental mapping through multimodal analysis using scanning diffraction imaging and X-ray fluorescence microscopy.</a:t>
            </a:r>
            <a:endParaRPr sz="1750" dirty="0"/>
          </a:p>
          <a:p>
            <a:pPr marL="214261" indent="-214261">
              <a:buClr>
                <a:schemeClr val="dk1"/>
              </a:buClr>
              <a:buSzPts val="1200"/>
              <a:buFont typeface="Malgun Gothic"/>
              <a:buChar char="-"/>
            </a:pPr>
            <a:r>
              <a:rPr lang="en-US" sz="1750" dirty="0">
                <a:solidFill>
                  <a:schemeClr val="dk1"/>
                </a:solidFill>
                <a:latin typeface="Malgun Gothic"/>
                <a:ea typeface="Malgun Gothic"/>
                <a:cs typeface="Malgun Gothic"/>
                <a:sym typeface="Malgun Gothic"/>
              </a:rPr>
              <a:t> Aims to track reactions and defect growth in systems like batteries and catalysts, enabling quantitative nanoscale analysis of complex functional materials under manufacturing and operational environments.</a:t>
            </a:r>
            <a:endParaRPr sz="1750" dirty="0"/>
          </a:p>
        </p:txBody>
      </p:sp>
      <p:sp>
        <p:nvSpPr>
          <p:cNvPr id="48" name="Google Shape;193;p4">
            <a:extLst>
              <a:ext uri="{FF2B5EF4-FFF2-40B4-BE49-F238E27FC236}">
                <a16:creationId xmlns:a16="http://schemas.microsoft.com/office/drawing/2014/main" id="{C0FA9D78-E9F0-4017-8A25-F524F173D926}"/>
              </a:ext>
            </a:extLst>
          </p:cNvPr>
          <p:cNvSpPr/>
          <p:nvPr/>
        </p:nvSpPr>
        <p:spPr>
          <a:xfrm>
            <a:off x="13057089" y="480271"/>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49" name="Google Shape;193;p4">
            <a:extLst>
              <a:ext uri="{FF2B5EF4-FFF2-40B4-BE49-F238E27FC236}">
                <a16:creationId xmlns:a16="http://schemas.microsoft.com/office/drawing/2014/main" id="{BCBABC3C-0EFC-434C-B125-880BC28DBCAB}"/>
              </a:ext>
            </a:extLst>
          </p:cNvPr>
          <p:cNvSpPr/>
          <p:nvPr/>
        </p:nvSpPr>
        <p:spPr>
          <a:xfrm>
            <a:off x="-198829" y="493834"/>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23" name="Rectangle 6">
            <a:extLst>
              <a:ext uri="{FF2B5EF4-FFF2-40B4-BE49-F238E27FC236}">
                <a16:creationId xmlns:a16="http://schemas.microsoft.com/office/drawing/2014/main" id="{DF193C45-6A81-4087-9C4F-489B1A5FAE9D}"/>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5" name="직사각형 24">
            <a:extLst>
              <a:ext uri="{FF2B5EF4-FFF2-40B4-BE49-F238E27FC236}">
                <a16:creationId xmlns:a16="http://schemas.microsoft.com/office/drawing/2014/main" id="{CE51B3B7-562A-401E-AEE3-D41CC1514A18}"/>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6743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그림 45">
            <a:extLst>
              <a:ext uri="{FF2B5EF4-FFF2-40B4-BE49-F238E27FC236}">
                <a16:creationId xmlns:a16="http://schemas.microsoft.com/office/drawing/2014/main" id="{2C150A6A-396C-4529-A46D-74D3531EE0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04" t="21620" r="7099" b="15478"/>
          <a:stretch/>
        </p:blipFill>
        <p:spPr>
          <a:xfrm>
            <a:off x="8762601" y="4614377"/>
            <a:ext cx="3933235" cy="1694528"/>
          </a:xfrm>
          <a:prstGeom prst="rect">
            <a:avLst/>
          </a:prstGeom>
        </p:spPr>
      </p:pic>
      <p:grpSp>
        <p:nvGrpSpPr>
          <p:cNvPr id="7" name="그룹 6">
            <a:extLst>
              <a:ext uri="{FF2B5EF4-FFF2-40B4-BE49-F238E27FC236}">
                <a16:creationId xmlns:a16="http://schemas.microsoft.com/office/drawing/2014/main" id="{3D0C2C9D-B729-4057-9DBF-1CAFD781321C}"/>
              </a:ext>
            </a:extLst>
          </p:cNvPr>
          <p:cNvGrpSpPr/>
          <p:nvPr/>
        </p:nvGrpSpPr>
        <p:grpSpPr>
          <a:xfrm>
            <a:off x="-1" y="7946474"/>
            <a:ext cx="15236471" cy="574642"/>
            <a:chOff x="1" y="7996258"/>
            <a:chExt cx="15236824" cy="574655"/>
          </a:xfrm>
        </p:grpSpPr>
        <p:sp>
          <p:nvSpPr>
            <p:cNvPr id="8" name="Rectangle 6">
              <a:extLst>
                <a:ext uri="{FF2B5EF4-FFF2-40B4-BE49-F238E27FC236}">
                  <a16:creationId xmlns:a16="http://schemas.microsoft.com/office/drawing/2014/main" id="{D82B665F-DAE6-4A84-B7B4-39C3D0089477}"/>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800"/>
            </a:p>
          </p:txBody>
        </p:sp>
        <p:pic>
          <p:nvPicPr>
            <p:cNvPr id="9" name="그림 8">
              <a:extLst>
                <a:ext uri="{FF2B5EF4-FFF2-40B4-BE49-F238E27FC236}">
                  <a16:creationId xmlns:a16="http://schemas.microsoft.com/office/drawing/2014/main" id="{85AC4FFB-74F9-47E8-96A5-AFDE591D0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pic>
        <p:nvPicPr>
          <p:cNvPr id="32" name="Google Shape;60;p14">
            <a:extLst>
              <a:ext uri="{FF2B5EF4-FFF2-40B4-BE49-F238E27FC236}">
                <a16:creationId xmlns:a16="http://schemas.microsoft.com/office/drawing/2014/main" id="{48BA6AF0-88A6-432D-A8F0-B05E0BD3CD83}"/>
              </a:ext>
            </a:extLst>
          </p:cNvPr>
          <p:cNvPicPr preferRelativeResize="0"/>
          <p:nvPr/>
        </p:nvPicPr>
        <p:blipFill rotWithShape="1">
          <a:blip r:embed="rId4">
            <a:alphaModFix/>
          </a:blip>
          <a:srcRect t="10056" b="82181"/>
          <a:stretch/>
        </p:blipFill>
        <p:spPr>
          <a:xfrm>
            <a:off x="0" y="-22635"/>
            <a:ext cx="15236825" cy="1373159"/>
          </a:xfrm>
          <a:prstGeom prst="rect">
            <a:avLst/>
          </a:prstGeom>
          <a:noFill/>
          <a:ln>
            <a:noFill/>
          </a:ln>
        </p:spPr>
      </p:pic>
      <p:sp>
        <p:nvSpPr>
          <p:cNvPr id="34" name="직사각형 33">
            <a:extLst>
              <a:ext uri="{FF2B5EF4-FFF2-40B4-BE49-F238E27FC236}">
                <a16:creationId xmlns:a16="http://schemas.microsoft.com/office/drawing/2014/main" id="{683AE514-656B-4B2F-BC27-62CB432773B2}"/>
              </a:ext>
            </a:extLst>
          </p:cNvPr>
          <p:cNvSpPr/>
          <p:nvPr/>
        </p:nvSpPr>
        <p:spPr>
          <a:xfrm>
            <a:off x="693712" y="838777"/>
            <a:ext cx="5769552" cy="534481"/>
          </a:xfrm>
          <a:prstGeom prst="rect">
            <a:avLst/>
          </a:prstGeom>
          <a:solidFill>
            <a:srgbClr val="00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99" b="1" dirty="0"/>
              <a:t>ID26</a:t>
            </a:r>
            <a:r>
              <a:rPr lang="ko-KR" altLang="en-US" sz="2499" b="1" dirty="0"/>
              <a:t> </a:t>
            </a:r>
            <a:r>
              <a:rPr lang="en-US" altLang="ko-KR" sz="2499" b="1" dirty="0"/>
              <a:t>Soft X-ray </a:t>
            </a:r>
            <a:r>
              <a:rPr lang="en-US" altLang="ko-KR" sz="2499" b="1" dirty="0" err="1"/>
              <a:t>NanoProbe</a:t>
            </a:r>
            <a:endParaRPr lang="ko-KR" altLang="en-US" sz="2499" b="1" dirty="0"/>
          </a:p>
        </p:txBody>
      </p:sp>
      <p:sp>
        <p:nvSpPr>
          <p:cNvPr id="26" name="직사각형 25">
            <a:extLst>
              <a:ext uri="{FF2B5EF4-FFF2-40B4-BE49-F238E27FC236}">
                <a16:creationId xmlns:a16="http://schemas.microsoft.com/office/drawing/2014/main" id="{29BF2A91-F9AE-4225-98A2-C25AF176BF8F}"/>
              </a:ext>
            </a:extLst>
          </p:cNvPr>
          <p:cNvSpPr/>
          <p:nvPr/>
        </p:nvSpPr>
        <p:spPr>
          <a:xfrm>
            <a:off x="-198699" y="593072"/>
            <a:ext cx="1783622" cy="669390"/>
          </a:xfrm>
          <a:prstGeom prst="rect">
            <a:avLst/>
          </a:prstGeom>
          <a:noFill/>
        </p:spPr>
        <p:txBody>
          <a:bodyPr wrap="square" lIns="114276" tIns="57138" rIns="114276" bIns="57138">
            <a:spAutoFit/>
          </a:bodyPr>
          <a:lstStyle/>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Priority to </a:t>
            </a:r>
          </a:p>
          <a:p>
            <a:pPr algn="ctr"/>
            <a:r>
              <a:rPr lang="en-US" altLang="ko-KR" sz="1800" b="1" dirty="0">
                <a:ln w="10160">
                  <a:solidFill>
                    <a:srgbClr val="FF3300"/>
                  </a:solidFill>
                  <a:prstDash val="solid"/>
                </a:ln>
                <a:solidFill>
                  <a:schemeClr val="bg1"/>
                </a:solidFill>
                <a:effectLst>
                  <a:outerShdw blurRad="38100" dist="22860" dir="5400000" algn="tl" rotWithShape="0">
                    <a:srgbClr val="000000">
                      <a:alpha val="30000"/>
                    </a:srgbClr>
                  </a:outerShdw>
                </a:effectLst>
              </a:rPr>
              <a:t>Industries</a:t>
            </a:r>
            <a:endParaRPr lang="ko-KR" altLang="en-US" sz="1800" b="1" dirty="0">
              <a:ln w="10160">
                <a:solidFill>
                  <a:srgbClr val="FF3300"/>
                </a:solidFill>
                <a:prstDash val="solid"/>
              </a:ln>
              <a:solidFill>
                <a:schemeClr val="bg1"/>
              </a:solidFill>
              <a:effectLst>
                <a:outerShdw blurRad="38100" dist="22860" dir="5400000" algn="tl" rotWithShape="0">
                  <a:srgbClr val="000000">
                    <a:alpha val="30000"/>
                  </a:srgbClr>
                </a:outerShdw>
              </a:effectLst>
            </a:endParaRPr>
          </a:p>
        </p:txBody>
      </p:sp>
      <p:grpSp>
        <p:nvGrpSpPr>
          <p:cNvPr id="36" name="Google Shape;181;p4">
            <a:extLst>
              <a:ext uri="{FF2B5EF4-FFF2-40B4-BE49-F238E27FC236}">
                <a16:creationId xmlns:a16="http://schemas.microsoft.com/office/drawing/2014/main" id="{6AF4AB4F-662E-4297-9FB9-16420701EFBD}"/>
              </a:ext>
            </a:extLst>
          </p:cNvPr>
          <p:cNvGrpSpPr/>
          <p:nvPr/>
        </p:nvGrpSpPr>
        <p:grpSpPr>
          <a:xfrm>
            <a:off x="8600390" y="772666"/>
            <a:ext cx="5769552" cy="569405"/>
            <a:chOff x="-284" y="-1116"/>
            <a:chExt cx="12192000" cy="678057"/>
          </a:xfrm>
        </p:grpSpPr>
        <p:pic>
          <p:nvPicPr>
            <p:cNvPr id="40" name="Google Shape;182;p4">
              <a:extLst>
                <a:ext uri="{FF2B5EF4-FFF2-40B4-BE49-F238E27FC236}">
                  <a16:creationId xmlns:a16="http://schemas.microsoft.com/office/drawing/2014/main" id="{0F70874C-4C40-430E-B644-B3795DCA335F}"/>
                </a:ext>
              </a:extLst>
            </p:cNvPr>
            <p:cNvPicPr preferRelativeResize="0"/>
            <p:nvPr/>
          </p:nvPicPr>
          <p:blipFill rotWithShape="1">
            <a:blip r:embed="rId4">
              <a:alphaModFix/>
            </a:blip>
            <a:srcRect t="10056" b="82181"/>
            <a:stretch/>
          </p:blipFill>
          <p:spPr>
            <a:xfrm>
              <a:off x="-284" y="-1116"/>
              <a:ext cx="12192000" cy="673885"/>
            </a:xfrm>
            <a:prstGeom prst="rect">
              <a:avLst/>
            </a:prstGeom>
            <a:noFill/>
            <a:ln>
              <a:noFill/>
            </a:ln>
          </p:spPr>
        </p:pic>
        <p:sp>
          <p:nvSpPr>
            <p:cNvPr id="45" name="Google Shape;183;p4">
              <a:extLst>
                <a:ext uri="{FF2B5EF4-FFF2-40B4-BE49-F238E27FC236}">
                  <a16:creationId xmlns:a16="http://schemas.microsoft.com/office/drawing/2014/main" id="{611E9A2E-521A-4E71-964C-AD6B9A70F8C7}"/>
                </a:ext>
              </a:extLst>
            </p:cNvPr>
            <p:cNvSpPr/>
            <p:nvPr/>
          </p:nvSpPr>
          <p:spPr>
            <a:xfrm>
              <a:off x="-284" y="-115"/>
              <a:ext cx="12192000" cy="677056"/>
            </a:xfrm>
            <a:prstGeom prst="rect">
              <a:avLst/>
            </a:prstGeom>
            <a:solidFill>
              <a:srgbClr val="000000">
                <a:alpha val="58823"/>
              </a:srgbClr>
            </a:solidFill>
            <a:ln>
              <a:noFill/>
            </a:ln>
          </p:spPr>
          <p:txBody>
            <a:bodyPr spcFirstLastPara="1" wrap="square" lIns="114257" tIns="57113" rIns="114257" bIns="57113" anchor="ctr" anchorCtr="0">
              <a:noAutofit/>
            </a:bodyPr>
            <a:lstStyle/>
            <a:p>
              <a:pPr algn="ctr">
                <a:buClr>
                  <a:srgbClr val="FFFFFF"/>
                </a:buClr>
                <a:buSzPts val="2800"/>
              </a:pPr>
              <a:r>
                <a:rPr lang="en-US" sz="2499" b="1" dirty="0">
                  <a:solidFill>
                    <a:srgbClr val="FFFFFF"/>
                  </a:solidFill>
                  <a:latin typeface="Malgun Gothic"/>
                  <a:ea typeface="Malgun Gothic"/>
                  <a:cs typeface="Malgun Gothic"/>
                  <a:sym typeface="Malgun Gothic"/>
                </a:rPr>
                <a:t>ID25 </a:t>
              </a:r>
              <a:r>
                <a:rPr lang="en-US" sz="2499" b="1" dirty="0" err="1">
                  <a:solidFill>
                    <a:srgbClr val="FFFFFF"/>
                  </a:solidFill>
                  <a:latin typeface="Arial"/>
                  <a:ea typeface="Malgun Gothic"/>
                  <a:cs typeface="Arial"/>
                  <a:sym typeface="Arial"/>
                </a:rPr>
                <a:t>NanoARPES</a:t>
              </a:r>
              <a:endParaRPr sz="2499" b="1" dirty="0">
                <a:solidFill>
                  <a:srgbClr val="FFFFFF"/>
                </a:solidFill>
                <a:latin typeface="Malgun Gothic"/>
                <a:ea typeface="Malgun Gothic"/>
                <a:cs typeface="Malgun Gothic"/>
                <a:sym typeface="Malgun Gothic"/>
              </a:endParaRPr>
            </a:p>
          </p:txBody>
        </p:sp>
      </p:grpSp>
      <p:sp>
        <p:nvSpPr>
          <p:cNvPr id="5" name="TextBox 4">
            <a:extLst>
              <a:ext uri="{FF2B5EF4-FFF2-40B4-BE49-F238E27FC236}">
                <a16:creationId xmlns:a16="http://schemas.microsoft.com/office/drawing/2014/main" id="{20B7E5DA-9565-4987-8421-3C0C23022C25}"/>
              </a:ext>
            </a:extLst>
          </p:cNvPr>
          <p:cNvSpPr txBox="1"/>
          <p:nvPr/>
        </p:nvSpPr>
        <p:spPr>
          <a:xfrm>
            <a:off x="5525994" y="21833"/>
            <a:ext cx="4430315" cy="784702"/>
          </a:xfrm>
          <a:prstGeom prst="rect">
            <a:avLst/>
          </a:prstGeom>
          <a:noFill/>
        </p:spPr>
        <p:txBody>
          <a:bodyPr wrap="none" rtlCol="0">
            <a:spAutoFit/>
          </a:bodyPr>
          <a:lstStyle/>
          <a:p>
            <a:r>
              <a:rPr lang="en-US" altLang="ko-KR" sz="4499" b="1" dirty="0">
                <a:effectLst>
                  <a:outerShdw blurRad="38100" dist="38100" dir="2700000" algn="tl">
                    <a:srgbClr val="000000">
                      <a:alpha val="43137"/>
                    </a:srgbClr>
                  </a:outerShdw>
                </a:effectLst>
              </a:rPr>
              <a:t>Soft X-ray Science</a:t>
            </a:r>
            <a:endParaRPr lang="ko-KR" altLang="en-US" sz="4499"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738E2362-D726-439E-9FF3-CE13FBA28772}"/>
              </a:ext>
            </a:extLst>
          </p:cNvPr>
          <p:cNvSpPr txBox="1"/>
          <p:nvPr/>
        </p:nvSpPr>
        <p:spPr>
          <a:xfrm>
            <a:off x="-1200" y="1318679"/>
            <a:ext cx="7186218" cy="707886"/>
          </a:xfrm>
          <a:prstGeom prst="rect">
            <a:avLst/>
          </a:prstGeom>
          <a:noFill/>
        </p:spPr>
        <p:txBody>
          <a:bodyPr wrap="square" rtlCol="0">
            <a:spAutoFit/>
          </a:bodyPr>
          <a:lstStyle/>
          <a:p>
            <a:r>
              <a:rPr lang="en-US" altLang="ko-KR" sz="2000" b="1" dirty="0"/>
              <a:t>Probing the electronic structure, chemical states, and nanoscale morphology of materials</a:t>
            </a:r>
            <a:endParaRPr lang="ko-KR" altLang="en-US" sz="2000" b="1" dirty="0"/>
          </a:p>
        </p:txBody>
      </p:sp>
      <p:pic>
        <p:nvPicPr>
          <p:cNvPr id="2" name="그림 1">
            <a:extLst>
              <a:ext uri="{FF2B5EF4-FFF2-40B4-BE49-F238E27FC236}">
                <a16:creationId xmlns:a16="http://schemas.microsoft.com/office/drawing/2014/main" id="{A4C3186D-4F60-4220-BEFA-FA7176112CD6}"/>
              </a:ext>
            </a:extLst>
          </p:cNvPr>
          <p:cNvPicPr>
            <a:picLocks noChangeAspect="1"/>
          </p:cNvPicPr>
          <p:nvPr/>
        </p:nvPicPr>
        <p:blipFill>
          <a:blip r:embed="rId5"/>
          <a:stretch>
            <a:fillRect/>
          </a:stretch>
        </p:blipFill>
        <p:spPr>
          <a:xfrm>
            <a:off x="122216" y="1994817"/>
            <a:ext cx="3314557" cy="2006017"/>
          </a:xfrm>
          <a:prstGeom prst="rect">
            <a:avLst/>
          </a:prstGeom>
        </p:spPr>
      </p:pic>
      <p:pic>
        <p:nvPicPr>
          <p:cNvPr id="38" name="그림 37" descr="텍스트, 스크린샷, 라인, 디자인이(가) 표시된 사진&#10;&#10;AI 생성 콘텐츠는 정확하지 않을 수 있습니다.">
            <a:extLst>
              <a:ext uri="{FF2B5EF4-FFF2-40B4-BE49-F238E27FC236}">
                <a16:creationId xmlns:a16="http://schemas.microsoft.com/office/drawing/2014/main" id="{4BF3B81C-B963-4A41-A9F5-182DFBA28952}"/>
              </a:ext>
            </a:extLst>
          </p:cNvPr>
          <p:cNvPicPr/>
          <p:nvPr/>
        </p:nvPicPr>
        <p:blipFill rotWithShape="1">
          <a:blip r:embed="rId6">
            <a:extLst>
              <a:ext uri="{28A0092B-C50C-407E-A947-70E740481C1C}">
                <a14:useLocalDpi xmlns:a14="http://schemas.microsoft.com/office/drawing/2010/main" val="0"/>
              </a:ext>
            </a:extLst>
          </a:blip>
          <a:srcRect t="6861" b="33976"/>
          <a:stretch/>
        </p:blipFill>
        <p:spPr bwMode="auto">
          <a:xfrm>
            <a:off x="122216" y="4285456"/>
            <a:ext cx="7372779" cy="2856997"/>
          </a:xfrm>
          <a:prstGeom prst="rect">
            <a:avLst/>
          </a:prstGeom>
          <a:noFill/>
        </p:spPr>
      </p:pic>
      <p:graphicFrame>
        <p:nvGraphicFramePr>
          <p:cNvPr id="39" name="Table 10">
            <a:extLst>
              <a:ext uri="{FF2B5EF4-FFF2-40B4-BE49-F238E27FC236}">
                <a16:creationId xmlns:a16="http://schemas.microsoft.com/office/drawing/2014/main" id="{E999C468-E8CB-4776-94EE-ED2934244D06}"/>
              </a:ext>
            </a:extLst>
          </p:cNvPr>
          <p:cNvGraphicFramePr>
            <a:graphicFrameLocks noGrp="1"/>
          </p:cNvGraphicFramePr>
          <p:nvPr/>
        </p:nvGraphicFramePr>
        <p:xfrm>
          <a:off x="3436773" y="2047974"/>
          <a:ext cx="3977888" cy="2699240"/>
        </p:xfrm>
        <a:graphic>
          <a:graphicData uri="http://schemas.openxmlformats.org/drawingml/2006/table">
            <a:tbl>
              <a:tblPr firstRow="1" bandRow="1">
                <a:tableStyleId>{9D7B26C5-4107-4FEC-AEDC-1716B250A1EF}</a:tableStyleId>
              </a:tblPr>
              <a:tblGrid>
                <a:gridCol w="1094222">
                  <a:extLst>
                    <a:ext uri="{9D8B030D-6E8A-4147-A177-3AD203B41FA5}">
                      <a16:colId xmlns:a16="http://schemas.microsoft.com/office/drawing/2014/main" val="4214260276"/>
                    </a:ext>
                  </a:extLst>
                </a:gridCol>
                <a:gridCol w="1438810">
                  <a:extLst>
                    <a:ext uri="{9D8B030D-6E8A-4147-A177-3AD203B41FA5}">
                      <a16:colId xmlns:a16="http://schemas.microsoft.com/office/drawing/2014/main" val="1762423809"/>
                    </a:ext>
                  </a:extLst>
                </a:gridCol>
                <a:gridCol w="1444856">
                  <a:extLst>
                    <a:ext uri="{9D8B030D-6E8A-4147-A177-3AD203B41FA5}">
                      <a16:colId xmlns:a16="http://schemas.microsoft.com/office/drawing/2014/main" val="1463109983"/>
                    </a:ext>
                  </a:extLst>
                </a:gridCol>
              </a:tblGrid>
              <a:tr h="301926">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Branch</a:t>
                      </a:r>
                      <a:endParaRPr sz="1100" b="1" dirty="0">
                        <a:latin typeface="Arial" panose="020B0604020202020204" pitchFamily="34" charset="0"/>
                        <a:cs typeface="Arial" panose="020B0604020202020204" pitchFamily="34" charset="0"/>
                      </a:endParaRPr>
                    </a:p>
                  </a:txBody>
                  <a:tcPr marL="22495" marR="22495" marT="22495" marB="22495" anchor="ctr">
                    <a:lnB w="12700" cmpd="sng">
                      <a:noFill/>
                    </a:lnB>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Tender X-ray</a:t>
                      </a:r>
                    </a:p>
                  </a:txBody>
                  <a:tcPr marL="22495" marR="22495" marT="22495" marB="22495" anchor="ctr">
                    <a:lnB w="12700" cmpd="sng">
                      <a:noFill/>
                    </a:lnB>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Soft X-ray</a:t>
                      </a:r>
                    </a:p>
                  </a:txBody>
                  <a:tcPr marL="22495" marR="22495" marT="22495" marB="22495" anchor="ctr">
                    <a:lnB w="12700" cmpd="sng">
                      <a:noFill/>
                    </a:lnB>
                  </a:tcPr>
                </a:tc>
                <a:extLst>
                  <a:ext uri="{0D108BD9-81ED-4DB2-BD59-A6C34878D82A}">
                    <a16:rowId xmlns:a16="http://schemas.microsoft.com/office/drawing/2014/main" val="906022914"/>
                  </a:ext>
                </a:extLst>
              </a:tr>
              <a:tr h="559233">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Undulator</a:t>
                      </a:r>
                      <a:endParaRPr sz="1100" b="1" dirty="0">
                        <a:latin typeface="Arial" panose="020B0604020202020204" pitchFamily="34" charset="0"/>
                        <a:cs typeface="Arial" panose="020B0604020202020204" pitchFamily="34" charset="0"/>
                      </a:endParaRPr>
                    </a:p>
                  </a:txBody>
                  <a:tcPr marL="22495" marR="22495" marT="22495" marB="22495" anchor="ctr">
                    <a:lnT w="12700" cmpd="sng">
                      <a:noFill/>
                    </a:lnT>
                    <a:lnB w="12700" cmpd="sng">
                      <a:noFill/>
                    </a:lnB>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In </a:t>
                      </a:r>
                      <a:r>
                        <a:rPr lang="en-US" altLang="ko-KR" sz="1100" b="0" dirty="0" err="1">
                          <a:latin typeface="Arial" panose="020B0604020202020204" pitchFamily="34" charset="0"/>
                          <a:cs typeface="Arial" panose="020B0604020202020204" pitchFamily="34" charset="0"/>
                        </a:rPr>
                        <a:t>Vaccum</a:t>
                      </a:r>
                      <a:r>
                        <a:rPr lang="en-US" altLang="ko-KR" sz="1100" b="0" dirty="0">
                          <a:latin typeface="Arial" panose="020B0604020202020204" pitchFamily="34" charset="0"/>
                          <a:cs typeface="Arial" panose="020B0604020202020204" pitchFamily="34" charset="0"/>
                        </a:rPr>
                        <a:t> Undulator 24 (1.5m)</a:t>
                      </a:r>
                    </a:p>
                  </a:txBody>
                  <a:tcPr marL="22495" marR="22495" marT="22495" marB="22495" anchor="ctr">
                    <a:lnT w="12700" cmpd="sng">
                      <a:noFill/>
                    </a:lnT>
                    <a:lnB w="12700" cmpd="sng">
                      <a:noFill/>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b="0" kern="300" dirty="0">
                          <a:latin typeface="Arial" panose="020B0604020202020204" pitchFamily="34" charset="0"/>
                          <a:cs typeface="Arial" panose="020B0604020202020204" pitchFamily="34" charset="0"/>
                        </a:rPr>
                        <a:t>Elliptically </a:t>
                      </a:r>
                      <a:r>
                        <a:rPr lang="en-US" altLang="ko-KR" sz="1100" b="0" kern="300" dirty="0" err="1">
                          <a:latin typeface="Arial" panose="020B0604020202020204" pitchFamily="34" charset="0"/>
                          <a:cs typeface="Arial" panose="020B0604020202020204" pitchFamily="34" charset="0"/>
                        </a:rPr>
                        <a:t>Polarizating</a:t>
                      </a:r>
                      <a:r>
                        <a:rPr lang="en-US" altLang="ko-KR" sz="1100" b="0" kern="300" dirty="0">
                          <a:latin typeface="Arial" panose="020B0604020202020204" pitchFamily="34" charset="0"/>
                          <a:cs typeface="Arial" panose="020B0604020202020204" pitchFamily="34" charset="0"/>
                        </a:rPr>
                        <a:t> Undulator </a:t>
                      </a:r>
                      <a:r>
                        <a:rPr lang="en-US" altLang="ko-KR" sz="1100" b="0" dirty="0">
                          <a:latin typeface="Arial" panose="020B0604020202020204" pitchFamily="34" charset="0"/>
                          <a:cs typeface="Arial" panose="020B0604020202020204" pitchFamily="34" charset="0"/>
                        </a:rPr>
                        <a:t>78 (2m)</a:t>
                      </a:r>
                    </a:p>
                  </a:txBody>
                  <a:tcPr marL="22495" marR="22495" marT="22495" marB="22495" anchor="ctr">
                    <a:lnT w="12700" cmpd="sng">
                      <a:noFill/>
                    </a:lnT>
                    <a:lnB w="12700" cmpd="sng">
                      <a:noFill/>
                    </a:lnB>
                  </a:tcPr>
                </a:tc>
                <a:extLst>
                  <a:ext uri="{0D108BD9-81ED-4DB2-BD59-A6C34878D82A}">
                    <a16:rowId xmlns:a16="http://schemas.microsoft.com/office/drawing/2014/main" val="447918532"/>
                  </a:ext>
                </a:extLst>
              </a:tr>
              <a:tr h="503210">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Energy Range</a:t>
                      </a:r>
                    </a:p>
                    <a:p>
                      <a:pPr marL="0" marR="0" lvl="0" indent="0" algn="ctr" rtl="0">
                        <a:lnSpc>
                          <a:spcPct val="100000"/>
                        </a:lnSpc>
                        <a:spcBef>
                          <a:spcPts val="0"/>
                        </a:spcBef>
                        <a:spcAft>
                          <a:spcPts val="0"/>
                        </a:spcAft>
                        <a:buNone/>
                      </a:pPr>
                      <a:r>
                        <a:rPr lang="en-US" altLang="ko-KR" sz="1100" b="1" dirty="0">
                          <a:latin typeface="Arial" panose="020B0604020202020204" pitchFamily="34" charset="0"/>
                          <a:cs typeface="Arial" panose="020B0604020202020204" pitchFamily="34" charset="0"/>
                        </a:rPr>
                        <a:t>(mainly)</a:t>
                      </a:r>
                      <a:endParaRPr sz="1100" b="1"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 sz="1100" b="0" dirty="0">
                          <a:latin typeface="Arial" panose="020B0604020202020204" pitchFamily="34" charset="0"/>
                          <a:cs typeface="Arial" panose="020B0604020202020204" pitchFamily="34" charset="0"/>
                        </a:rPr>
                        <a:t>2-5keV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 sz="1100" b="0" dirty="0">
                          <a:latin typeface="Arial" panose="020B0604020202020204" pitchFamily="34" charset="0"/>
                          <a:cs typeface="Arial" panose="020B0604020202020204" pitchFamily="34" charset="0"/>
                        </a:rPr>
                        <a:t>0.1 – 2keV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r h="387819">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Energy resolution</a:t>
                      </a:r>
                      <a:endParaRPr sz="1100" b="1"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00000"/>
                        </a:lnSpc>
                        <a:spcBef>
                          <a:spcPts val="0"/>
                        </a:spcBef>
                        <a:spcAft>
                          <a:spcPts val="0"/>
                        </a:spcAft>
                        <a:buClr>
                          <a:schemeClr val="dk1"/>
                        </a:buClr>
                        <a:buSzPts val="1100"/>
                        <a:buFont typeface="Arial"/>
                        <a:buNone/>
                        <a:tabLst/>
                        <a:defRPr/>
                      </a:pPr>
                      <a:r>
                        <a:rPr lang="en-US" altLang="ko" sz="1100" b="0" dirty="0">
                          <a:solidFill>
                            <a:schemeClr val="dk1"/>
                          </a:solidFill>
                          <a:latin typeface="Arial" panose="020B0604020202020204" pitchFamily="34" charset="0"/>
                          <a:cs typeface="Arial" panose="020B0604020202020204" pitchFamily="34" charset="0"/>
                        </a:rPr>
                        <a:t>&lt; 10</a:t>
                      </a:r>
                      <a:r>
                        <a:rPr lang="en-US" altLang="ko" sz="1100" b="0" baseline="30000" dirty="0">
                          <a:solidFill>
                            <a:schemeClr val="dk1"/>
                          </a:solidFill>
                          <a:latin typeface="Arial" panose="020B0604020202020204" pitchFamily="34" charset="0"/>
                          <a:cs typeface="Arial" panose="020B0604020202020204" pitchFamily="34" charset="0"/>
                        </a:rPr>
                        <a:t>-4</a:t>
                      </a:r>
                      <a:r>
                        <a:rPr lang="en-US" altLang="ko-KR" sz="1100" b="0" dirty="0">
                          <a:latin typeface="Arial" panose="020B0604020202020204" pitchFamily="34" charset="0"/>
                          <a:cs typeface="Arial" panose="020B0604020202020204" pitchFamily="34" charset="0"/>
                        </a:rPr>
                        <a:t> (at 4 keV)</a:t>
                      </a: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1</a:t>
                      </a:r>
                      <a:r>
                        <a:rPr lang="ko-KR" altLang="en-US" sz="1100" b="0" dirty="0">
                          <a:solidFill>
                            <a:schemeClr val="dk1"/>
                          </a:solidFill>
                          <a:latin typeface="Arial" panose="020B0604020202020204" pitchFamily="34" charset="0"/>
                          <a:cs typeface="Arial" panose="020B0604020202020204" pitchFamily="34" charset="0"/>
                        </a:rPr>
                        <a:t> </a:t>
                      </a:r>
                      <a:r>
                        <a:rPr lang="en-US" altLang="ko-KR" sz="1100" b="0" dirty="0">
                          <a:solidFill>
                            <a:schemeClr val="dk1"/>
                          </a:solidFill>
                          <a:latin typeface="Arial" panose="020B0604020202020204" pitchFamily="34" charset="0"/>
                          <a:cs typeface="Arial" panose="020B0604020202020204" pitchFamily="34" charset="0"/>
                        </a:rPr>
                        <a:t>x</a:t>
                      </a:r>
                      <a:r>
                        <a:rPr lang="ko-KR" altLang="en-US" sz="1100" b="0" dirty="0">
                          <a:solidFill>
                            <a:schemeClr val="dk1"/>
                          </a:solidFill>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10</a:t>
                      </a:r>
                      <a:r>
                        <a:rPr lang="en-US" altLang="ko" sz="1100" b="0" baseline="30000" dirty="0">
                          <a:solidFill>
                            <a:schemeClr val="dk1"/>
                          </a:solidFill>
                          <a:latin typeface="Arial" panose="020B0604020202020204" pitchFamily="34" charset="0"/>
                          <a:cs typeface="Arial" panose="020B0604020202020204" pitchFamily="34" charset="0"/>
                        </a:rPr>
                        <a:t>-4</a:t>
                      </a:r>
                      <a:r>
                        <a:rPr lang="en-US" altLang="ko" sz="1100" b="0" dirty="0">
                          <a:solidFill>
                            <a:schemeClr val="dk1"/>
                          </a:solidFill>
                          <a:latin typeface="Arial" panose="020B0604020202020204" pitchFamily="34" charset="0"/>
                          <a:cs typeface="Arial" panose="020B0604020202020204" pitchFamily="34" charset="0"/>
                        </a:rPr>
                        <a:t> ~ 2 x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387819">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dirty="0">
                          <a:latin typeface="Arial" panose="020B0604020202020204" pitchFamily="34" charset="0"/>
                          <a:cs typeface="Arial" panose="020B0604020202020204" pitchFamily="34" charset="0"/>
                        </a:rPr>
                        <a:t>Beam flux (</a:t>
                      </a:r>
                      <a:r>
                        <a:rPr lang="en-US" altLang="ko" sz="1100" b="1" dirty="0" err="1">
                          <a:latin typeface="Arial" panose="020B0604020202020204" pitchFamily="34" charset="0"/>
                          <a:cs typeface="Arial" panose="020B0604020202020204" pitchFamily="34" charset="0"/>
                        </a:rPr>
                        <a:t>ph</a:t>
                      </a:r>
                      <a:r>
                        <a:rPr lang="en-US" altLang="ko" sz="1100" b="1" dirty="0">
                          <a:latin typeface="Arial" panose="020B0604020202020204" pitchFamily="34" charset="0"/>
                          <a:cs typeface="Arial" panose="020B0604020202020204" pitchFamily="34" charset="0"/>
                        </a:rPr>
                        <a:t>/s)</a:t>
                      </a:r>
                      <a:endParaRPr lang="en-US" altLang="ko-KR" sz="1100" b="1"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en-US" altLang="ko" sz="1100" b="0" dirty="0">
                          <a:latin typeface="Arial" panose="020B0604020202020204" pitchFamily="34" charset="0"/>
                          <a:cs typeface="Arial" panose="020B0604020202020204" pitchFamily="34" charset="0"/>
                        </a:rPr>
                        <a:t>~ 1 </a:t>
                      </a:r>
                      <a:r>
                        <a:rPr lang="en-US" altLang="ko-KR" sz="1100" b="0" dirty="0">
                          <a:latin typeface="Arial" panose="020B0604020202020204" pitchFamily="34" charset="0"/>
                          <a:cs typeface="Arial" panose="020B0604020202020204" pitchFamily="34" charset="0"/>
                        </a:rPr>
                        <a:t>x 10</a:t>
                      </a:r>
                      <a:r>
                        <a:rPr lang="en-US" altLang="ko-KR" sz="1100" b="0" baseline="30000" dirty="0">
                          <a:latin typeface="Arial" panose="020B0604020202020204" pitchFamily="34" charset="0"/>
                          <a:cs typeface="Arial" panose="020B0604020202020204" pitchFamily="34" charset="0"/>
                        </a:rPr>
                        <a:t>14</a:t>
                      </a:r>
                      <a:r>
                        <a:rPr lang="en-US" altLang="ko-KR" sz="1100" b="0" dirty="0">
                          <a:latin typeface="Arial" panose="020B0604020202020204" pitchFamily="34" charset="0"/>
                          <a:cs typeface="Arial" panose="020B0604020202020204" pitchFamily="34" charset="0"/>
                        </a:rPr>
                        <a:t> </a:t>
                      </a:r>
                      <a:endParaRPr lang="ko" altLang="en-US" sz="1100" b="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en-US" altLang="ko" sz="1100" b="0" dirty="0">
                          <a:latin typeface="Arial" panose="020B0604020202020204" pitchFamily="34" charset="0"/>
                          <a:cs typeface="Arial" panose="020B0604020202020204" pitchFamily="34" charset="0"/>
                        </a:rPr>
                        <a:t>~</a:t>
                      </a:r>
                      <a:r>
                        <a:rPr lang="ko" altLang="en-US" sz="1100" b="0" dirty="0">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6</a:t>
                      </a:r>
                      <a:r>
                        <a:rPr lang="ko" altLang="en-US" sz="1100" b="0" dirty="0">
                          <a:solidFill>
                            <a:schemeClr val="dk1"/>
                          </a:solidFill>
                          <a:latin typeface="Arial" panose="020B0604020202020204" pitchFamily="34" charset="0"/>
                          <a:cs typeface="Arial" panose="020B0604020202020204" pitchFamily="34" charset="0"/>
                        </a:rPr>
                        <a:t> </a:t>
                      </a:r>
                      <a:r>
                        <a:rPr lang="en-US" altLang="ko" sz="1100" b="0" dirty="0">
                          <a:solidFill>
                            <a:schemeClr val="dk1"/>
                          </a:solidFill>
                          <a:latin typeface="Arial" panose="020B0604020202020204" pitchFamily="34" charset="0"/>
                          <a:cs typeface="Arial" panose="020B0604020202020204" pitchFamily="34" charset="0"/>
                        </a:rPr>
                        <a:t>× 10</a:t>
                      </a:r>
                      <a:r>
                        <a:rPr lang="en-US" altLang="ko" sz="1100" b="0" baseline="30000" dirty="0">
                          <a:solidFill>
                            <a:schemeClr val="dk1"/>
                          </a:solidFill>
                          <a:latin typeface="Arial" panose="020B0604020202020204" pitchFamily="34" charset="0"/>
                          <a:cs typeface="Arial" panose="020B0604020202020204" pitchFamily="34" charset="0"/>
                        </a:rPr>
                        <a:t>13</a:t>
                      </a:r>
                      <a:endParaRPr lang="ko" altLang="en-US" sz="1100" b="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559233">
                <a:tc>
                  <a:txBody>
                    <a:bodyPr/>
                    <a:lstStyle/>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Beam size (</a:t>
                      </a:r>
                      <a:r>
                        <a:rPr lang="el-GR" altLang="ko" sz="1100" b="1" dirty="0">
                          <a:latin typeface="Arial" panose="020B0604020202020204" pitchFamily="34" charset="0"/>
                          <a:cs typeface="Arial" panose="020B0604020202020204" pitchFamily="34" charset="0"/>
                        </a:rPr>
                        <a:t>μ</a:t>
                      </a:r>
                      <a:r>
                        <a:rPr lang="en-US" altLang="ko" sz="1100" b="1" dirty="0">
                          <a:latin typeface="Arial" panose="020B0604020202020204" pitchFamily="34" charset="0"/>
                          <a:cs typeface="Arial" panose="020B0604020202020204" pitchFamily="34" charset="0"/>
                        </a:rPr>
                        <a:t>m</a:t>
                      </a:r>
                      <a:r>
                        <a:rPr lang="en-US" altLang="ko" sz="1100" b="1" baseline="30000" dirty="0">
                          <a:solidFill>
                            <a:schemeClr val="dk1"/>
                          </a:solidFill>
                          <a:latin typeface="Arial" panose="020B0604020202020204" pitchFamily="34" charset="0"/>
                          <a:cs typeface="Arial" panose="020B0604020202020204" pitchFamily="34" charset="0"/>
                        </a:rPr>
                        <a:t>2</a:t>
                      </a:r>
                      <a:r>
                        <a:rPr lang="en-US" altLang="ko" sz="1100" b="1" dirty="0">
                          <a:latin typeface="Arial" panose="020B0604020202020204" pitchFamily="34" charset="0"/>
                          <a:cs typeface="Arial" panose="020B0604020202020204" pitchFamily="34" charset="0"/>
                        </a:rPr>
                        <a:t>)</a:t>
                      </a:r>
                      <a:endParaRPr lang="en-US" altLang="ko-KR" sz="1100"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dirty="0">
                          <a:latin typeface="Arial" panose="020B0604020202020204" pitchFamily="34" charset="0"/>
                          <a:cs typeface="Arial" panose="020B0604020202020204" pitchFamily="34" charset="0"/>
                        </a:rPr>
                        <a:t>H </a:t>
                      </a:r>
                      <a:r>
                        <a:rPr lang="en-US" altLang="ko" sz="1100" b="1" dirty="0">
                          <a:solidFill>
                            <a:schemeClr val="dk1"/>
                          </a:solidFill>
                          <a:latin typeface="Arial" panose="020B0604020202020204" pitchFamily="34" charset="0"/>
                          <a:cs typeface="Arial" panose="020B0604020202020204" pitchFamily="34" charset="0"/>
                        </a:rPr>
                        <a:t>× V</a:t>
                      </a:r>
                      <a:r>
                        <a:rPr lang="en-US" altLang="ko" sz="1100" b="1" dirty="0">
                          <a:latin typeface="Arial" panose="020B0604020202020204" pitchFamily="34" charset="0"/>
                          <a:cs typeface="Arial" panose="020B0604020202020204" pitchFamily="34" charset="0"/>
                        </a:rPr>
                        <a:t>, FWHM</a:t>
                      </a:r>
                      <a:endParaRPr lang="en-US" altLang="ko-KR" sz="1100" b="1" dirty="0">
                        <a:latin typeface="Arial" panose="020B0604020202020204" pitchFamily="34" charset="0"/>
                        <a:cs typeface="Arial" panose="020B0604020202020204" pitchFamily="34" charset="0"/>
                      </a:endParaRPr>
                    </a:p>
                  </a:txBody>
                  <a:tcPr marL="22495" marR="22495" marT="22495" marB="22495" anchor="ctr">
                    <a:lnT>
                      <a:noFill/>
                    </a:lnT>
                  </a:tcPr>
                </a:tc>
                <a:tc>
                  <a:txBody>
                    <a:bodyPr/>
                    <a:lstStyle/>
                    <a:p>
                      <a:pPr marL="0" marR="0" lvl="0" indent="0" algn="ctr" rtl="0">
                        <a:lnSpc>
                          <a:spcPct val="150000"/>
                        </a:lnSpc>
                        <a:spcBef>
                          <a:spcPts val="0"/>
                        </a:spcBef>
                        <a:spcAft>
                          <a:spcPts val="0"/>
                        </a:spcAft>
                        <a:buNone/>
                      </a:pPr>
                      <a:r>
                        <a:rPr lang="en-US" altLang="ko-KR" sz="1100" b="0" dirty="0">
                          <a:solidFill>
                            <a:schemeClr val="tx1"/>
                          </a:solidFill>
                          <a:latin typeface="Arial" panose="020B0604020202020204" pitchFamily="34" charset="0"/>
                          <a:cs typeface="Arial" panose="020B0604020202020204" pitchFamily="34" charset="0"/>
                        </a:rPr>
                        <a:t>12 x 5</a:t>
                      </a:r>
                      <a:r>
                        <a:rPr lang="el-GR" altLang="ko" sz="1100" b="0" dirty="0">
                          <a:solidFill>
                            <a:schemeClr val="tx1"/>
                          </a:solidFill>
                          <a:latin typeface="Arial" panose="020B0604020202020204" pitchFamily="34" charset="0"/>
                          <a:cs typeface="Arial" panose="020B0604020202020204" pitchFamily="34" charset="0"/>
                        </a:rPr>
                        <a:t>μ</a:t>
                      </a:r>
                      <a:r>
                        <a:rPr lang="en-US" altLang="ko" sz="1100" b="0" dirty="0">
                          <a:solidFill>
                            <a:schemeClr val="tx1"/>
                          </a:solidFill>
                          <a:latin typeface="Arial" panose="020B0604020202020204" pitchFamily="34" charset="0"/>
                          <a:cs typeface="Arial" panose="020B0604020202020204" pitchFamily="34" charset="0"/>
                        </a:rPr>
                        <a:t>m</a:t>
                      </a:r>
                      <a:r>
                        <a:rPr lang="en-US" altLang="ko" sz="1100" b="0" baseline="30000" dirty="0">
                          <a:solidFill>
                            <a:schemeClr val="tx1"/>
                          </a:solidFill>
                          <a:latin typeface="Arial" panose="020B0604020202020204" pitchFamily="34" charset="0"/>
                          <a:cs typeface="Arial" panose="020B0604020202020204" pitchFamily="34" charset="0"/>
                        </a:rPr>
                        <a:t>2</a:t>
                      </a:r>
                      <a:endParaRPr lang="en-US" altLang="ko-KR" sz="1100" b="0" dirty="0">
                        <a:solidFill>
                          <a:schemeClr val="tx1"/>
                        </a:solidFill>
                        <a:latin typeface="Arial" panose="020B0604020202020204" pitchFamily="34" charset="0"/>
                        <a:cs typeface="Arial" panose="020B0604020202020204" pitchFamily="34" charset="0"/>
                      </a:endParaRPr>
                    </a:p>
                  </a:txBody>
                  <a:tcPr marL="22495" marR="22495" marT="22495" marB="22495" anchor="ctr">
                    <a:lnT>
                      <a:noFill/>
                    </a:lnT>
                  </a:tcPr>
                </a:tc>
                <a:tc>
                  <a:txBody>
                    <a:bodyPr/>
                    <a:lstStyle/>
                    <a:p>
                      <a:pPr marL="0" marR="0" lvl="0" indent="0" algn="ctr" rtl="0">
                        <a:lnSpc>
                          <a:spcPct val="150000"/>
                        </a:lnSpc>
                        <a:spcBef>
                          <a:spcPts val="0"/>
                        </a:spcBef>
                        <a:spcAft>
                          <a:spcPts val="0"/>
                        </a:spcAft>
                        <a:buNone/>
                      </a:pPr>
                      <a:r>
                        <a:rPr lang="en-US" altLang="ko" sz="1100" b="0" dirty="0">
                          <a:solidFill>
                            <a:schemeClr val="tx1"/>
                          </a:solidFill>
                          <a:latin typeface="Arial" panose="020B0604020202020204" pitchFamily="34" charset="0"/>
                          <a:cs typeface="Arial" panose="020B0604020202020204" pitchFamily="34" charset="0"/>
                        </a:rPr>
                        <a:t>10 ~ 400</a:t>
                      </a:r>
                      <a:r>
                        <a:rPr lang="el-GR" altLang="ko" sz="1100" b="0" dirty="0">
                          <a:solidFill>
                            <a:schemeClr val="tx1"/>
                          </a:solidFill>
                          <a:latin typeface="Arial" panose="020B0604020202020204" pitchFamily="34" charset="0"/>
                          <a:cs typeface="Arial" panose="020B0604020202020204" pitchFamily="34" charset="0"/>
                        </a:rPr>
                        <a:t>μ</a:t>
                      </a:r>
                      <a:r>
                        <a:rPr lang="en-US" altLang="ko" sz="1100" b="0" dirty="0">
                          <a:solidFill>
                            <a:schemeClr val="tx1"/>
                          </a:solidFill>
                          <a:latin typeface="Arial" panose="020B0604020202020204" pitchFamily="34" charset="0"/>
                          <a:cs typeface="Arial" panose="020B0604020202020204" pitchFamily="34" charset="0"/>
                        </a:rPr>
                        <a:t>m</a:t>
                      </a:r>
                      <a:r>
                        <a:rPr lang="en-US" altLang="ko" sz="1100" b="0" baseline="30000" dirty="0">
                          <a:solidFill>
                            <a:schemeClr val="tx1"/>
                          </a:solidFill>
                          <a:latin typeface="Arial" panose="020B0604020202020204" pitchFamily="34" charset="0"/>
                          <a:cs typeface="Arial" panose="020B0604020202020204" pitchFamily="34" charset="0"/>
                        </a:rPr>
                        <a:t>2</a:t>
                      </a:r>
                      <a:endParaRPr lang="en-US" altLang="ko-KR" sz="1100" b="0" dirty="0">
                        <a:solidFill>
                          <a:schemeClr val="tx1"/>
                        </a:solidFill>
                        <a:latin typeface="Arial" panose="020B0604020202020204" pitchFamily="34" charset="0"/>
                        <a:cs typeface="Arial" panose="020B0604020202020204" pitchFamily="34" charset="0"/>
                      </a:endParaRPr>
                    </a:p>
                  </a:txBody>
                  <a:tcPr marL="22495" marR="22495" marT="22495" marB="22495" anchor="ctr">
                    <a:lnT>
                      <a:noFill/>
                    </a:lnT>
                  </a:tcPr>
                </a:tc>
                <a:extLst>
                  <a:ext uri="{0D108BD9-81ED-4DB2-BD59-A6C34878D82A}">
                    <a16:rowId xmlns:a16="http://schemas.microsoft.com/office/drawing/2014/main" val="2008489961"/>
                  </a:ext>
                </a:extLst>
              </a:tr>
            </a:tbl>
          </a:graphicData>
        </a:graphic>
      </p:graphicFrame>
      <p:sp>
        <p:nvSpPr>
          <p:cNvPr id="41" name="사각형: 둥근 모서리 40">
            <a:extLst>
              <a:ext uri="{FF2B5EF4-FFF2-40B4-BE49-F238E27FC236}">
                <a16:creationId xmlns:a16="http://schemas.microsoft.com/office/drawing/2014/main" id="{FA596BA1-19CB-495A-97B1-DAAC1B32B409}"/>
              </a:ext>
            </a:extLst>
          </p:cNvPr>
          <p:cNvSpPr/>
          <p:nvPr/>
        </p:nvSpPr>
        <p:spPr>
          <a:xfrm>
            <a:off x="525599" y="7170030"/>
            <a:ext cx="6967521" cy="1373159"/>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latinLnBrk="0" hangingPunct="0">
              <a:spcBef>
                <a:spcPct val="0"/>
              </a:spcBef>
              <a:spcAft>
                <a:spcPct val="0"/>
              </a:spcAft>
            </a:pPr>
            <a:r>
              <a:rPr lang="en-US" altLang="ko-KR" sz="1500" dirty="0">
                <a:solidFill>
                  <a:schemeClr val="tx1"/>
                </a:solidFill>
                <a:latin typeface="Arial" panose="020B0604020202020204" pitchFamily="34" charset="0"/>
              </a:rPr>
              <a:t>- Canted array undulator (IVU24 + EPU78), Two Branched Beamline</a:t>
            </a:r>
          </a:p>
          <a:p>
            <a:pPr lvl="0" eaLnBrk="0" fontAlgn="base" latinLnBrk="0" hangingPunct="0">
              <a:spcBef>
                <a:spcPct val="0"/>
              </a:spcBef>
              <a:spcAft>
                <a:spcPct val="0"/>
              </a:spcAft>
            </a:pPr>
            <a:r>
              <a:rPr lang="en-US" altLang="ko-KR" sz="1500" dirty="0">
                <a:solidFill>
                  <a:schemeClr val="tx1"/>
                </a:solidFill>
                <a:latin typeface="Arial" panose="020B0604020202020204" pitchFamily="34" charset="0"/>
              </a:rPr>
              <a:t>- Energy coverage: 0.1–5 keV (soft → tender X-ray)</a:t>
            </a:r>
          </a:p>
          <a:p>
            <a:pPr lvl="0" eaLnBrk="0" fontAlgn="base" latinLnBrk="0" hangingPunct="0">
              <a:spcBef>
                <a:spcPct val="0"/>
              </a:spcBef>
              <a:spcAft>
                <a:spcPct val="0"/>
              </a:spcAft>
            </a:pPr>
            <a:r>
              <a:rPr lang="en-US" altLang="ko-KR" sz="1500" dirty="0">
                <a:solidFill>
                  <a:schemeClr val="tx1"/>
                </a:solidFill>
                <a:latin typeface="Arial" panose="020B0604020202020204" pitchFamily="34" charset="0"/>
              </a:rPr>
              <a:t>- Broad experimental environments</a:t>
            </a:r>
          </a:p>
          <a:p>
            <a:pPr lvl="0" eaLnBrk="0" fontAlgn="base" latinLnBrk="0" hangingPunct="0">
              <a:spcBef>
                <a:spcPct val="0"/>
              </a:spcBef>
              <a:spcAft>
                <a:spcPct val="0"/>
              </a:spcAft>
            </a:pPr>
            <a:r>
              <a:rPr lang="en-US" altLang="ko-KR" sz="1500" dirty="0">
                <a:solidFill>
                  <a:schemeClr val="tx1"/>
                </a:solidFill>
                <a:latin typeface="Arial" panose="020B0604020202020204" pitchFamily="34" charset="0"/>
              </a:rPr>
              <a:t>- From ultra-high vacuum to ambient pressure</a:t>
            </a:r>
          </a:p>
          <a:p>
            <a:pPr lvl="0" eaLnBrk="0" fontAlgn="base" latinLnBrk="0" hangingPunct="0">
              <a:spcBef>
                <a:spcPct val="0"/>
              </a:spcBef>
              <a:spcAft>
                <a:spcPct val="0"/>
              </a:spcAft>
            </a:pPr>
            <a:r>
              <a:rPr lang="en-US" altLang="ko-KR" sz="1500" dirty="0">
                <a:solidFill>
                  <a:schemeClr val="tx1"/>
                </a:solidFill>
                <a:latin typeface="Arial" panose="020B0604020202020204" pitchFamily="34" charset="0"/>
              </a:rPr>
              <a:t>- Versatile Exp. in (AP)XPS/XAS(in-situ Operando  Spectroscopy)</a:t>
            </a:r>
          </a:p>
        </p:txBody>
      </p:sp>
      <p:sp>
        <p:nvSpPr>
          <p:cNvPr id="3" name="직사각형 2">
            <a:extLst>
              <a:ext uri="{FF2B5EF4-FFF2-40B4-BE49-F238E27FC236}">
                <a16:creationId xmlns:a16="http://schemas.microsoft.com/office/drawing/2014/main" id="{99A05DC1-6A6C-4D5B-AF5C-DAAB017E20FB}"/>
              </a:ext>
            </a:extLst>
          </p:cNvPr>
          <p:cNvSpPr/>
          <p:nvPr/>
        </p:nvSpPr>
        <p:spPr>
          <a:xfrm>
            <a:off x="8051809" y="1415008"/>
            <a:ext cx="7618413" cy="707886"/>
          </a:xfrm>
          <a:prstGeom prst="rect">
            <a:avLst/>
          </a:prstGeom>
        </p:spPr>
        <p:txBody>
          <a:bodyPr>
            <a:spAutoFit/>
          </a:bodyPr>
          <a:lstStyle/>
          <a:p>
            <a:r>
              <a:rPr lang="en-US" altLang="ko-KR" sz="2000" b="1" dirty="0"/>
              <a:t>Mapping of the Fermi surface and observation of the electronic band structure of materials</a:t>
            </a:r>
            <a:endParaRPr lang="ko-KR" altLang="en-US" sz="2000" b="1" dirty="0"/>
          </a:p>
        </p:txBody>
      </p:sp>
      <p:pic>
        <p:nvPicPr>
          <p:cNvPr id="10" name="그림 9">
            <a:extLst>
              <a:ext uri="{FF2B5EF4-FFF2-40B4-BE49-F238E27FC236}">
                <a16:creationId xmlns:a16="http://schemas.microsoft.com/office/drawing/2014/main" id="{CB53BA16-4538-4A85-BC67-FEB859044AC9}"/>
              </a:ext>
            </a:extLst>
          </p:cNvPr>
          <p:cNvPicPr>
            <a:picLocks noChangeAspect="1"/>
          </p:cNvPicPr>
          <p:nvPr/>
        </p:nvPicPr>
        <p:blipFill>
          <a:blip r:embed="rId7"/>
          <a:stretch>
            <a:fillRect/>
          </a:stretch>
        </p:blipFill>
        <p:spPr>
          <a:xfrm>
            <a:off x="7493120" y="2145825"/>
            <a:ext cx="3551342" cy="2236756"/>
          </a:xfrm>
          <a:prstGeom prst="rect">
            <a:avLst/>
          </a:prstGeom>
        </p:spPr>
      </p:pic>
      <p:graphicFrame>
        <p:nvGraphicFramePr>
          <p:cNvPr id="43" name="Table 10">
            <a:extLst>
              <a:ext uri="{FF2B5EF4-FFF2-40B4-BE49-F238E27FC236}">
                <a16:creationId xmlns:a16="http://schemas.microsoft.com/office/drawing/2014/main" id="{E8F1002A-3020-449E-A852-84D9180CC120}"/>
              </a:ext>
            </a:extLst>
          </p:cNvPr>
          <p:cNvGraphicFramePr>
            <a:graphicFrameLocks noGrp="1"/>
          </p:cNvGraphicFramePr>
          <p:nvPr/>
        </p:nvGraphicFramePr>
        <p:xfrm>
          <a:off x="11035456" y="2082880"/>
          <a:ext cx="4179597" cy="2216941"/>
        </p:xfrm>
        <a:graphic>
          <a:graphicData uri="http://schemas.openxmlformats.org/drawingml/2006/table">
            <a:tbl>
              <a:tblPr firstRow="1" bandRow="1">
                <a:tableStyleId>{9D7B26C5-4107-4FEC-AEDC-1716B250A1EF}</a:tableStyleId>
              </a:tblPr>
              <a:tblGrid>
                <a:gridCol w="1202442">
                  <a:extLst>
                    <a:ext uri="{9D8B030D-6E8A-4147-A177-3AD203B41FA5}">
                      <a16:colId xmlns:a16="http://schemas.microsoft.com/office/drawing/2014/main" val="4214260276"/>
                    </a:ext>
                  </a:extLst>
                </a:gridCol>
                <a:gridCol w="1636803">
                  <a:extLst>
                    <a:ext uri="{9D8B030D-6E8A-4147-A177-3AD203B41FA5}">
                      <a16:colId xmlns:a16="http://schemas.microsoft.com/office/drawing/2014/main" val="1463109983"/>
                    </a:ext>
                  </a:extLst>
                </a:gridCol>
                <a:gridCol w="1340352">
                  <a:extLst>
                    <a:ext uri="{9D8B030D-6E8A-4147-A177-3AD203B41FA5}">
                      <a16:colId xmlns:a16="http://schemas.microsoft.com/office/drawing/2014/main" val="3638321368"/>
                    </a:ext>
                  </a:extLst>
                </a:gridCol>
              </a:tblGrid>
              <a:tr h="322786">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Photon Source</a:t>
                      </a:r>
                      <a:endParaRPr sz="1100" b="1" kern="300" dirty="0">
                        <a:latin typeface="Arial" panose="020B0604020202020204" pitchFamily="34" charset="0"/>
                        <a:cs typeface="Arial" panose="020B0604020202020204" pitchFamily="34" charset="0"/>
                      </a:endParaRPr>
                    </a:p>
                  </a:txBody>
                  <a:tcPr marL="22495" marR="22495" marT="22495" marB="22495" anchor="ctr">
                    <a:lnB w="12700" cmpd="sng">
                      <a:noFill/>
                    </a:lnB>
                  </a:tcPr>
                </a:tc>
                <a:tc gridSpan="2">
                  <a:txBody>
                    <a:bodyPr/>
                    <a:lstStyle/>
                    <a:p>
                      <a:pPr marL="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Elliptically </a:t>
                      </a:r>
                      <a:r>
                        <a:rPr lang="en-US" altLang="ko-KR" sz="1100" b="0" kern="300" dirty="0" err="1">
                          <a:latin typeface="Arial" panose="020B0604020202020204" pitchFamily="34" charset="0"/>
                          <a:cs typeface="Arial" panose="020B0604020202020204" pitchFamily="34" charset="0"/>
                        </a:rPr>
                        <a:t>Polarizating</a:t>
                      </a:r>
                      <a:r>
                        <a:rPr lang="en-US" altLang="ko-KR" sz="1100" b="0" kern="300" dirty="0">
                          <a:latin typeface="Arial" panose="020B0604020202020204" pitchFamily="34" charset="0"/>
                          <a:cs typeface="Arial" panose="020B0604020202020204" pitchFamily="34" charset="0"/>
                        </a:rPr>
                        <a:t> Undulator 98</a:t>
                      </a:r>
                    </a:p>
                  </a:txBody>
                  <a:tcPr marL="22495" marR="22495" marT="22495" marB="22495" anchor="ctr">
                    <a:lnB w="12700" cmpd="sng">
                      <a:noFill/>
                    </a:lnB>
                  </a:tcPr>
                </a:tc>
                <a:tc hMerge="1">
                  <a:txBody>
                    <a:bodyPr/>
                    <a:lstStyle/>
                    <a:p>
                      <a:pPr marL="0" lvl="0" indent="0" algn="ctr" rtl="0">
                        <a:lnSpc>
                          <a:spcPct val="100000"/>
                        </a:lnSpc>
                        <a:spcBef>
                          <a:spcPts val="0"/>
                        </a:spcBef>
                        <a:spcAft>
                          <a:spcPts val="0"/>
                        </a:spcAft>
                        <a:buNone/>
                      </a:pPr>
                      <a:endParaRPr lang="en-US" altLang="ko-KR" sz="1200" b="0" kern="300" dirty="0">
                        <a:latin typeface="Arial" panose="020B0604020202020204" pitchFamily="34" charset="0"/>
                        <a:cs typeface="Arial" panose="020B0604020202020204" pitchFamily="34" charset="0"/>
                      </a:endParaRPr>
                    </a:p>
                  </a:txBody>
                  <a:tcPr marL="45720" marR="45720" anchor="ctr">
                    <a:lnB w="12700" cmpd="sng">
                      <a:noFill/>
                    </a:lnB>
                  </a:tcPr>
                </a:tc>
                <a:extLst>
                  <a:ext uri="{0D108BD9-81ED-4DB2-BD59-A6C34878D82A}">
                    <a16:rowId xmlns:a16="http://schemas.microsoft.com/office/drawing/2014/main" val="906022914"/>
                  </a:ext>
                </a:extLst>
              </a:tr>
              <a:tr h="322786">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Branch </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Micro ARPES</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Nano ARPES</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293029"/>
                  </a:ext>
                </a:extLst>
              </a:tr>
              <a:tr h="322786">
                <a:tc>
                  <a:txBody>
                    <a:bodyPr/>
                    <a:lstStyle/>
                    <a:p>
                      <a:pPr marL="0" marR="0" lvl="0" indent="0" algn="ctr" rtl="0">
                        <a:lnSpc>
                          <a:spcPct val="100000"/>
                        </a:lnSpc>
                        <a:spcBef>
                          <a:spcPts val="0"/>
                        </a:spcBef>
                        <a:spcAft>
                          <a:spcPts val="0"/>
                        </a:spcAft>
                        <a:buNone/>
                      </a:pPr>
                      <a:r>
                        <a:rPr lang="en-US" sz="1100" b="1" kern="300" dirty="0">
                          <a:latin typeface="Arial" panose="020B0604020202020204" pitchFamily="34" charset="0"/>
                          <a:cs typeface="Arial" panose="020B0604020202020204" pitchFamily="34" charset="0"/>
                        </a:rPr>
                        <a:t>Energy Range</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0.1</a:t>
                      </a:r>
                      <a:r>
                        <a:rPr lang="ko" altLang="ko-KR" sz="1100" b="0" kern="300" dirty="0">
                          <a:latin typeface="Arial" panose="020B0604020202020204" pitchFamily="34" charset="0"/>
                          <a:cs typeface="Arial" panose="020B0604020202020204" pitchFamily="34" charset="0"/>
                        </a:rPr>
                        <a:t> ~ </a:t>
                      </a:r>
                      <a:r>
                        <a:rPr lang="en-US" altLang="ko" sz="1100" b="0" kern="300" dirty="0">
                          <a:latin typeface="Arial" panose="020B0604020202020204" pitchFamily="34" charset="0"/>
                          <a:cs typeface="Arial" panose="020B0604020202020204" pitchFamily="34" charset="0"/>
                        </a:rPr>
                        <a:t>2 keV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tc>
                  <a:txBody>
                    <a:bodyPr/>
                    <a:lstStyle/>
                    <a:p>
                      <a:pPr marL="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100~200 eV</a:t>
                      </a:r>
                    </a:p>
                  </a:txBody>
                  <a:tcPr marL="22495" marR="22495" marT="22495" marB="22495"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r h="387819">
                <a:tc>
                  <a:txBody>
                    <a:bodyPr/>
                    <a:lstStyle/>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Energy resolution</a:t>
                      </a:r>
                      <a:endParaRP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00000"/>
                        </a:lnSpc>
                        <a:spcBef>
                          <a:spcPts val="0"/>
                        </a:spcBef>
                        <a:spcAft>
                          <a:spcPts val="0"/>
                        </a:spcAft>
                        <a:buClr>
                          <a:schemeClr val="dk1"/>
                        </a:buClr>
                        <a:buSzPts val="1100"/>
                        <a:buFont typeface="Arial"/>
                        <a:buNone/>
                        <a:tabLst/>
                        <a:defRPr/>
                      </a:pPr>
                      <a:r>
                        <a:rPr lang="en-US" altLang="ko" sz="1100" b="0" dirty="0">
                          <a:solidFill>
                            <a:schemeClr val="dk1"/>
                          </a:solidFill>
                          <a:latin typeface="Arial" panose="020B0604020202020204" pitchFamily="34" charset="0"/>
                          <a:cs typeface="Arial" panose="020B0604020202020204" pitchFamily="34" charset="0"/>
                        </a:rPr>
                        <a:t>&lt; 5 x 10</a:t>
                      </a:r>
                      <a:r>
                        <a:rPr lang="en-US" altLang="ko" sz="1100" b="0" baseline="30000" dirty="0">
                          <a:solidFill>
                            <a:schemeClr val="dk1"/>
                          </a:solidFill>
                          <a:latin typeface="Arial" panose="020B0604020202020204" pitchFamily="34" charset="0"/>
                          <a:cs typeface="Arial" panose="020B0604020202020204" pitchFamily="34" charset="0"/>
                        </a:rPr>
                        <a:t>-5</a:t>
                      </a:r>
                      <a:r>
                        <a:rPr lang="en-US" altLang="ko" sz="1100" b="0" kern="1200" baseline="30000" dirty="0">
                          <a:solidFill>
                            <a:schemeClr val="tx1"/>
                          </a:solidFill>
                          <a:latin typeface="Arial" panose="020B0604020202020204" pitchFamily="34" charset="0"/>
                          <a:cs typeface="Arial" panose="020B0604020202020204" pitchFamily="34" charset="0"/>
                        </a:rPr>
                        <a:t> </a:t>
                      </a:r>
                      <a:r>
                        <a:rPr lang="en-US" altLang="ko" sz="1100" b="0" kern="300" dirty="0">
                          <a:solidFill>
                            <a:schemeClr val="dk1"/>
                          </a:solidFill>
                          <a:latin typeface="Arial" panose="020B0604020202020204" pitchFamily="34" charset="0"/>
                          <a:cs typeface="Arial" panose="020B0604020202020204" pitchFamily="34" charset="0"/>
                        </a:rPr>
                        <a:t>(below 200eV)</a:t>
                      </a:r>
                      <a:endParaRPr lang="en-US" altLang="ko-KR" sz="1100" b="0"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lvl="0" indent="0" algn="ctr" rtl="0">
                        <a:spcBef>
                          <a:spcPts val="0"/>
                        </a:spcBef>
                        <a:spcAft>
                          <a:spcPts val="0"/>
                        </a:spcAft>
                        <a:buClr>
                          <a:schemeClr val="dk1"/>
                        </a:buClr>
                        <a:buSzPts val="1100"/>
                        <a:buFont typeface="Arial"/>
                        <a:buNone/>
                      </a:pPr>
                      <a:r>
                        <a:rPr lang="en-US" altLang="ko" sz="1100" b="0" dirty="0">
                          <a:solidFill>
                            <a:schemeClr val="dk1"/>
                          </a:solidFill>
                          <a:latin typeface="Arial" panose="020B0604020202020204" pitchFamily="34" charset="0"/>
                          <a:cs typeface="Arial" panose="020B0604020202020204" pitchFamily="34" charset="0"/>
                        </a:rPr>
                        <a:t>&lt; 10</a:t>
                      </a:r>
                      <a:r>
                        <a:rPr lang="en-US" altLang="ko" sz="1100" b="0" baseline="30000" dirty="0">
                          <a:solidFill>
                            <a:schemeClr val="dk1"/>
                          </a:solidFill>
                          <a:latin typeface="Arial" panose="020B0604020202020204" pitchFamily="34" charset="0"/>
                          <a:cs typeface="Arial" panose="020B0604020202020204" pitchFamily="34" charset="0"/>
                        </a:rPr>
                        <a:t>-4</a:t>
                      </a:r>
                      <a:endParaRPr lang="en-US" altLang="ko-KR" sz="1100" b="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3082666"/>
                  </a:ext>
                </a:extLst>
              </a:tr>
              <a:tr h="322786">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1" kern="300" dirty="0">
                          <a:latin typeface="Arial" panose="020B0604020202020204" pitchFamily="34" charset="0"/>
                          <a:cs typeface="Arial" panose="020B0604020202020204" pitchFamily="34" charset="0"/>
                        </a:rPr>
                        <a:t>Beam flux (</a:t>
                      </a:r>
                      <a:r>
                        <a:rPr lang="en-US" altLang="ko" sz="1100" b="1" kern="300" dirty="0" err="1">
                          <a:latin typeface="Arial" panose="020B0604020202020204" pitchFamily="34" charset="0"/>
                          <a:cs typeface="Arial" panose="020B0604020202020204" pitchFamily="34" charset="0"/>
                        </a:rPr>
                        <a:t>ph</a:t>
                      </a:r>
                      <a:r>
                        <a:rPr lang="en-US" altLang="ko" sz="1100" b="1" kern="300" dirty="0">
                          <a:latin typeface="Arial" panose="020B0604020202020204" pitchFamily="34" charset="0"/>
                          <a:cs typeface="Arial" panose="020B0604020202020204" pitchFamily="34" charset="0"/>
                        </a:rPr>
                        <a:t>/s)</a:t>
                      </a:r>
                      <a:endParaRPr lang="en-US" altLang="ko-KR" sz="1100" b="1"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0" kern="300" dirty="0">
                          <a:latin typeface="Arial" panose="020B0604020202020204" pitchFamily="34" charset="0"/>
                          <a:cs typeface="Arial" panose="020B0604020202020204" pitchFamily="34" charset="0"/>
                        </a:rPr>
                        <a:t>~ </a:t>
                      </a:r>
                      <a:r>
                        <a:rPr lang="en-US" altLang="ko" sz="1100" b="0" kern="300" dirty="0">
                          <a:solidFill>
                            <a:schemeClr val="dk1"/>
                          </a:solidFill>
                          <a:latin typeface="Arial" panose="020B0604020202020204" pitchFamily="34" charset="0"/>
                          <a:cs typeface="Arial" panose="020B0604020202020204" pitchFamily="34" charset="0"/>
                        </a:rPr>
                        <a:t>10</a:t>
                      </a:r>
                      <a:r>
                        <a:rPr lang="en-US" altLang="ko" sz="1100" b="0" kern="300" baseline="30000" dirty="0">
                          <a:solidFill>
                            <a:schemeClr val="dk1"/>
                          </a:solidFill>
                          <a:latin typeface="Arial" panose="020B0604020202020204" pitchFamily="34" charset="0"/>
                          <a:cs typeface="Arial" panose="020B0604020202020204" pitchFamily="34" charset="0"/>
                        </a:rPr>
                        <a:t>12</a:t>
                      </a:r>
                    </a:p>
                  </a:txBody>
                  <a:tcPr marL="22495" marR="22495" marT="22495" marB="22495"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 sz="1100" b="0" kern="300" dirty="0">
                          <a:latin typeface="Arial" panose="020B0604020202020204" pitchFamily="34" charset="0"/>
                          <a:cs typeface="Arial" panose="020B0604020202020204" pitchFamily="34" charset="0"/>
                        </a:rPr>
                        <a:t>~ </a:t>
                      </a:r>
                      <a:r>
                        <a:rPr lang="en-US" altLang="ko" sz="1100" b="0" kern="300" dirty="0">
                          <a:solidFill>
                            <a:schemeClr val="dk1"/>
                          </a:solidFill>
                          <a:latin typeface="Arial" panose="020B0604020202020204" pitchFamily="34" charset="0"/>
                          <a:cs typeface="Arial" panose="020B0604020202020204" pitchFamily="34" charset="0"/>
                        </a:rPr>
                        <a:t>10</a:t>
                      </a:r>
                      <a:r>
                        <a:rPr lang="en-US" altLang="ko" sz="1100" b="0" kern="300" baseline="30000" dirty="0">
                          <a:solidFill>
                            <a:schemeClr val="dk1"/>
                          </a:solidFill>
                          <a:latin typeface="Arial" panose="020B0604020202020204" pitchFamily="34" charset="0"/>
                          <a:cs typeface="Arial" panose="020B0604020202020204" pitchFamily="34" charset="0"/>
                        </a:rPr>
                        <a:t>11  </a:t>
                      </a:r>
                      <a:endParaRPr lang="ko" altLang="en-US" sz="1100" b="0" kern="300" dirty="0">
                        <a:latin typeface="Arial" panose="020B0604020202020204" pitchFamily="34" charset="0"/>
                        <a:cs typeface="Arial" panose="020B0604020202020204" pitchFamily="34" charset="0"/>
                      </a:endParaRPr>
                    </a:p>
                  </a:txBody>
                  <a:tcPr marL="22495" marR="22495" marT="22495" marB="22495"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8124273"/>
                  </a:ext>
                </a:extLst>
              </a:tr>
              <a:tr h="537978">
                <a:tc>
                  <a:txBody>
                    <a:bodyPr/>
                    <a:lstStyle/>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Beam size (</a:t>
                      </a:r>
                      <a:r>
                        <a:rPr lang="el-GR" altLang="ko" sz="1100" b="1" kern="300" dirty="0">
                          <a:latin typeface="Arial" panose="020B0604020202020204" pitchFamily="34" charset="0"/>
                          <a:cs typeface="Arial" panose="020B0604020202020204" pitchFamily="34" charset="0"/>
                        </a:rPr>
                        <a:t>μ</a:t>
                      </a:r>
                      <a:r>
                        <a:rPr lang="en-US" altLang="ko" sz="1100" b="1" kern="300" dirty="0">
                          <a:latin typeface="Arial" panose="020B0604020202020204" pitchFamily="34" charset="0"/>
                          <a:cs typeface="Arial" panose="020B0604020202020204" pitchFamily="34" charset="0"/>
                        </a:rPr>
                        <a:t>m</a:t>
                      </a:r>
                      <a:r>
                        <a:rPr lang="en-US" altLang="ko" sz="1100" b="1" kern="300" baseline="30000" dirty="0">
                          <a:solidFill>
                            <a:schemeClr val="dk1"/>
                          </a:solidFill>
                          <a:latin typeface="Arial" panose="020B0604020202020204" pitchFamily="34" charset="0"/>
                          <a:cs typeface="Arial" panose="020B0604020202020204" pitchFamily="34" charset="0"/>
                        </a:rPr>
                        <a:t>2</a:t>
                      </a:r>
                      <a:r>
                        <a:rPr lang="en-US" altLang="ko" sz="1100" b="1" kern="300" dirty="0">
                          <a:latin typeface="Arial" panose="020B0604020202020204" pitchFamily="34" charset="0"/>
                          <a:cs typeface="Arial" panose="020B0604020202020204" pitchFamily="34" charset="0"/>
                        </a:rPr>
                        <a:t>)</a:t>
                      </a:r>
                      <a:endParaRPr lang="en-US" altLang="ko-KR" sz="1100" b="1" kern="300"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None/>
                      </a:pPr>
                      <a:r>
                        <a:rPr lang="en-US" altLang="ko" sz="1100" b="1" kern="300" dirty="0">
                          <a:latin typeface="Arial" panose="020B0604020202020204" pitchFamily="34" charset="0"/>
                          <a:cs typeface="Arial" panose="020B0604020202020204" pitchFamily="34" charset="0"/>
                        </a:rPr>
                        <a:t>H </a:t>
                      </a:r>
                      <a:r>
                        <a:rPr lang="en-US" altLang="ko" sz="1100" b="1" kern="300" dirty="0">
                          <a:solidFill>
                            <a:schemeClr val="dk1"/>
                          </a:solidFill>
                          <a:latin typeface="Arial" panose="020B0604020202020204" pitchFamily="34" charset="0"/>
                          <a:cs typeface="Arial" panose="020B0604020202020204" pitchFamily="34" charset="0"/>
                        </a:rPr>
                        <a:t>× V</a:t>
                      </a:r>
                      <a:r>
                        <a:rPr lang="en-US" altLang="ko" sz="1100" b="1" kern="300" dirty="0">
                          <a:latin typeface="Arial" panose="020B0604020202020204" pitchFamily="34" charset="0"/>
                          <a:cs typeface="Arial" panose="020B0604020202020204" pitchFamily="34" charset="0"/>
                        </a:rPr>
                        <a:t>, FWHM</a:t>
                      </a:r>
                      <a:endParaRPr lang="en-US" altLang="ko-KR" sz="1100" b="1" kern="300" dirty="0">
                        <a:latin typeface="Arial" panose="020B0604020202020204" pitchFamily="34" charset="0"/>
                        <a:cs typeface="Arial" panose="020B0604020202020204" pitchFamily="34" charset="0"/>
                      </a:endParaRPr>
                    </a:p>
                  </a:txBody>
                  <a:tcPr marL="22495" marR="22495" marT="22495" marB="22495" anchor="ctr">
                    <a:lnT>
                      <a:noFill/>
                    </a:lnT>
                  </a:tcPr>
                </a:tc>
                <a:tc>
                  <a:txBody>
                    <a:bodyPr/>
                    <a:lstStyle/>
                    <a:p>
                      <a:pPr marL="0" marR="0" lvl="0" indent="0" algn="ctr" rtl="0">
                        <a:lnSpc>
                          <a:spcPct val="100000"/>
                        </a:lnSpc>
                        <a:spcBef>
                          <a:spcPts val="0"/>
                        </a:spcBef>
                        <a:spcAft>
                          <a:spcPts val="0"/>
                        </a:spcAft>
                        <a:buNone/>
                      </a:pPr>
                      <a:r>
                        <a:rPr lang="en-US" altLang="ko" sz="1100" b="0" kern="300" dirty="0">
                          <a:latin typeface="Arial" panose="020B0604020202020204" pitchFamily="34" charset="0"/>
                          <a:cs typeface="Arial" panose="020B0604020202020204" pitchFamily="34" charset="0"/>
                        </a:rPr>
                        <a:t>5 x 5</a:t>
                      </a:r>
                      <a:endParaRPr lang="en-US" altLang="ko-KR" sz="1100" b="0" kern="300" dirty="0">
                        <a:latin typeface="Arial" panose="020B0604020202020204" pitchFamily="34" charset="0"/>
                        <a:cs typeface="Arial" panose="020B0604020202020204" pitchFamily="34" charset="0"/>
                      </a:endParaRPr>
                    </a:p>
                  </a:txBody>
                  <a:tcPr marL="22495" marR="22495" marT="22495" marB="22495" anchor="ctr">
                    <a:lnT>
                      <a:noFill/>
                    </a:lnT>
                  </a:tcPr>
                </a:tc>
                <a:tc>
                  <a:txBody>
                    <a:bodyPr/>
                    <a:lstStyle/>
                    <a:p>
                      <a:pPr marL="0" marR="0" lvl="0" indent="0" algn="ctr" rtl="0">
                        <a:lnSpc>
                          <a:spcPct val="100000"/>
                        </a:lnSpc>
                        <a:spcBef>
                          <a:spcPts val="0"/>
                        </a:spcBef>
                        <a:spcAft>
                          <a:spcPts val="0"/>
                        </a:spcAft>
                        <a:buNone/>
                      </a:pPr>
                      <a:r>
                        <a:rPr lang="en-US" altLang="ko-KR" sz="1100" b="0" kern="300" dirty="0">
                          <a:latin typeface="Arial" panose="020B0604020202020204" pitchFamily="34" charset="0"/>
                          <a:cs typeface="Arial" panose="020B0604020202020204" pitchFamily="34" charset="0"/>
                        </a:rPr>
                        <a:t>0.1 x 0.1</a:t>
                      </a:r>
                    </a:p>
                  </a:txBody>
                  <a:tcPr marL="22495" marR="22495" marT="22495" marB="22495" anchor="ctr">
                    <a:lnT>
                      <a:noFill/>
                    </a:lnT>
                  </a:tcPr>
                </a:tc>
                <a:extLst>
                  <a:ext uri="{0D108BD9-81ED-4DB2-BD59-A6C34878D82A}">
                    <a16:rowId xmlns:a16="http://schemas.microsoft.com/office/drawing/2014/main" val="2008489961"/>
                  </a:ext>
                </a:extLst>
              </a:tr>
            </a:tbl>
          </a:graphicData>
        </a:graphic>
      </p:graphicFrame>
      <p:graphicFrame>
        <p:nvGraphicFramePr>
          <p:cNvPr id="44" name="Table 10">
            <a:extLst>
              <a:ext uri="{FF2B5EF4-FFF2-40B4-BE49-F238E27FC236}">
                <a16:creationId xmlns:a16="http://schemas.microsoft.com/office/drawing/2014/main" id="{D8FBFAE7-FA55-42C4-813A-E2ADFF01DB41}"/>
              </a:ext>
            </a:extLst>
          </p:cNvPr>
          <p:cNvGraphicFramePr>
            <a:graphicFrameLocks noGrp="1"/>
          </p:cNvGraphicFramePr>
          <p:nvPr/>
        </p:nvGraphicFramePr>
        <p:xfrm>
          <a:off x="11035455" y="4261924"/>
          <a:ext cx="4185231" cy="775638"/>
        </p:xfrm>
        <a:graphic>
          <a:graphicData uri="http://schemas.openxmlformats.org/drawingml/2006/table">
            <a:tbl>
              <a:tblPr firstRow="1" bandRow="1">
                <a:tableStyleId>{9D7B26C5-4107-4FEC-AEDC-1716B250A1EF}</a:tableStyleId>
              </a:tblPr>
              <a:tblGrid>
                <a:gridCol w="2287678">
                  <a:extLst>
                    <a:ext uri="{9D8B030D-6E8A-4147-A177-3AD203B41FA5}">
                      <a16:colId xmlns:a16="http://schemas.microsoft.com/office/drawing/2014/main" val="4214260276"/>
                    </a:ext>
                  </a:extLst>
                </a:gridCol>
                <a:gridCol w="1897553">
                  <a:extLst>
                    <a:ext uri="{9D8B030D-6E8A-4147-A177-3AD203B41FA5}">
                      <a16:colId xmlns:a16="http://schemas.microsoft.com/office/drawing/2014/main" val="1463109983"/>
                    </a:ext>
                  </a:extLst>
                </a:gridCol>
              </a:tblGrid>
              <a:tr h="387819">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ARPES analyzer Energy resolution</a:t>
                      </a:r>
                    </a:p>
                  </a:txBody>
                  <a:tcPr marL="22495" marR="22495" marT="22495" marB="22495"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&lt; 1.8meV FWHM</a:t>
                      </a:r>
                    </a:p>
                  </a:txBody>
                  <a:tcPr marL="22495" marR="22495" marT="22495" marB="22495"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6022914"/>
                  </a:ext>
                </a:extLst>
              </a:tr>
              <a:tr h="387819">
                <a:tc>
                  <a:txBody>
                    <a:bodyPr/>
                    <a:lstStyle/>
                    <a:p>
                      <a:pPr marL="0" marR="0" lvl="0" indent="0" algn="ctr" rtl="0">
                        <a:lnSpc>
                          <a:spcPct val="100000"/>
                        </a:lnSpc>
                        <a:spcBef>
                          <a:spcPts val="0"/>
                        </a:spcBef>
                        <a:spcAft>
                          <a:spcPts val="0"/>
                        </a:spcAft>
                        <a:buNone/>
                      </a:pPr>
                      <a:r>
                        <a:rPr lang="en-US" sz="1100" b="1" dirty="0">
                          <a:latin typeface="Arial" panose="020B0604020202020204" pitchFamily="34" charset="0"/>
                          <a:cs typeface="Arial" panose="020B0604020202020204" pitchFamily="34" charset="0"/>
                        </a:rPr>
                        <a:t>ARPES analyzer Acceptance angle</a:t>
                      </a:r>
                    </a:p>
                  </a:txBody>
                  <a:tcPr marL="22495" marR="22495" marT="22495" marB="22495"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altLang="ko-KR" sz="1100" b="0" dirty="0">
                          <a:latin typeface="Arial" panose="020B0604020202020204" pitchFamily="34" charset="0"/>
                          <a:cs typeface="Arial" panose="020B0604020202020204" pitchFamily="34" charset="0"/>
                        </a:rPr>
                        <a:t>38</a:t>
                      </a:r>
                      <a:r>
                        <a:rPr lang="en-US" altLang="ko" sz="1100" b="0" baseline="30000" dirty="0">
                          <a:solidFill>
                            <a:schemeClr val="dk1"/>
                          </a:solidFill>
                          <a:latin typeface="Arial" panose="020B0604020202020204" pitchFamily="34" charset="0"/>
                          <a:cs typeface="Arial" panose="020B0604020202020204" pitchFamily="34" charset="0"/>
                        </a:rPr>
                        <a:t>°</a:t>
                      </a:r>
                      <a:endParaRPr lang="en-US" altLang="ko" sz="1100" b="0" dirty="0">
                        <a:latin typeface="Arial" panose="020B0604020202020204" pitchFamily="34" charset="0"/>
                        <a:cs typeface="Arial" panose="020B0604020202020204" pitchFamily="34" charset="0"/>
                      </a:endParaRPr>
                    </a:p>
                  </a:txBody>
                  <a:tcPr marL="22495" marR="22495" marT="22495" marB="22495"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7567065"/>
                  </a:ext>
                </a:extLst>
              </a:tr>
            </a:tbl>
          </a:graphicData>
        </a:graphic>
      </p:graphicFrame>
      <p:sp>
        <p:nvSpPr>
          <p:cNvPr id="47" name="사각형: 둥근 모서리 46">
            <a:extLst>
              <a:ext uri="{FF2B5EF4-FFF2-40B4-BE49-F238E27FC236}">
                <a16:creationId xmlns:a16="http://schemas.microsoft.com/office/drawing/2014/main" id="{494DACF7-C7FF-4BAA-A36A-BC8336A6B2D5}"/>
              </a:ext>
            </a:extLst>
          </p:cNvPr>
          <p:cNvSpPr/>
          <p:nvPr/>
        </p:nvSpPr>
        <p:spPr>
          <a:xfrm>
            <a:off x="8051809" y="6848661"/>
            <a:ext cx="6969723" cy="169452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500" dirty="0">
                <a:solidFill>
                  <a:schemeClr val="tx1"/>
                </a:solidFill>
              </a:rPr>
              <a:t>- </a:t>
            </a:r>
            <a:r>
              <a:rPr lang="ko-KR" altLang="en-US" sz="1500" dirty="0">
                <a:solidFill>
                  <a:schemeClr val="tx1"/>
                </a:solidFill>
              </a:rPr>
              <a:t> </a:t>
            </a:r>
            <a:r>
              <a:rPr lang="en-US" altLang="ko-KR" sz="1500" dirty="0">
                <a:solidFill>
                  <a:schemeClr val="tx1"/>
                </a:solidFill>
              </a:rPr>
              <a:t>Enables to observe the electronic band structure, which indicates physical properties, such as electrical, optical and magnetic characteristics.</a:t>
            </a:r>
          </a:p>
          <a:p>
            <a:r>
              <a:rPr lang="en-US" altLang="ko-KR" sz="1500" dirty="0">
                <a:solidFill>
                  <a:schemeClr val="tx1"/>
                </a:solidFill>
              </a:rPr>
              <a:t>-</a:t>
            </a:r>
            <a:r>
              <a:rPr lang="ko-KR" altLang="en-US" sz="1500" dirty="0">
                <a:solidFill>
                  <a:schemeClr val="tx1"/>
                </a:solidFill>
              </a:rPr>
              <a:t> </a:t>
            </a:r>
            <a:r>
              <a:rPr lang="en-US" altLang="ko-KR" sz="1500" dirty="0">
                <a:solidFill>
                  <a:schemeClr val="tx1"/>
                </a:solidFill>
              </a:rPr>
              <a:t>From various polarization modes of the undulator, Enables the analysis of magnetic properties and asymmetrical electronic structures</a:t>
            </a:r>
          </a:p>
          <a:p>
            <a:r>
              <a:rPr lang="en-US" altLang="ko-KR" sz="1500" dirty="0">
                <a:solidFill>
                  <a:schemeClr val="tx1"/>
                </a:solidFill>
              </a:rPr>
              <a:t>-</a:t>
            </a:r>
            <a:r>
              <a:rPr lang="ko-KR" altLang="en-US" sz="1500" dirty="0">
                <a:solidFill>
                  <a:schemeClr val="tx1"/>
                </a:solidFill>
              </a:rPr>
              <a:t> </a:t>
            </a:r>
            <a:r>
              <a:rPr lang="en-US" altLang="ko-KR" sz="1500" dirty="0">
                <a:solidFill>
                  <a:schemeClr val="tx1"/>
                </a:solidFill>
              </a:rPr>
              <a:t>Operates with two end stations: Micro ARPES(beam size: 5 x 5</a:t>
            </a:r>
            <a:r>
              <a:rPr lang="el-GR" altLang="ko-KR" sz="1500" dirty="0">
                <a:solidFill>
                  <a:schemeClr val="tx1"/>
                </a:solidFill>
              </a:rPr>
              <a:t>μ</a:t>
            </a:r>
            <a:r>
              <a:rPr lang="en-US" altLang="ko-KR" sz="1500" dirty="0">
                <a:solidFill>
                  <a:schemeClr val="tx1"/>
                </a:solidFill>
              </a:rPr>
              <a:t>m)</a:t>
            </a:r>
            <a:r>
              <a:rPr lang="ko-KR" altLang="en-US" sz="1500" dirty="0">
                <a:solidFill>
                  <a:schemeClr val="tx1"/>
                </a:solidFill>
              </a:rPr>
              <a:t> </a:t>
            </a:r>
            <a:r>
              <a:rPr lang="en-US" altLang="ko-KR" sz="1500" dirty="0">
                <a:solidFill>
                  <a:schemeClr val="tx1"/>
                </a:solidFill>
              </a:rPr>
              <a:t>and</a:t>
            </a:r>
            <a:r>
              <a:rPr lang="ko-KR" altLang="en-US" sz="1500" dirty="0">
                <a:solidFill>
                  <a:schemeClr val="tx1"/>
                </a:solidFill>
              </a:rPr>
              <a:t> </a:t>
            </a:r>
            <a:r>
              <a:rPr lang="en-US" altLang="ko-KR" sz="1500" dirty="0">
                <a:solidFill>
                  <a:schemeClr val="tx1"/>
                </a:solidFill>
              </a:rPr>
              <a:t>Nano-ARPES (beam size : 100 x 100 nm)</a:t>
            </a:r>
          </a:p>
        </p:txBody>
      </p:sp>
      <p:sp>
        <p:nvSpPr>
          <p:cNvPr id="24" name="Google Shape;193;p4">
            <a:extLst>
              <a:ext uri="{FF2B5EF4-FFF2-40B4-BE49-F238E27FC236}">
                <a16:creationId xmlns:a16="http://schemas.microsoft.com/office/drawing/2014/main" id="{4F419F2D-8652-4EAC-9FBA-EE53AF37C80F}"/>
              </a:ext>
            </a:extLst>
          </p:cNvPr>
          <p:cNvSpPr/>
          <p:nvPr/>
        </p:nvSpPr>
        <p:spPr>
          <a:xfrm>
            <a:off x="13236392" y="508668"/>
            <a:ext cx="2267099" cy="669339"/>
          </a:xfrm>
          <a:prstGeom prst="rect">
            <a:avLst/>
          </a:prstGeom>
          <a:noFill/>
          <a:ln>
            <a:noFill/>
          </a:ln>
        </p:spPr>
        <p:txBody>
          <a:bodyPr spcFirstLastPara="1" wrap="square" lIns="114257" tIns="57113" rIns="114257" bIns="57113" anchor="t" anchorCtr="0">
            <a:spAutoFit/>
          </a:bodyPr>
          <a:lstStyle/>
          <a:p>
            <a:pPr algn="ctr">
              <a:buClr>
                <a:srgbClr val="FEFEFE"/>
              </a:buClr>
              <a:buSzPts val="2000"/>
            </a:pPr>
            <a:r>
              <a:rPr lang="en-US" sz="1800" b="1" dirty="0">
                <a:solidFill>
                  <a:srgbClr val="00B050"/>
                </a:solidFill>
                <a:latin typeface="Malgun Gothic"/>
                <a:ea typeface="Malgun Gothic"/>
                <a:cs typeface="Malgun Gothic"/>
                <a:sym typeface="Malgun Gothic"/>
              </a:rPr>
              <a:t>Priority to </a:t>
            </a:r>
          </a:p>
          <a:p>
            <a:pPr algn="ctr">
              <a:buClr>
                <a:srgbClr val="FEFEFE"/>
              </a:buClr>
              <a:buSzPts val="2000"/>
            </a:pPr>
            <a:r>
              <a:rPr lang="en-US" sz="1800" b="1" dirty="0">
                <a:solidFill>
                  <a:srgbClr val="00B050"/>
                </a:solidFill>
                <a:latin typeface="Malgun Gothic"/>
                <a:ea typeface="Malgun Gothic"/>
                <a:cs typeface="Malgun Gothic"/>
                <a:sym typeface="Malgun Gothic"/>
              </a:rPr>
              <a:t>Academic R/D</a:t>
            </a:r>
            <a:endParaRPr sz="1800" b="1" dirty="0">
              <a:solidFill>
                <a:srgbClr val="00B050"/>
              </a:solidFill>
              <a:latin typeface="Malgun Gothic"/>
              <a:ea typeface="Malgun Gothic"/>
              <a:cs typeface="Malgun Gothic"/>
              <a:sym typeface="Malgun Gothic"/>
            </a:endParaRPr>
          </a:p>
        </p:txBody>
      </p:sp>
      <p:sp>
        <p:nvSpPr>
          <p:cNvPr id="25" name="Rectangle 6">
            <a:extLst>
              <a:ext uri="{FF2B5EF4-FFF2-40B4-BE49-F238E27FC236}">
                <a16:creationId xmlns:a16="http://schemas.microsoft.com/office/drawing/2014/main" id="{9AA8C48E-E930-42E8-9DD0-158ADA4725EC}"/>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28" name="직사각형 27">
            <a:extLst>
              <a:ext uri="{FF2B5EF4-FFF2-40B4-BE49-F238E27FC236}">
                <a16:creationId xmlns:a16="http://schemas.microsoft.com/office/drawing/2014/main" id="{D540ABB9-A4D6-4737-8857-3931202A7A48}"/>
              </a:ext>
            </a:extLst>
          </p:cNvPr>
          <p:cNvSpPr/>
          <p:nvPr/>
        </p:nvSpPr>
        <p:spPr>
          <a:xfrm>
            <a:off x="1706473" y="55713"/>
            <a:ext cx="379283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Present Status</a:t>
            </a:r>
          </a:p>
        </p:txBody>
      </p:sp>
    </p:spTree>
    <p:extLst>
      <p:ext uri="{BB962C8B-B14F-4D97-AF65-F5344CB8AC3E}">
        <p14:creationId xmlns:p14="http://schemas.microsoft.com/office/powerpoint/2010/main" val="1743574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29</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9" name="직사각형 8">
            <a:extLst>
              <a:ext uri="{FF2B5EF4-FFF2-40B4-BE49-F238E27FC236}">
                <a16:creationId xmlns:a16="http://schemas.microsoft.com/office/drawing/2014/main" id="{75E86F08-C367-45AF-AB08-33935A5A24C9}"/>
              </a:ext>
            </a:extLst>
          </p:cNvPr>
          <p:cNvSpPr/>
          <p:nvPr/>
        </p:nvSpPr>
        <p:spPr>
          <a:xfrm>
            <a:off x="1706473" y="55713"/>
            <a:ext cx="1777923" cy="461665"/>
          </a:xfrm>
          <a:prstGeom prst="rect">
            <a:avLst/>
          </a:prstGeom>
        </p:spPr>
        <p:txBody>
          <a:bodyPr wrap="none">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Summary</a:t>
            </a:r>
          </a:p>
        </p:txBody>
      </p:sp>
      <p:pic>
        <p:nvPicPr>
          <p:cNvPr id="11" name="그림 10">
            <a:extLst>
              <a:ext uri="{FF2B5EF4-FFF2-40B4-BE49-F238E27FC236}">
                <a16:creationId xmlns:a16="http://schemas.microsoft.com/office/drawing/2014/main" id="{FB1E43A4-9F20-4339-A906-C4737DC0A62D}"/>
              </a:ext>
            </a:extLst>
          </p:cNvPr>
          <p:cNvPicPr>
            <a:picLocks noChangeAspect="1"/>
          </p:cNvPicPr>
          <p:nvPr/>
        </p:nvPicPr>
        <p:blipFill>
          <a:blip r:embed="rId5"/>
          <a:stretch>
            <a:fillRect/>
          </a:stretch>
        </p:blipFill>
        <p:spPr>
          <a:xfrm>
            <a:off x="8014780" y="4704781"/>
            <a:ext cx="6690048" cy="2852152"/>
          </a:xfrm>
          <a:prstGeom prst="rect">
            <a:avLst/>
          </a:prstGeom>
        </p:spPr>
      </p:pic>
      <p:sp>
        <p:nvSpPr>
          <p:cNvPr id="13" name="Rectangle 14">
            <a:extLst>
              <a:ext uri="{FF2B5EF4-FFF2-40B4-BE49-F238E27FC236}">
                <a16:creationId xmlns:a16="http://schemas.microsoft.com/office/drawing/2014/main" id="{8B03E2AF-D766-4346-A486-E092E1DB9D54}"/>
              </a:ext>
            </a:extLst>
          </p:cNvPr>
          <p:cNvSpPr txBox="1">
            <a:spLocks noChangeArrowheads="1"/>
          </p:cNvSpPr>
          <p:nvPr/>
        </p:nvSpPr>
        <p:spPr bwMode="auto">
          <a:xfrm>
            <a:off x="191832" y="712734"/>
            <a:ext cx="13789222" cy="1247916"/>
          </a:xfrm>
          <a:prstGeom prst="rect">
            <a:avLst/>
          </a:prstGeom>
          <a:noFill/>
          <a:ln>
            <a:miter lim="800000"/>
            <a:headEnd/>
            <a:tailEnd/>
          </a:ln>
        </p:spPr>
        <p:txBody>
          <a:bodyPr vert="horz" wrap="square" lIns="114276" tIns="57138" rIns="114276" bIns="57138" numCol="1" anchor="t" anchorCtr="0" compatLnSpc="1">
            <a:prstTxWarp prst="textNoShape">
              <a:avLst/>
            </a:prstTxWarp>
          </a:bodyPr>
          <a:lstStyle/>
          <a:p>
            <a:pPr>
              <a:defRPr/>
            </a:pPr>
            <a:r>
              <a:rPr lang="en-US" altLang="ko-KR" sz="3499" b="1" dirty="0">
                <a:effectLst>
                  <a:outerShdw blurRad="38100" dist="38100" dir="2700000" algn="tl">
                    <a:srgbClr val="000000">
                      <a:alpha val="43137"/>
                    </a:srgbClr>
                  </a:outerShdw>
                </a:effectLst>
                <a:latin typeface="+mj-lt"/>
                <a:cs typeface="Arial" charset="0"/>
              </a:rPr>
              <a:t>Korea-4GSR </a:t>
            </a:r>
          </a:p>
          <a:p>
            <a:pPr>
              <a:defRPr/>
            </a:pPr>
            <a:r>
              <a:rPr lang="en-US" altLang="ko-KR" sz="3499" b="1" dirty="0">
                <a:effectLst>
                  <a:outerShdw blurRad="38100" dist="38100" dir="2700000" algn="tl">
                    <a:srgbClr val="000000">
                      <a:alpha val="43137"/>
                    </a:srgbClr>
                  </a:outerShdw>
                </a:effectLst>
                <a:latin typeface="+mj-lt"/>
                <a:cs typeface="Arial" charset="0"/>
              </a:rPr>
              <a:t>: Go for Next-Generation Synchrotron Based Science!</a:t>
            </a:r>
            <a:endParaRPr lang="ko-KR" altLang="en-US" sz="3499" b="1" dirty="0">
              <a:effectLst>
                <a:outerShdw blurRad="38100" dist="38100" dir="2700000" algn="tl">
                  <a:srgbClr val="000000">
                    <a:alpha val="43137"/>
                  </a:srgbClr>
                </a:outerShdw>
              </a:effectLst>
              <a:latin typeface="+mj-lt"/>
              <a:cs typeface="Arial" panose="020B0604020202020204" pitchFamily="34" charset="0"/>
            </a:endParaRPr>
          </a:p>
        </p:txBody>
      </p:sp>
      <p:cxnSp>
        <p:nvCxnSpPr>
          <p:cNvPr id="14" name="직선 연결선 13">
            <a:extLst>
              <a:ext uri="{FF2B5EF4-FFF2-40B4-BE49-F238E27FC236}">
                <a16:creationId xmlns:a16="http://schemas.microsoft.com/office/drawing/2014/main" id="{143D14DA-2849-454F-91FB-5583C4DCB789}"/>
              </a:ext>
            </a:extLst>
          </p:cNvPr>
          <p:cNvCxnSpPr/>
          <p:nvPr/>
        </p:nvCxnSpPr>
        <p:spPr>
          <a:xfrm>
            <a:off x="546370" y="1321266"/>
            <a:ext cx="1370756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C8544C5-E2E7-4C22-A56F-B982F7FDA8C7}"/>
              </a:ext>
            </a:extLst>
          </p:cNvPr>
          <p:cNvSpPr txBox="1"/>
          <p:nvPr/>
        </p:nvSpPr>
        <p:spPr>
          <a:xfrm>
            <a:off x="575127" y="4927260"/>
            <a:ext cx="6580263" cy="461665"/>
          </a:xfrm>
          <a:prstGeom prst="rect">
            <a:avLst/>
          </a:prstGeom>
          <a:noFill/>
        </p:spPr>
        <p:txBody>
          <a:bodyPr wrap="none" rtlCol="0">
            <a:spAutoFit/>
          </a:bodyPr>
          <a:lstStyle/>
          <a:p>
            <a:pPr marL="342900" indent="-342900">
              <a:buFont typeface="Wingdings" panose="05000000000000000000" pitchFamily="2" charset="2"/>
              <a:buChar char="Ø"/>
            </a:pPr>
            <a:r>
              <a:rPr lang="en-US" altLang="ko-KR" sz="2400" b="1" dirty="0">
                <a:effectLst>
                  <a:outerShdw blurRad="38100" dist="38100" dir="2700000" algn="tl">
                    <a:srgbClr val="000000">
                      <a:alpha val="43137"/>
                    </a:srgbClr>
                  </a:outerShdw>
                </a:effectLst>
              </a:rPr>
              <a:t>Securing/incubating excellent human resources</a:t>
            </a:r>
            <a:endParaRPr lang="ko-KR" altLang="en-US" sz="2400" b="1" dirty="0">
              <a:effectLst>
                <a:outerShdw blurRad="38100" dist="38100" dir="2700000" algn="tl">
                  <a:srgbClr val="000000">
                    <a:alpha val="43137"/>
                  </a:srgbClr>
                </a:outerShdw>
              </a:effectLst>
            </a:endParaRPr>
          </a:p>
        </p:txBody>
      </p:sp>
      <p:sp>
        <p:nvSpPr>
          <p:cNvPr id="4" name="직사각형 3">
            <a:extLst>
              <a:ext uri="{FF2B5EF4-FFF2-40B4-BE49-F238E27FC236}">
                <a16:creationId xmlns:a16="http://schemas.microsoft.com/office/drawing/2014/main" id="{21AADCD3-584A-49E7-8028-DF85F6312D6C}"/>
              </a:ext>
            </a:extLst>
          </p:cNvPr>
          <p:cNvSpPr/>
          <p:nvPr/>
        </p:nvSpPr>
        <p:spPr>
          <a:xfrm>
            <a:off x="1514374" y="2715844"/>
            <a:ext cx="7616825" cy="1823576"/>
          </a:xfrm>
          <a:prstGeom prst="rect">
            <a:avLst/>
          </a:prstGeom>
        </p:spPr>
        <p:txBody>
          <a:bodyPr>
            <a:spAutoFit/>
          </a:bodyPr>
          <a:lstStyle/>
          <a:p>
            <a:pPr marL="342900" indent="-342900">
              <a:buFont typeface="Arial" panose="020B0604020202020204" pitchFamily="34" charset="0"/>
              <a:buChar char="•"/>
            </a:pPr>
            <a:r>
              <a:rPr lang="ko-KR" altLang="en-US" dirty="0" err="1"/>
              <a:t>Build</a:t>
            </a:r>
            <a:r>
              <a:rPr lang="ko-KR" altLang="en-US" dirty="0"/>
              <a:t> </a:t>
            </a:r>
            <a:r>
              <a:rPr lang="ko-KR" altLang="en-US" dirty="0" err="1"/>
              <a:t>strategic</a:t>
            </a:r>
            <a:r>
              <a:rPr lang="ko-KR" altLang="en-US" dirty="0"/>
              <a:t> </a:t>
            </a:r>
            <a:r>
              <a:rPr lang="ko-KR" altLang="en-US" dirty="0" err="1"/>
              <a:t>beamlines</a:t>
            </a:r>
            <a:r>
              <a:rPr lang="ko-KR" altLang="en-US" dirty="0"/>
              <a:t> </a:t>
            </a:r>
            <a:r>
              <a:rPr lang="ko-KR" altLang="en-US" dirty="0" err="1"/>
              <a:t>for</a:t>
            </a:r>
            <a:r>
              <a:rPr lang="ko-KR" altLang="en-US" dirty="0"/>
              <a:t> </a:t>
            </a:r>
            <a:r>
              <a:rPr lang="ko-KR" altLang="en-US" dirty="0" err="1"/>
              <a:t>key</a:t>
            </a:r>
            <a:r>
              <a:rPr lang="ko-KR" altLang="en-US" dirty="0"/>
              <a:t> </a:t>
            </a:r>
            <a:r>
              <a:rPr lang="ko-KR" altLang="en-US" dirty="0" err="1"/>
              <a:t>future</a:t>
            </a:r>
            <a:r>
              <a:rPr lang="ko-KR" altLang="en-US" dirty="0"/>
              <a:t> </a:t>
            </a:r>
            <a:r>
              <a:rPr lang="ko-KR" altLang="en-US" dirty="0" err="1"/>
              <a:t>industries</a:t>
            </a:r>
            <a:r>
              <a:rPr lang="ko-KR" altLang="en-US" dirty="0"/>
              <a:t>.</a:t>
            </a:r>
          </a:p>
          <a:p>
            <a:pPr marL="342900" indent="-342900">
              <a:buFont typeface="Arial" panose="020B0604020202020204" pitchFamily="34" charset="0"/>
              <a:buChar char="•"/>
            </a:pPr>
            <a:r>
              <a:rPr lang="ko-KR" altLang="en-US" dirty="0" err="1"/>
              <a:t>Enable</a:t>
            </a:r>
            <a:r>
              <a:rPr lang="ko-KR" altLang="en-US" dirty="0"/>
              <a:t> </a:t>
            </a:r>
            <a:r>
              <a:rPr lang="ko-KR" altLang="en-US" dirty="0" err="1"/>
              <a:t>advanced</a:t>
            </a:r>
            <a:r>
              <a:rPr lang="ko-KR" altLang="en-US" dirty="0"/>
              <a:t> </a:t>
            </a:r>
            <a:r>
              <a:rPr lang="ko-KR" altLang="en-US" dirty="0" err="1"/>
              <a:t>in-situ</a:t>
            </a:r>
            <a:r>
              <a:rPr lang="ko-KR" altLang="en-US" dirty="0"/>
              <a:t> / </a:t>
            </a:r>
            <a:r>
              <a:rPr lang="ko-KR" altLang="en-US" dirty="0" err="1"/>
              <a:t>operando</a:t>
            </a:r>
            <a:r>
              <a:rPr lang="ko-KR" altLang="en-US" dirty="0"/>
              <a:t> </a:t>
            </a:r>
            <a:r>
              <a:rPr lang="ko-KR" altLang="en-US" dirty="0" err="1"/>
              <a:t>material</a:t>
            </a:r>
            <a:r>
              <a:rPr lang="ko-KR" altLang="en-US" dirty="0"/>
              <a:t> </a:t>
            </a:r>
            <a:r>
              <a:rPr lang="ko-KR" altLang="en-US" dirty="0" err="1"/>
              <a:t>characterization</a:t>
            </a:r>
            <a:r>
              <a:rPr lang="ko-KR" altLang="en-US" dirty="0"/>
              <a:t>.</a:t>
            </a:r>
          </a:p>
          <a:p>
            <a:pPr marL="342900" indent="-342900">
              <a:buFont typeface="Arial" panose="020B0604020202020204" pitchFamily="34" charset="0"/>
              <a:buChar char="•"/>
            </a:pPr>
            <a:r>
              <a:rPr lang="ko-KR" altLang="en-US" dirty="0" err="1"/>
              <a:t>Lead</a:t>
            </a:r>
            <a:r>
              <a:rPr lang="ko-KR" altLang="en-US" dirty="0"/>
              <a:t> </a:t>
            </a:r>
            <a:r>
              <a:rPr lang="ko-KR" altLang="en-US" dirty="0" err="1"/>
              <a:t>nano</a:t>
            </a:r>
            <a:r>
              <a:rPr lang="ko-KR" altLang="en-US" dirty="0"/>
              <a:t> and </a:t>
            </a:r>
            <a:r>
              <a:rPr lang="ko-KR" altLang="en-US" dirty="0" err="1"/>
              <a:t>quantum-scale</a:t>
            </a:r>
            <a:r>
              <a:rPr lang="ko-KR" altLang="en-US" dirty="0"/>
              <a:t> </a:t>
            </a:r>
            <a:r>
              <a:rPr lang="ko-KR" altLang="en-US" dirty="0" err="1"/>
              <a:t>analysis</a:t>
            </a:r>
            <a:r>
              <a:rPr lang="ko-KR" altLang="en-US" dirty="0"/>
              <a:t> </a:t>
            </a:r>
            <a:r>
              <a:rPr lang="ko-KR" altLang="en-US" dirty="0" err="1"/>
              <a:t>with</a:t>
            </a:r>
            <a:r>
              <a:rPr lang="ko-KR" altLang="en-US" dirty="0"/>
              <a:t> </a:t>
            </a:r>
            <a:r>
              <a:rPr lang="ko-KR" altLang="en-US" dirty="0" err="1"/>
              <a:t>high</a:t>
            </a:r>
            <a:r>
              <a:rPr lang="ko-KR" altLang="en-US" dirty="0"/>
              <a:t> </a:t>
            </a:r>
            <a:r>
              <a:rPr lang="ko-KR" altLang="en-US" dirty="0" err="1"/>
              <a:t>coherence</a:t>
            </a:r>
            <a:r>
              <a:rPr lang="ko-KR" altLang="en-US" dirty="0"/>
              <a:t>.</a:t>
            </a:r>
          </a:p>
          <a:p>
            <a:pPr marL="342900" indent="-342900">
              <a:buFont typeface="Arial" panose="020B0604020202020204" pitchFamily="34" charset="0"/>
              <a:buChar char="•"/>
            </a:pPr>
            <a:r>
              <a:rPr lang="ko-KR" altLang="en-US" dirty="0" err="1"/>
              <a:t>Promote</a:t>
            </a:r>
            <a:r>
              <a:rPr lang="ko-KR" altLang="en-US" dirty="0"/>
              <a:t> </a:t>
            </a:r>
            <a:r>
              <a:rPr lang="ko-KR" altLang="en-US" dirty="0" err="1"/>
              <a:t>industry-linked</a:t>
            </a:r>
            <a:r>
              <a:rPr lang="ko-KR" altLang="en-US" dirty="0"/>
              <a:t> R&amp;D and </a:t>
            </a:r>
            <a:r>
              <a:rPr lang="ko-KR" altLang="en-US" dirty="0" err="1"/>
              <a:t>technology</a:t>
            </a:r>
            <a:r>
              <a:rPr lang="ko-KR" altLang="en-US" dirty="0"/>
              <a:t> </a:t>
            </a:r>
            <a:r>
              <a:rPr lang="ko-KR" altLang="en-US" dirty="0" err="1"/>
              <a:t>transfer</a:t>
            </a:r>
            <a:r>
              <a:rPr lang="ko-KR" altLang="en-US" dirty="0"/>
              <a:t>.</a:t>
            </a:r>
          </a:p>
          <a:p>
            <a:pPr marL="342900" indent="-342900">
              <a:buFont typeface="Arial" panose="020B0604020202020204" pitchFamily="34" charset="0"/>
              <a:buChar char="•"/>
            </a:pPr>
            <a:r>
              <a:rPr lang="ko-KR" altLang="en-US" dirty="0" err="1"/>
              <a:t>Develop</a:t>
            </a:r>
            <a:r>
              <a:rPr lang="ko-KR" altLang="en-US" dirty="0"/>
              <a:t> </a:t>
            </a:r>
            <a:r>
              <a:rPr lang="ko-KR" altLang="en-US" dirty="0" err="1"/>
              <a:t>into</a:t>
            </a:r>
            <a:r>
              <a:rPr lang="ko-KR" altLang="en-US" dirty="0"/>
              <a:t> </a:t>
            </a:r>
            <a:r>
              <a:rPr lang="ko-KR" altLang="en-US" dirty="0" err="1"/>
              <a:t>a</a:t>
            </a:r>
            <a:r>
              <a:rPr lang="ko-KR" altLang="en-US" dirty="0"/>
              <a:t> </a:t>
            </a:r>
            <a:r>
              <a:rPr lang="ko-KR" altLang="en-US" dirty="0" err="1"/>
              <a:t>global</a:t>
            </a:r>
            <a:r>
              <a:rPr lang="ko-KR" altLang="en-US" dirty="0"/>
              <a:t> </a:t>
            </a:r>
            <a:r>
              <a:rPr lang="ko-KR" altLang="en-US" dirty="0" err="1"/>
              <a:t>collaborative</a:t>
            </a:r>
            <a:r>
              <a:rPr lang="ko-KR" altLang="en-US" dirty="0"/>
              <a:t> </a:t>
            </a:r>
            <a:r>
              <a:rPr lang="ko-KR" altLang="en-US" dirty="0" err="1"/>
              <a:t>research</a:t>
            </a:r>
            <a:r>
              <a:rPr lang="ko-KR" altLang="en-US" dirty="0"/>
              <a:t> </a:t>
            </a:r>
            <a:r>
              <a:rPr lang="ko-KR" altLang="en-US" dirty="0" err="1"/>
              <a:t>platform</a:t>
            </a:r>
            <a:r>
              <a:rPr lang="ko-KR" altLang="en-US" dirty="0"/>
              <a:t>.</a:t>
            </a:r>
          </a:p>
        </p:txBody>
      </p:sp>
      <p:sp>
        <p:nvSpPr>
          <p:cNvPr id="5" name="TextBox 4">
            <a:extLst>
              <a:ext uri="{FF2B5EF4-FFF2-40B4-BE49-F238E27FC236}">
                <a16:creationId xmlns:a16="http://schemas.microsoft.com/office/drawing/2014/main" id="{6B317EA5-BECC-4332-932A-054ECFF4B47F}"/>
              </a:ext>
            </a:extLst>
          </p:cNvPr>
          <p:cNvSpPr txBox="1"/>
          <p:nvPr/>
        </p:nvSpPr>
        <p:spPr>
          <a:xfrm>
            <a:off x="546369" y="2241888"/>
            <a:ext cx="9841639"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ko-KR" sz="2400" b="1" dirty="0">
                <a:effectLst>
                  <a:outerShdw blurRad="38100" dist="38100" dir="2700000" algn="tl">
                    <a:srgbClr val="000000">
                      <a:alpha val="43137"/>
                    </a:srgbClr>
                  </a:outerShdw>
                </a:effectLst>
              </a:rPr>
              <a:t>Construction of an excellent beamline and preparation for future science</a:t>
            </a:r>
            <a:endParaRPr lang="ko-KR" alt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370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Google Shape;60;p14">
            <a:extLst>
              <a:ext uri="{FF2B5EF4-FFF2-40B4-BE49-F238E27FC236}">
                <a16:creationId xmlns:a16="http://schemas.microsoft.com/office/drawing/2014/main" id="{B759ADB3-817D-458E-AA92-AB31DFD4013E}"/>
              </a:ext>
            </a:extLst>
          </p:cNvPr>
          <p:cNvPicPr preferRelativeResize="0"/>
          <p:nvPr/>
        </p:nvPicPr>
        <p:blipFill rotWithShape="1">
          <a:blip r:embed="rId3">
            <a:alphaModFix/>
          </a:blip>
          <a:srcRect t="10281" b="10566"/>
          <a:stretch/>
        </p:blipFill>
        <p:spPr>
          <a:xfrm>
            <a:off x="-1" y="99"/>
            <a:ext cx="15236825" cy="8586440"/>
          </a:xfrm>
          <a:prstGeom prst="rect">
            <a:avLst/>
          </a:prstGeom>
          <a:noFill/>
          <a:ln>
            <a:noFill/>
          </a:ln>
        </p:spPr>
      </p:pic>
      <p:sp>
        <p:nvSpPr>
          <p:cNvPr id="124" name="직사각형 123">
            <a:extLst>
              <a:ext uri="{FF2B5EF4-FFF2-40B4-BE49-F238E27FC236}">
                <a16:creationId xmlns:a16="http://schemas.microsoft.com/office/drawing/2014/main" id="{0168CE5D-4609-4984-B57E-17CA068638FB}"/>
              </a:ext>
            </a:extLst>
          </p:cNvPr>
          <p:cNvSpPr/>
          <p:nvPr/>
        </p:nvSpPr>
        <p:spPr>
          <a:xfrm>
            <a:off x="7615015" y="4348239"/>
            <a:ext cx="7618413" cy="4236512"/>
          </a:xfrm>
          <a:prstGeom prst="rect">
            <a:avLst/>
          </a:prstGeom>
          <a:gradFill flip="none" rotWithShape="1">
            <a:gsLst>
              <a:gs pos="0">
                <a:schemeClr val="tx1">
                  <a:alpha val="0"/>
                </a:schemeClr>
              </a:gs>
              <a:gs pos="52000">
                <a:schemeClr val="tx1">
                  <a:alpha val="53000"/>
                </a:schemeClr>
              </a:gs>
              <a:gs pos="100000">
                <a:schemeClr val="tx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dirty="0"/>
          </a:p>
        </p:txBody>
      </p:sp>
      <p:sp>
        <p:nvSpPr>
          <p:cNvPr id="126" name="직사각형 125">
            <a:extLst>
              <a:ext uri="{FF2B5EF4-FFF2-40B4-BE49-F238E27FC236}">
                <a16:creationId xmlns:a16="http://schemas.microsoft.com/office/drawing/2014/main" id="{FF468451-CAD7-47FC-9297-2FBAFC0845B3}"/>
              </a:ext>
            </a:extLst>
          </p:cNvPr>
          <p:cNvSpPr/>
          <p:nvPr/>
        </p:nvSpPr>
        <p:spPr>
          <a:xfrm flipH="1">
            <a:off x="-1" y="4352812"/>
            <a:ext cx="7618413" cy="4235120"/>
          </a:xfrm>
          <a:prstGeom prst="rect">
            <a:avLst/>
          </a:prstGeom>
          <a:gradFill flip="none" rotWithShape="1">
            <a:gsLst>
              <a:gs pos="0">
                <a:schemeClr val="tx1">
                  <a:alpha val="0"/>
                </a:schemeClr>
              </a:gs>
              <a:gs pos="52000">
                <a:schemeClr val="tx1">
                  <a:alpha val="53000"/>
                </a:schemeClr>
              </a:gs>
              <a:gs pos="100000">
                <a:schemeClr val="tx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dirty="0"/>
          </a:p>
        </p:txBody>
      </p:sp>
      <p:sp>
        <p:nvSpPr>
          <p:cNvPr id="86" name="직사각형 85">
            <a:extLst>
              <a:ext uri="{FF2B5EF4-FFF2-40B4-BE49-F238E27FC236}">
                <a16:creationId xmlns:a16="http://schemas.microsoft.com/office/drawing/2014/main" id="{EDDC270D-C6A6-4663-8336-F6036E62B48D}"/>
              </a:ext>
            </a:extLst>
          </p:cNvPr>
          <p:cNvSpPr/>
          <p:nvPr/>
        </p:nvSpPr>
        <p:spPr>
          <a:xfrm>
            <a:off x="512470" y="6627642"/>
            <a:ext cx="7201172" cy="1972656"/>
          </a:xfrm>
          <a:prstGeom prst="rect">
            <a:avLst/>
          </a:prstGeom>
        </p:spPr>
        <p:txBody>
          <a:bodyPr wrap="square">
            <a:spAutoFit/>
          </a:bodyPr>
          <a:lstStyle/>
          <a:p>
            <a:pPr>
              <a:lnSpc>
                <a:spcPct val="150000"/>
              </a:lnSpc>
            </a:pPr>
            <a:r>
              <a:rPr lang="en-US" altLang="ko-KR" sz="2812" b="1" dirty="0">
                <a:solidFill>
                  <a:schemeClr val="bg1"/>
                </a:solidFill>
                <a:latin typeface="NotoSansCJK"/>
              </a:rPr>
              <a:t>Total Project Cost: about USD 800 million</a:t>
            </a:r>
          </a:p>
          <a:p>
            <a:pPr>
              <a:lnSpc>
                <a:spcPct val="150000"/>
              </a:lnSpc>
            </a:pPr>
            <a:r>
              <a:rPr lang="en-US" altLang="ko-KR" sz="2812" b="1" dirty="0">
                <a:solidFill>
                  <a:schemeClr val="bg1"/>
                </a:solidFill>
                <a:latin typeface="NotoSansCJK"/>
              </a:rPr>
              <a:t>(National Budget: about USD 635.2 million,</a:t>
            </a:r>
          </a:p>
          <a:p>
            <a:pPr>
              <a:lnSpc>
                <a:spcPct val="150000"/>
              </a:lnSpc>
            </a:pPr>
            <a:r>
              <a:rPr lang="en-US" altLang="ko-KR" sz="2812" b="1" dirty="0">
                <a:solidFill>
                  <a:schemeClr val="bg1"/>
                </a:solidFill>
                <a:latin typeface="NotoSansCJK"/>
              </a:rPr>
              <a:t>Local Government: about USD 145 million)</a:t>
            </a:r>
            <a:endParaRPr lang="ko-KR" altLang="en-US" sz="2812" b="1" dirty="0">
              <a:solidFill>
                <a:schemeClr val="bg1"/>
              </a:solidFill>
            </a:endParaRPr>
          </a:p>
        </p:txBody>
      </p:sp>
      <p:pic>
        <p:nvPicPr>
          <p:cNvPr id="96" name="그림 95">
            <a:extLst>
              <a:ext uri="{FF2B5EF4-FFF2-40B4-BE49-F238E27FC236}">
                <a16:creationId xmlns:a16="http://schemas.microsoft.com/office/drawing/2014/main" id="{BFE33C7E-0FCF-44D1-BC5C-A7B322465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502" y="3975787"/>
            <a:ext cx="3429323" cy="3429323"/>
          </a:xfrm>
          <a:prstGeom prst="rect">
            <a:avLst/>
          </a:prstGeom>
        </p:spPr>
      </p:pic>
      <p:sp>
        <p:nvSpPr>
          <p:cNvPr id="127" name="직사각형 126">
            <a:extLst>
              <a:ext uri="{FF2B5EF4-FFF2-40B4-BE49-F238E27FC236}">
                <a16:creationId xmlns:a16="http://schemas.microsoft.com/office/drawing/2014/main" id="{5157C658-4C88-4BD9-B7D2-D3C13AEAA593}"/>
              </a:ext>
            </a:extLst>
          </p:cNvPr>
          <p:cNvSpPr/>
          <p:nvPr/>
        </p:nvSpPr>
        <p:spPr>
          <a:xfrm rot="10800000" flipH="1">
            <a:off x="7611619" y="499"/>
            <a:ext cx="7618411" cy="4361555"/>
          </a:xfrm>
          <a:prstGeom prst="rect">
            <a:avLst/>
          </a:prstGeom>
          <a:gradFill flip="none" rotWithShape="1">
            <a:gsLst>
              <a:gs pos="0">
                <a:schemeClr val="tx1">
                  <a:alpha val="0"/>
                </a:schemeClr>
              </a:gs>
              <a:gs pos="52000">
                <a:schemeClr val="tx1">
                  <a:alpha val="53000"/>
                </a:schemeClr>
              </a:gs>
              <a:gs pos="100000">
                <a:schemeClr val="tx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dirty="0"/>
          </a:p>
        </p:txBody>
      </p:sp>
      <p:sp>
        <p:nvSpPr>
          <p:cNvPr id="64" name="TextBox 63">
            <a:extLst>
              <a:ext uri="{FF2B5EF4-FFF2-40B4-BE49-F238E27FC236}">
                <a16:creationId xmlns:a16="http://schemas.microsoft.com/office/drawing/2014/main" id="{99756DB5-68B2-4CD1-9B9E-C2B750671B4D}"/>
              </a:ext>
            </a:extLst>
          </p:cNvPr>
          <p:cNvSpPr txBox="1"/>
          <p:nvPr/>
        </p:nvSpPr>
        <p:spPr>
          <a:xfrm>
            <a:off x="7076524" y="1674202"/>
            <a:ext cx="7891239" cy="2256067"/>
          </a:xfrm>
          <a:prstGeom prst="rect">
            <a:avLst/>
          </a:prstGeom>
          <a:noFill/>
        </p:spPr>
        <p:txBody>
          <a:bodyPr wrap="square" rtlCol="0">
            <a:spAutoFit/>
          </a:bodyPr>
          <a:lstStyle/>
          <a:p>
            <a:pPr algn="r"/>
            <a:r>
              <a:rPr lang="fr-FR" altLang="ko-KR" sz="2812" b="1" dirty="0">
                <a:solidFill>
                  <a:schemeClr val="bg1"/>
                </a:solidFill>
              </a:rPr>
              <a:t>           Location: Ochang-eup, Cheongju-si, Technopolis Industrial Complex</a:t>
            </a:r>
            <a:endParaRPr lang="en-US" altLang="ko-KR" sz="2812" b="1" dirty="0">
              <a:solidFill>
                <a:schemeClr val="bg1"/>
              </a:solidFill>
            </a:endParaRPr>
          </a:p>
          <a:p>
            <a:pPr algn="r"/>
            <a:r>
              <a:rPr lang="en-US" altLang="ko-KR" sz="2812" b="1" dirty="0">
                <a:solidFill>
                  <a:schemeClr val="bg1"/>
                </a:solidFill>
              </a:rPr>
              <a:t>           Area: 540,000 m² </a:t>
            </a:r>
          </a:p>
          <a:p>
            <a:pPr algn="r"/>
            <a:r>
              <a:rPr lang="en-US" altLang="ko-KR" sz="2812" b="1" dirty="0">
                <a:solidFill>
                  <a:schemeClr val="bg1"/>
                </a:solidFill>
              </a:rPr>
              <a:t>          (including 310,000 m² of core site)</a:t>
            </a:r>
          </a:p>
          <a:p>
            <a:pPr algn="r"/>
            <a:r>
              <a:rPr lang="en-US" altLang="ko-KR" sz="2812" b="1" dirty="0">
                <a:solidFill>
                  <a:schemeClr val="bg1"/>
                </a:solidFill>
              </a:rPr>
              <a:t>          / Total floor area: 69,400 m²</a:t>
            </a:r>
            <a:endParaRPr lang="en-US" altLang="ko-KR" sz="2812" b="1" dirty="0">
              <a:solidFill>
                <a:schemeClr val="bg1"/>
              </a:solidFill>
              <a:latin typeface="+mn-ea"/>
            </a:endParaRPr>
          </a:p>
        </p:txBody>
      </p:sp>
      <p:pic>
        <p:nvPicPr>
          <p:cNvPr id="92" name="그림 91">
            <a:extLst>
              <a:ext uri="{FF2B5EF4-FFF2-40B4-BE49-F238E27FC236}">
                <a16:creationId xmlns:a16="http://schemas.microsoft.com/office/drawing/2014/main" id="{BE182DC3-3F66-4E0F-A57E-7285E3633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738" y="931573"/>
            <a:ext cx="3022713" cy="3022713"/>
          </a:xfrm>
          <a:prstGeom prst="rect">
            <a:avLst/>
          </a:prstGeom>
        </p:spPr>
      </p:pic>
      <p:sp>
        <p:nvSpPr>
          <p:cNvPr id="128" name="직사각형 127">
            <a:extLst>
              <a:ext uri="{FF2B5EF4-FFF2-40B4-BE49-F238E27FC236}">
                <a16:creationId xmlns:a16="http://schemas.microsoft.com/office/drawing/2014/main" id="{D059D52D-99D6-4323-BA03-35B8C69AD1A1}"/>
              </a:ext>
            </a:extLst>
          </p:cNvPr>
          <p:cNvSpPr/>
          <p:nvPr/>
        </p:nvSpPr>
        <p:spPr>
          <a:xfrm rot="10800000">
            <a:off x="-1" y="99"/>
            <a:ext cx="7618413" cy="4358769"/>
          </a:xfrm>
          <a:prstGeom prst="rect">
            <a:avLst/>
          </a:prstGeom>
          <a:gradFill flip="none" rotWithShape="1">
            <a:gsLst>
              <a:gs pos="0">
                <a:schemeClr val="tx1">
                  <a:alpha val="0"/>
                </a:schemeClr>
              </a:gs>
              <a:gs pos="52000">
                <a:schemeClr val="tx1">
                  <a:alpha val="53000"/>
                </a:schemeClr>
              </a:gs>
              <a:gs pos="100000">
                <a:schemeClr val="tx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dirty="0"/>
          </a:p>
        </p:txBody>
      </p:sp>
      <p:sp>
        <p:nvSpPr>
          <p:cNvPr id="90" name="TextBox 89">
            <a:extLst>
              <a:ext uri="{FF2B5EF4-FFF2-40B4-BE49-F238E27FC236}">
                <a16:creationId xmlns:a16="http://schemas.microsoft.com/office/drawing/2014/main" id="{36FC52BC-8020-4B35-BBF8-0636BFDD85DF}"/>
              </a:ext>
            </a:extLst>
          </p:cNvPr>
          <p:cNvSpPr txBox="1"/>
          <p:nvPr/>
        </p:nvSpPr>
        <p:spPr>
          <a:xfrm>
            <a:off x="2191942" y="2671088"/>
            <a:ext cx="4734051" cy="957826"/>
          </a:xfrm>
          <a:prstGeom prst="rect">
            <a:avLst/>
          </a:prstGeom>
          <a:noFill/>
        </p:spPr>
        <p:txBody>
          <a:bodyPr wrap="square" rtlCol="0">
            <a:spAutoFit/>
          </a:bodyPr>
          <a:lstStyle/>
          <a:p>
            <a:r>
              <a:rPr lang="en-US" altLang="ko-KR" sz="2812" b="1" dirty="0">
                <a:solidFill>
                  <a:schemeClr val="bg1"/>
                </a:solidFill>
                <a:latin typeface="+mn-ea"/>
              </a:rPr>
              <a:t>Period: </a:t>
            </a:r>
          </a:p>
          <a:p>
            <a:r>
              <a:rPr lang="en-US" altLang="ko-KR" sz="2812" b="1" dirty="0">
                <a:solidFill>
                  <a:schemeClr val="bg1"/>
                </a:solidFill>
                <a:latin typeface="+mn-ea"/>
              </a:rPr>
              <a:t>2021.07.01 ~ 2029.12.31</a:t>
            </a:r>
            <a:endParaRPr lang="ko-KR" altLang="en-US" sz="2812" b="1" dirty="0">
              <a:solidFill>
                <a:schemeClr val="bg1"/>
              </a:solidFill>
              <a:latin typeface="+mn-ea"/>
            </a:endParaRPr>
          </a:p>
        </p:txBody>
      </p:sp>
      <p:pic>
        <p:nvPicPr>
          <p:cNvPr id="94" name="그림 93">
            <a:extLst>
              <a:ext uri="{FF2B5EF4-FFF2-40B4-BE49-F238E27FC236}">
                <a16:creationId xmlns:a16="http://schemas.microsoft.com/office/drawing/2014/main" id="{D3CC153D-42E5-441B-AAD5-CB4574DFD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99" y="1336678"/>
            <a:ext cx="3585113" cy="3585113"/>
          </a:xfrm>
          <a:prstGeom prst="rect">
            <a:avLst/>
          </a:prstGeom>
        </p:spPr>
      </p:pic>
      <p:sp>
        <p:nvSpPr>
          <p:cNvPr id="6" name="TextBox 5">
            <a:extLst>
              <a:ext uri="{FF2B5EF4-FFF2-40B4-BE49-F238E27FC236}">
                <a16:creationId xmlns:a16="http://schemas.microsoft.com/office/drawing/2014/main" id="{228F7A7C-39AF-46C1-B836-454D005F5E7A}"/>
              </a:ext>
            </a:extLst>
          </p:cNvPr>
          <p:cNvSpPr txBox="1"/>
          <p:nvPr/>
        </p:nvSpPr>
        <p:spPr>
          <a:xfrm>
            <a:off x="285280" y="278972"/>
            <a:ext cx="7254102" cy="1323183"/>
          </a:xfrm>
          <a:prstGeom prst="rect">
            <a:avLst/>
          </a:prstGeom>
          <a:noFill/>
        </p:spPr>
        <p:txBody>
          <a:bodyPr wrap="none" rtlCol="0">
            <a:spAutoFit/>
          </a:bodyPr>
          <a:lstStyle/>
          <a:p>
            <a:r>
              <a:rPr lang="en-US" altLang="ko-KR" sz="3999" b="1" dirty="0">
                <a:solidFill>
                  <a:schemeClr val="bg1"/>
                </a:solidFill>
                <a:effectLst>
                  <a:outerShdw blurRad="38100" dist="38100" dir="2700000" algn="tl">
                    <a:srgbClr val="000000">
                      <a:alpha val="43137"/>
                    </a:srgbClr>
                  </a:outerShdw>
                </a:effectLst>
              </a:rPr>
              <a:t>Overview of Multi-Purpose</a:t>
            </a:r>
          </a:p>
          <a:p>
            <a:r>
              <a:rPr lang="en-US" altLang="ko-KR" sz="3999" b="1" dirty="0">
                <a:solidFill>
                  <a:schemeClr val="bg1"/>
                </a:solidFill>
                <a:effectLst>
                  <a:outerShdw blurRad="38100" dist="38100" dir="2700000" algn="tl">
                    <a:srgbClr val="000000">
                      <a:alpha val="43137"/>
                    </a:srgbClr>
                  </a:outerShdw>
                </a:effectLst>
              </a:rPr>
              <a:t>Synchrotron Construction Project</a:t>
            </a:r>
            <a:endParaRPr lang="ko-KR" altLang="en-US" sz="3999" b="1" dirty="0">
              <a:solidFill>
                <a:schemeClr val="bg1"/>
              </a:solidFill>
              <a:effectLst>
                <a:outerShdw blurRad="38100" dist="38100" dir="2700000" algn="tl">
                  <a:srgbClr val="000000">
                    <a:alpha val="43137"/>
                  </a:srgbClr>
                </a:outerShdw>
              </a:effectLst>
            </a:endParaRPr>
          </a:p>
        </p:txBody>
      </p:sp>
      <p:pic>
        <p:nvPicPr>
          <p:cNvPr id="63" name="그림 62">
            <a:extLst>
              <a:ext uri="{FF2B5EF4-FFF2-40B4-BE49-F238E27FC236}">
                <a16:creationId xmlns:a16="http://schemas.microsoft.com/office/drawing/2014/main" id="{EEA6BA58-C6BA-40EB-96F7-2FB2537DBC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8682" y="3029198"/>
            <a:ext cx="3656838" cy="3656838"/>
          </a:xfrm>
          <a:prstGeom prst="rect">
            <a:avLst/>
          </a:prstGeom>
        </p:spPr>
      </p:pic>
      <p:sp>
        <p:nvSpPr>
          <p:cNvPr id="16" name="TextBox 15">
            <a:extLst>
              <a:ext uri="{FF2B5EF4-FFF2-40B4-BE49-F238E27FC236}">
                <a16:creationId xmlns:a16="http://schemas.microsoft.com/office/drawing/2014/main" id="{AE93FBDE-4C9B-4D44-B27F-4CC61214ACD7}"/>
              </a:ext>
            </a:extLst>
          </p:cNvPr>
          <p:cNvSpPr txBox="1"/>
          <p:nvPr/>
        </p:nvSpPr>
        <p:spPr>
          <a:xfrm>
            <a:off x="13564701" y="-6276"/>
            <a:ext cx="1693092" cy="515526"/>
          </a:xfrm>
          <a:prstGeom prst="rect">
            <a:avLst/>
          </a:prstGeom>
          <a:noFill/>
        </p:spPr>
        <p:txBody>
          <a:bodyPr wrap="none" rtlCol="0">
            <a:spAutoFit/>
          </a:bodyPr>
          <a:lstStyle/>
          <a:p>
            <a:pPr algn="r"/>
            <a:r>
              <a:rPr lang="en-US" altLang="ko-KR" sz="1375" b="1" dirty="0">
                <a:solidFill>
                  <a:schemeClr val="bg1">
                    <a:lumMod val="75000"/>
                  </a:schemeClr>
                </a:solidFill>
                <a:latin typeface="휴먼편지체" panose="02030504000101010101" pitchFamily="18" charset="-127"/>
                <a:ea typeface="휴먼편지체" panose="02030504000101010101" pitchFamily="18" charset="-127"/>
              </a:rPr>
              <a:t>The Brighter Light  </a:t>
            </a:r>
          </a:p>
          <a:p>
            <a:pPr algn="r"/>
            <a:r>
              <a:rPr lang="en-US" altLang="ko-KR" sz="1375" b="1" dirty="0">
                <a:solidFill>
                  <a:schemeClr val="bg1">
                    <a:lumMod val="75000"/>
                  </a:schemeClr>
                </a:solidFill>
                <a:latin typeface="휴먼편지체" panose="02030504000101010101" pitchFamily="18" charset="-127"/>
                <a:ea typeface="휴먼편지체" panose="02030504000101010101" pitchFamily="18" charset="-127"/>
              </a:rPr>
              <a:t>The Bright Science!</a:t>
            </a:r>
            <a:endParaRPr lang="ko-KR" altLang="en-US" sz="1375" b="1" dirty="0">
              <a:solidFill>
                <a:schemeClr val="bg1">
                  <a:lumMod val="75000"/>
                </a:schemeClr>
              </a:solidFill>
              <a:latin typeface="휴먼편지체" panose="02030504000101010101" pitchFamily="18" charset="-127"/>
              <a:ea typeface="휴먼편지체" panose="02030504000101010101" pitchFamily="18" charset="-127"/>
            </a:endParaRPr>
          </a:p>
        </p:txBody>
      </p:sp>
      <p:pic>
        <p:nvPicPr>
          <p:cNvPr id="2" name="그림 1">
            <a:extLst>
              <a:ext uri="{FF2B5EF4-FFF2-40B4-BE49-F238E27FC236}">
                <a16:creationId xmlns:a16="http://schemas.microsoft.com/office/drawing/2014/main" id="{E129A917-F144-4525-942A-EE6C7FCC382F}"/>
              </a:ext>
            </a:extLst>
          </p:cNvPr>
          <p:cNvPicPr>
            <a:picLocks noChangeAspect="1"/>
          </p:cNvPicPr>
          <p:nvPr/>
        </p:nvPicPr>
        <p:blipFill>
          <a:blip r:embed="rId8"/>
          <a:stretch>
            <a:fillRect/>
          </a:stretch>
        </p:blipFill>
        <p:spPr>
          <a:xfrm>
            <a:off x="9740301" y="5791157"/>
            <a:ext cx="1177077" cy="638011"/>
          </a:xfrm>
          <a:prstGeom prst="rect">
            <a:avLst/>
          </a:prstGeom>
        </p:spPr>
      </p:pic>
      <p:pic>
        <p:nvPicPr>
          <p:cNvPr id="3" name="그림 2">
            <a:extLst>
              <a:ext uri="{FF2B5EF4-FFF2-40B4-BE49-F238E27FC236}">
                <a16:creationId xmlns:a16="http://schemas.microsoft.com/office/drawing/2014/main" id="{CB61D039-53C3-434C-A4CC-241478009744}"/>
              </a:ext>
            </a:extLst>
          </p:cNvPr>
          <p:cNvPicPr>
            <a:picLocks noChangeAspect="1"/>
          </p:cNvPicPr>
          <p:nvPr/>
        </p:nvPicPr>
        <p:blipFill>
          <a:blip r:embed="rId9"/>
          <a:stretch>
            <a:fillRect/>
          </a:stretch>
        </p:blipFill>
        <p:spPr>
          <a:xfrm>
            <a:off x="8555379" y="5791158"/>
            <a:ext cx="1117430" cy="638011"/>
          </a:xfrm>
          <a:prstGeom prst="rect">
            <a:avLst/>
          </a:prstGeom>
        </p:spPr>
      </p:pic>
      <p:sp>
        <p:nvSpPr>
          <p:cNvPr id="24" name="TextBox 23">
            <a:extLst>
              <a:ext uri="{FF2B5EF4-FFF2-40B4-BE49-F238E27FC236}">
                <a16:creationId xmlns:a16="http://schemas.microsoft.com/office/drawing/2014/main" id="{53D9DF27-4B75-49A3-BBE0-C1E5F36665F9}"/>
              </a:ext>
            </a:extLst>
          </p:cNvPr>
          <p:cNvSpPr txBox="1"/>
          <p:nvPr/>
        </p:nvSpPr>
        <p:spPr>
          <a:xfrm>
            <a:off x="6063193" y="6285581"/>
            <a:ext cx="9124515" cy="3903569"/>
          </a:xfrm>
          <a:prstGeom prst="rect">
            <a:avLst/>
          </a:prstGeom>
          <a:noFill/>
        </p:spPr>
        <p:txBody>
          <a:bodyPr wrap="square" rtlCol="0">
            <a:spAutoFit/>
          </a:bodyPr>
          <a:lstStyle/>
          <a:p>
            <a:pPr algn="r">
              <a:lnSpc>
                <a:spcPct val="150000"/>
              </a:lnSpc>
            </a:pPr>
            <a:r>
              <a:rPr lang="en-US" altLang="ko-KR" sz="2812" b="1" dirty="0">
                <a:solidFill>
                  <a:schemeClr val="bg1"/>
                </a:solidFill>
                <a:latin typeface="+mn-ea"/>
              </a:rPr>
              <a:t>Main Institution: KBSI(Korea Basic Science Institute)</a:t>
            </a:r>
          </a:p>
          <a:p>
            <a:pPr algn="r">
              <a:lnSpc>
                <a:spcPct val="150000"/>
              </a:lnSpc>
            </a:pPr>
            <a:r>
              <a:rPr lang="en-US" altLang="ko-KR" sz="2812" b="1" dirty="0">
                <a:solidFill>
                  <a:schemeClr val="bg1"/>
                </a:solidFill>
                <a:latin typeface="+mn-ea"/>
              </a:rPr>
              <a:t>Collaborating Institution: PAL(Pohang Accelerator Laboratory)</a:t>
            </a:r>
          </a:p>
          <a:p>
            <a:pPr algn="r">
              <a:lnSpc>
                <a:spcPct val="150000"/>
              </a:lnSpc>
            </a:pPr>
            <a:r>
              <a:rPr lang="en-US" altLang="ko-KR" sz="2812" b="1" dirty="0">
                <a:solidFill>
                  <a:schemeClr val="bg1"/>
                </a:solidFill>
                <a:latin typeface="+mn-ea"/>
              </a:rPr>
              <a:t>Lead Organization: Ministry of Science and ICT</a:t>
            </a:r>
          </a:p>
          <a:p>
            <a:pPr algn="r">
              <a:lnSpc>
                <a:spcPct val="150000"/>
              </a:lnSpc>
            </a:pPr>
            <a:r>
              <a:rPr lang="en-US" altLang="ko-KR" sz="2812" b="1" dirty="0">
                <a:solidFill>
                  <a:schemeClr val="bg1"/>
                </a:solidFill>
                <a:latin typeface="+mn-ea"/>
              </a:rPr>
              <a:t>                                   /Cheongju, </a:t>
            </a:r>
            <a:r>
              <a:rPr lang="en-US" altLang="ko-KR" sz="2812" b="1" dirty="0" err="1">
                <a:solidFill>
                  <a:schemeClr val="bg1"/>
                </a:solidFill>
                <a:latin typeface="+mn-ea"/>
              </a:rPr>
              <a:t>Chungcheongbuk</a:t>
            </a:r>
            <a:r>
              <a:rPr lang="en-US" altLang="ko-KR" sz="2812" b="1" dirty="0">
                <a:solidFill>
                  <a:schemeClr val="bg1"/>
                </a:solidFill>
                <a:latin typeface="+mn-ea"/>
              </a:rPr>
              <a:t>-do</a:t>
            </a:r>
          </a:p>
        </p:txBody>
      </p:sp>
      <p:pic>
        <p:nvPicPr>
          <p:cNvPr id="4" name="그림 3">
            <a:extLst>
              <a:ext uri="{FF2B5EF4-FFF2-40B4-BE49-F238E27FC236}">
                <a16:creationId xmlns:a16="http://schemas.microsoft.com/office/drawing/2014/main" id="{6BE922DC-1C3C-4659-BFB4-D50CEE8DBE94}"/>
              </a:ext>
            </a:extLst>
          </p:cNvPr>
          <p:cNvPicPr>
            <a:picLocks noChangeAspect="1"/>
          </p:cNvPicPr>
          <p:nvPr/>
        </p:nvPicPr>
        <p:blipFill>
          <a:blip r:embed="rId10"/>
          <a:stretch>
            <a:fillRect/>
          </a:stretch>
        </p:blipFill>
        <p:spPr>
          <a:xfrm>
            <a:off x="10984870" y="5791020"/>
            <a:ext cx="2888631" cy="638011"/>
          </a:xfrm>
          <a:prstGeom prst="rect">
            <a:avLst/>
          </a:prstGeom>
        </p:spPr>
      </p:pic>
    </p:spTree>
    <p:extLst>
      <p:ext uri="{BB962C8B-B14F-4D97-AF65-F5344CB8AC3E}">
        <p14:creationId xmlns:p14="http://schemas.microsoft.com/office/powerpoint/2010/main" val="604523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FEFA8801-B0E6-49E1-AA71-2BB1D5FA3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08"/>
          <a:stretch/>
        </p:blipFill>
        <p:spPr>
          <a:xfrm>
            <a:off x="1154525" y="528563"/>
            <a:ext cx="12784312" cy="7307454"/>
          </a:xfrm>
          <a:prstGeom prst="rect">
            <a:avLst/>
          </a:prstGeom>
        </p:spPr>
      </p:pic>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20" name="그림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2" y="7956465"/>
            <a:ext cx="3424555" cy="346358"/>
          </a:xfrm>
          <a:prstGeom prst="rect">
            <a:avLst/>
          </a:prstGeom>
        </p:spPr>
      </p:pic>
      <p:pic>
        <p:nvPicPr>
          <p:cNvPr id="13" name="그림 12">
            <a:extLst>
              <a:ext uri="{FF2B5EF4-FFF2-40B4-BE49-F238E27FC236}">
                <a16:creationId xmlns:a16="http://schemas.microsoft.com/office/drawing/2014/main" id="{73A66CC4-4203-4B4D-86DD-61DEC6C5F28A}"/>
              </a:ext>
            </a:extLst>
          </p:cNvPr>
          <p:cNvPicPr>
            <a:picLocks noChangeAspect="1"/>
          </p:cNvPicPr>
          <p:nvPr/>
        </p:nvPicPr>
        <p:blipFill>
          <a:blip r:embed="rId5"/>
          <a:stretch>
            <a:fillRect/>
          </a:stretch>
        </p:blipFill>
        <p:spPr>
          <a:xfrm>
            <a:off x="12168285" y="7820209"/>
            <a:ext cx="2757761" cy="529993"/>
          </a:xfrm>
          <a:prstGeom prst="rect">
            <a:avLst/>
          </a:prstGeom>
        </p:spPr>
      </p:pic>
      <p:sp>
        <p:nvSpPr>
          <p:cNvPr id="17" name="Rectangle 6">
            <a:extLst>
              <a:ext uri="{FF2B5EF4-FFF2-40B4-BE49-F238E27FC236}">
                <a16:creationId xmlns:a16="http://schemas.microsoft.com/office/drawing/2014/main" id="{212F71F0-8071-4FBC-A422-E3295DEE6585}"/>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8" name="TextBox 17">
            <a:extLst>
              <a:ext uri="{FF2B5EF4-FFF2-40B4-BE49-F238E27FC236}">
                <a16:creationId xmlns:a16="http://schemas.microsoft.com/office/drawing/2014/main" id="{AF36450F-29CA-42CD-9F95-96381DF35FBF}"/>
              </a:ext>
            </a:extLst>
          </p:cNvPr>
          <p:cNvSpPr txBox="1"/>
          <p:nvPr/>
        </p:nvSpPr>
        <p:spPr>
          <a:xfrm>
            <a:off x="1706472" y="57127"/>
            <a:ext cx="8224927" cy="400110"/>
          </a:xfrm>
          <a:prstGeom prst="rect">
            <a:avLst/>
          </a:prstGeom>
          <a:noFill/>
        </p:spPr>
        <p:txBody>
          <a:bodyPr wrap="square" rtlCol="0">
            <a:spAutoFit/>
          </a:bodyPr>
          <a:lstStyle/>
          <a:p>
            <a:r>
              <a:rPr lang="en-US" altLang="ko-KR" sz="2000" b="1" dirty="0">
                <a:solidFill>
                  <a:srgbClr val="E65C00"/>
                </a:solidFill>
                <a:ea typeface="Ebrima" panose="02000000000000000000" pitchFamily="2" charset="0"/>
                <a:cs typeface="Ebrima" panose="02000000000000000000" pitchFamily="2" charset="0"/>
              </a:rPr>
              <a:t>4</a:t>
            </a:r>
            <a:r>
              <a:rPr lang="en-US" altLang="ko-KR" sz="2000" b="1" baseline="30000" dirty="0">
                <a:solidFill>
                  <a:srgbClr val="E65C00"/>
                </a:solidFill>
                <a:ea typeface="Ebrima" panose="02000000000000000000" pitchFamily="2" charset="0"/>
                <a:cs typeface="Ebrima" panose="02000000000000000000" pitchFamily="2" charset="0"/>
              </a:rPr>
              <a:t>th</a:t>
            </a:r>
            <a:r>
              <a:rPr lang="en-US" altLang="ko-KR" sz="2000" b="1" dirty="0">
                <a:solidFill>
                  <a:srgbClr val="E65C00"/>
                </a:solidFill>
                <a:ea typeface="Ebrima" panose="02000000000000000000" pitchFamily="2" charset="0"/>
                <a:cs typeface="Ebrima" panose="02000000000000000000" pitchFamily="2" charset="0"/>
              </a:rPr>
              <a:t> Korea-4GSR International Advisory Committee Meeting  (Nov. 5-6, 2025)</a:t>
            </a:r>
            <a:endParaRPr lang="ko-KR" altLang="en-US" sz="2000" b="1" dirty="0">
              <a:solidFill>
                <a:srgbClr val="E65C00"/>
              </a:solidFill>
              <a:cs typeface="Ebrima" panose="02000000000000000000" pitchFamily="2" charset="0"/>
            </a:endParaRPr>
          </a:p>
        </p:txBody>
      </p:sp>
      <p:grpSp>
        <p:nvGrpSpPr>
          <p:cNvPr id="24" name="그룹 23">
            <a:extLst>
              <a:ext uri="{FF2B5EF4-FFF2-40B4-BE49-F238E27FC236}">
                <a16:creationId xmlns:a16="http://schemas.microsoft.com/office/drawing/2014/main" id="{A9CA1A68-1333-4363-8BB4-9873A6A81675}"/>
              </a:ext>
            </a:extLst>
          </p:cNvPr>
          <p:cNvGrpSpPr/>
          <p:nvPr/>
        </p:nvGrpSpPr>
        <p:grpSpPr>
          <a:xfrm>
            <a:off x="3011177" y="6152566"/>
            <a:ext cx="9229726" cy="933450"/>
            <a:chOff x="2742290" y="6608008"/>
            <a:chExt cx="9229726" cy="933450"/>
          </a:xfrm>
        </p:grpSpPr>
        <p:sp>
          <p:nvSpPr>
            <p:cNvPr id="25" name="직사각형 24">
              <a:extLst>
                <a:ext uri="{FF2B5EF4-FFF2-40B4-BE49-F238E27FC236}">
                  <a16:creationId xmlns:a16="http://schemas.microsoft.com/office/drawing/2014/main" id="{8BB65827-F5A1-4CB3-AD07-1B360920B16A}"/>
                </a:ext>
              </a:extLst>
            </p:cNvPr>
            <p:cNvSpPr/>
            <p:nvPr/>
          </p:nvSpPr>
          <p:spPr>
            <a:xfrm>
              <a:off x="2742290" y="6608008"/>
              <a:ext cx="9229726" cy="933450"/>
            </a:xfrm>
            <a:prstGeom prst="rect">
              <a:avLst/>
            </a:prstGeom>
            <a:gradFill>
              <a:gsLst>
                <a:gs pos="0">
                  <a:schemeClr val="accent6">
                    <a:lumMod val="50000"/>
                    <a:alpha val="0"/>
                  </a:schemeClr>
                </a:gs>
                <a:gs pos="50000">
                  <a:srgbClr val="233616"/>
                </a:gs>
                <a:gs pos="100000">
                  <a:schemeClr val="accent6">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94EB598E-BB64-4D5A-B2B0-8D771F47C620}"/>
                </a:ext>
              </a:extLst>
            </p:cNvPr>
            <p:cNvSpPr/>
            <p:nvPr/>
          </p:nvSpPr>
          <p:spPr>
            <a:xfrm>
              <a:off x="5904718" y="6830985"/>
              <a:ext cx="2904870" cy="512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ko-KR"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rPr>
                <a:t>Thank You</a:t>
              </a:r>
              <a:endParaRPr lang="ko-KR" altLang="en-US"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endParaRPr>
            </a:p>
          </p:txBody>
        </p:sp>
      </p:grpSp>
      <p:sp>
        <p:nvSpPr>
          <p:cNvPr id="2" name="TextBox 1">
            <a:extLst>
              <a:ext uri="{FF2B5EF4-FFF2-40B4-BE49-F238E27FC236}">
                <a16:creationId xmlns:a16="http://schemas.microsoft.com/office/drawing/2014/main" id="{582D6216-20DF-4202-9147-4C879B8E64CC}"/>
              </a:ext>
            </a:extLst>
          </p:cNvPr>
          <p:cNvSpPr txBox="1"/>
          <p:nvPr/>
        </p:nvSpPr>
        <p:spPr>
          <a:xfrm>
            <a:off x="2679405" y="998638"/>
            <a:ext cx="10229082" cy="1508105"/>
          </a:xfrm>
          <a:prstGeom prst="rect">
            <a:avLst/>
          </a:prstGeom>
          <a:noFill/>
        </p:spPr>
        <p:txBody>
          <a:bodyPr wrap="none" rtlCol="0">
            <a:spAutoFit/>
          </a:bodyPr>
          <a:lstStyle/>
          <a:p>
            <a:r>
              <a:rPr lang="en-US" altLang="ko-KR" sz="3200" b="1" dirty="0">
                <a:solidFill>
                  <a:srgbClr val="FF0000"/>
                </a:solidFill>
                <a:effectLst>
                  <a:outerShdw blurRad="38100" dist="38100" dir="2700000" algn="tl">
                    <a:srgbClr val="000000">
                      <a:alpha val="43137"/>
                    </a:srgbClr>
                  </a:outerShdw>
                </a:effectLst>
              </a:rPr>
              <a:t>On behalf of</a:t>
            </a:r>
          </a:p>
          <a:p>
            <a:r>
              <a:rPr lang="en-US" altLang="ko-KR" sz="3200" b="1" dirty="0">
                <a:solidFill>
                  <a:srgbClr val="FF0000"/>
                </a:solidFill>
                <a:effectLst>
                  <a:outerShdw blurRad="38100" dist="38100" dir="2700000" algn="tl">
                    <a:srgbClr val="000000">
                      <a:alpha val="43137"/>
                    </a:srgbClr>
                  </a:outerShdw>
                </a:effectLst>
              </a:rPr>
              <a:t>Multi-Purpose Synchrotron Construction Project Members!</a:t>
            </a:r>
            <a:endParaRPr lang="ko-KR" altLang="en-US" sz="3200" b="1" dirty="0">
              <a:solidFill>
                <a:srgbClr val="FF0000"/>
              </a:solidFill>
              <a:effectLst>
                <a:outerShdw blurRad="38100" dist="38100" dir="2700000" algn="tl">
                  <a:srgbClr val="000000">
                    <a:alpha val="43137"/>
                  </a:srgbClr>
                </a:outerShdw>
              </a:effectLst>
            </a:endParaRPr>
          </a:p>
          <a:p>
            <a:r>
              <a:rPr lang="en-US" altLang="ko-KR" sz="2800" b="1" dirty="0">
                <a:solidFill>
                  <a:srgbClr val="FF0000"/>
                </a:solidFill>
              </a:rPr>
              <a:t> </a:t>
            </a:r>
            <a:endParaRPr lang="ko-KR" altLang="en-US" sz="2800" b="1" dirty="0">
              <a:solidFill>
                <a:srgbClr val="FF0000"/>
              </a:solidFill>
            </a:endParaRPr>
          </a:p>
        </p:txBody>
      </p:sp>
    </p:spTree>
    <p:extLst>
      <p:ext uri="{BB962C8B-B14F-4D97-AF65-F5344CB8AC3E}">
        <p14:creationId xmlns:p14="http://schemas.microsoft.com/office/powerpoint/2010/main" val="248231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2178F3-F553-4FB8-83F2-715322F4F604}"/>
              </a:ext>
            </a:extLst>
          </p:cNvPr>
          <p:cNvSpPr txBox="1"/>
          <p:nvPr/>
        </p:nvSpPr>
        <p:spPr>
          <a:xfrm>
            <a:off x="276906" y="3654642"/>
            <a:ext cx="8747452" cy="630814"/>
          </a:xfrm>
          <a:prstGeom prst="rect">
            <a:avLst/>
          </a:prstGeom>
          <a:noFill/>
        </p:spPr>
        <p:txBody>
          <a:bodyPr wrap="square" rtlCol="0">
            <a:spAutoFit/>
          </a:bodyPr>
          <a:lstStyle/>
          <a:p>
            <a:r>
              <a:rPr lang="en-US" altLang="ko-KR" sz="3499" b="1" dirty="0">
                <a:solidFill>
                  <a:srgbClr val="00B050"/>
                </a:solidFill>
                <a:effectLst>
                  <a:outerShdw blurRad="38100" dist="38100" dir="2700000" algn="tl">
                    <a:srgbClr val="000000">
                      <a:alpha val="43137"/>
                    </a:srgbClr>
                  </a:outerShdw>
                </a:effectLst>
              </a:rPr>
              <a:t> Attachments</a:t>
            </a:r>
            <a:r>
              <a:rPr lang="ko-KR" altLang="en-US" sz="3499" b="1" dirty="0">
                <a:solidFill>
                  <a:srgbClr val="00B05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6703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201343" y="511898"/>
          <a:ext cx="14834137" cy="2931294"/>
        </p:xfrm>
        <a:graphic>
          <a:graphicData uri="http://schemas.openxmlformats.org/drawingml/2006/table">
            <a:tbl>
              <a:tblPr firstRow="1" bandRow="1">
                <a:tableStyleId>{5C22544A-7EE6-4342-B048-85BDC9FD1C3A}</a:tableStyleId>
              </a:tblPr>
              <a:tblGrid>
                <a:gridCol w="1762779">
                  <a:extLst>
                    <a:ext uri="{9D8B030D-6E8A-4147-A177-3AD203B41FA5}">
                      <a16:colId xmlns:a16="http://schemas.microsoft.com/office/drawing/2014/main" val="2140976050"/>
                    </a:ext>
                  </a:extLst>
                </a:gridCol>
                <a:gridCol w="4392491">
                  <a:extLst>
                    <a:ext uri="{9D8B030D-6E8A-4147-A177-3AD203B41FA5}">
                      <a16:colId xmlns:a16="http://schemas.microsoft.com/office/drawing/2014/main" val="1521833264"/>
                    </a:ext>
                  </a:extLst>
                </a:gridCol>
                <a:gridCol w="4755385">
                  <a:extLst>
                    <a:ext uri="{9D8B030D-6E8A-4147-A177-3AD203B41FA5}">
                      <a16:colId xmlns:a16="http://schemas.microsoft.com/office/drawing/2014/main" val="3955269766"/>
                    </a:ext>
                  </a:extLst>
                </a:gridCol>
                <a:gridCol w="2490042">
                  <a:extLst>
                    <a:ext uri="{9D8B030D-6E8A-4147-A177-3AD203B41FA5}">
                      <a16:colId xmlns:a16="http://schemas.microsoft.com/office/drawing/2014/main" val="3254480555"/>
                    </a:ext>
                  </a:extLst>
                </a:gridCol>
                <a:gridCol w="1433440">
                  <a:extLst>
                    <a:ext uri="{9D8B030D-6E8A-4147-A177-3AD203B41FA5}">
                      <a16:colId xmlns:a16="http://schemas.microsoft.com/office/drawing/2014/main" val="1099967518"/>
                    </a:ext>
                  </a:extLst>
                </a:gridCol>
              </a:tblGrid>
              <a:tr h="383533">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2193619">
                <a:tc>
                  <a:txBody>
                    <a:bodyPr/>
                    <a:lstStyle/>
                    <a:p>
                      <a:pPr algn="ctr" latinLnBrk="1"/>
                      <a:r>
                        <a:rPr lang="en-US" altLang="ko-KR" sz="1400" dirty="0"/>
                        <a:t>Beamline Layout</a:t>
                      </a:r>
                      <a:endParaRPr lang="ko-KR" altLang="en-US" sz="1400" dirty="0"/>
                    </a:p>
                  </a:txBody>
                  <a:tcPr marL="114276" marR="114276" marT="57138" marB="57138" anchor="ctr"/>
                </a:tc>
                <a:tc>
                  <a:txBody>
                    <a:bodyPr/>
                    <a:lstStyle/>
                    <a:p>
                      <a:pPr latinLnBrk="1"/>
                      <a:endParaRPr lang="ko-KR" altLang="en-US" sz="2800" dirty="0"/>
                    </a:p>
                  </a:txBody>
                  <a:tcPr marL="114276" marR="114276" marT="57138" marB="57138"/>
                </a:tc>
                <a:tc>
                  <a:txBody>
                    <a:bodyPr/>
                    <a:lstStyle/>
                    <a:p>
                      <a:pPr latinLnBrk="1"/>
                      <a:endParaRPr lang="ko-KR" altLang="en-US" sz="28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t>Verification of various structures within a d-spacing range of 8–4000 Å</a:t>
                      </a:r>
                    </a:p>
                    <a:p>
                      <a:pPr marL="171450" indent="-171450" latinLnBrk="1">
                        <a:buFont typeface="Arial" panose="020B0604020202020204" pitchFamily="34" charset="0"/>
                        <a:buChar char="•"/>
                      </a:pPr>
                      <a:r>
                        <a:rPr lang="en-US" altLang="ko-KR" sz="1100" b="1" dirty="0"/>
                        <a:t>High-throughput experiments enabled by an automated sample changer robot</a:t>
                      </a:r>
                      <a:r>
                        <a:rPr lang="en-US" altLang="ko-KR" sz="1100" dirty="0"/>
                        <a:t> </a:t>
                      </a:r>
                      <a:r>
                        <a:rPr lang="en-US" altLang="ko-KR" sz="1100" i="1" dirty="0"/>
                        <a:t>(with priority access for industrial users)</a:t>
                      </a:r>
                    </a:p>
                    <a:p>
                      <a:pPr marL="171450" indent="-171450" latinLnBrk="1">
                        <a:buFont typeface="Arial" panose="020B0604020202020204" pitchFamily="34" charset="0"/>
                        <a:buChar char="•"/>
                      </a:pPr>
                      <a:r>
                        <a:rPr lang="en-US" altLang="ko-KR" sz="1100" dirty="0"/>
                        <a:t>High-resolution structural analysis of highly purified samples using SEC (Size Exclusion Chromatography)-SAXS</a:t>
                      </a:r>
                      <a:endParaRPr lang="en-US" altLang="ko-KR" sz="1100" dirty="0">
                        <a:solidFill>
                          <a:schemeClr val="tx1"/>
                        </a:solidFill>
                        <a:latin typeface="Arial" panose="020B0604020202020204" pitchFamily="34" charset="0"/>
                        <a:ea typeface="+mn-ea"/>
                        <a:cs typeface="Arial" panose="020B0604020202020204" pitchFamily="34" charset="0"/>
                      </a:endParaRPr>
                    </a:p>
                  </a:txBody>
                  <a:tcPr marL="114276" marR="114276" marT="57138" marB="57138"/>
                </a:tc>
                <a:tc>
                  <a:txBody>
                    <a:bodyPr/>
                    <a:lstStyle/>
                    <a:p>
                      <a:pPr latinLnBrk="1"/>
                      <a:endParaRPr lang="ko-KR" altLang="en-US" sz="1300" dirty="0"/>
                    </a:p>
                  </a:txBody>
                  <a:tcPr marL="114276" marR="114276" marT="57138" marB="57138"/>
                </a:tc>
                <a:extLst>
                  <a:ext uri="{0D108BD9-81ED-4DB2-BD59-A6C34878D82A}">
                    <a16:rowId xmlns:a16="http://schemas.microsoft.com/office/drawing/2014/main" val="1729402738"/>
                  </a:ext>
                </a:extLst>
              </a:tr>
              <a:tr h="354142">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t>Undulator</a:t>
                      </a:r>
                      <a:endParaRPr lang="ko-KR" altLang="en-US" sz="1400" dirty="0"/>
                    </a:p>
                  </a:txBody>
                  <a:tcPr marL="114276" marR="114276" marT="57138" marB="57138" anchor="ctr"/>
                </a:tc>
                <a:tc gridSpan="2">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IVU24 </a:t>
                      </a:r>
                      <a:endParaRPr lang="ko-KR" altLang="en-US" sz="1200" dirty="0"/>
                    </a:p>
                  </a:txBody>
                  <a:tcPr marL="114276" marR="114276" marT="57138" marB="57138"/>
                </a:tc>
                <a:tc h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000" dirty="0"/>
                    </a:p>
                  </a:txBody>
                  <a:tcPr/>
                </a:tc>
                <a:tc>
                  <a:txBody>
                    <a:bodyPr/>
                    <a:lstStyle/>
                    <a:p>
                      <a:pPr marL="171450" indent="-171450" latinLnBrk="1">
                        <a:buFontTx/>
                        <a:buChar char="-"/>
                      </a:pPr>
                      <a:endParaRPr lang="en-US" altLang="ko-KR" sz="1200" dirty="0">
                        <a:solidFill>
                          <a:schemeClr val="tx1"/>
                        </a:solidFill>
                      </a:endParaRP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txBody>
                  <a:tcPr marL="114276" marR="114276" marT="57138" marB="57138"/>
                </a:tc>
                <a:extLst>
                  <a:ext uri="{0D108BD9-81ED-4DB2-BD59-A6C34878D82A}">
                    <a16:rowId xmlns:a16="http://schemas.microsoft.com/office/drawing/2014/main" val="3518536218"/>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1" y="99"/>
            <a:ext cx="6456768" cy="553870"/>
          </a:xfrm>
          <a:prstGeom prst="rect">
            <a:avLst/>
          </a:prstGeom>
          <a:noFill/>
        </p:spPr>
        <p:txBody>
          <a:bodyPr wrap="none" rtlCol="0">
            <a:spAutoFit/>
          </a:bodyPr>
          <a:lstStyle/>
          <a:p>
            <a:r>
              <a:rPr lang="en-US" altLang="ko-KR" sz="2999" b="1" dirty="0"/>
              <a:t>ID21 BioPharma – </a:t>
            </a:r>
            <a:r>
              <a:rPr lang="en-US" altLang="ko-KR" sz="2999" b="1" dirty="0" err="1"/>
              <a:t>BioSAXS</a:t>
            </a:r>
            <a:r>
              <a:rPr lang="en-US" altLang="ko-KR" sz="2999" b="1" dirty="0"/>
              <a:t> Beamline (I)</a:t>
            </a:r>
            <a:endParaRPr lang="ko-KR" altLang="en-US" sz="2999" b="1" dirty="0"/>
          </a:p>
        </p:txBody>
      </p:sp>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2025.09.30</a:t>
            </a:r>
            <a:endParaRPr lang="ko-KR" altLang="en-US" sz="2812" dirty="0"/>
          </a:p>
        </p:txBody>
      </p:sp>
      <p:pic>
        <p:nvPicPr>
          <p:cNvPr id="2" name="그림 1">
            <a:extLst>
              <a:ext uri="{FF2B5EF4-FFF2-40B4-BE49-F238E27FC236}">
                <a16:creationId xmlns:a16="http://schemas.microsoft.com/office/drawing/2014/main" id="{FCAE71BA-0193-40D0-A243-D93036278549}"/>
              </a:ext>
            </a:extLst>
          </p:cNvPr>
          <p:cNvPicPr>
            <a:picLocks noChangeAspect="1"/>
          </p:cNvPicPr>
          <p:nvPr/>
        </p:nvPicPr>
        <p:blipFill>
          <a:blip r:embed="rId2"/>
          <a:stretch>
            <a:fillRect/>
          </a:stretch>
        </p:blipFill>
        <p:spPr>
          <a:xfrm>
            <a:off x="2013488" y="1204918"/>
            <a:ext cx="4310058" cy="1850452"/>
          </a:xfrm>
          <a:prstGeom prst="rect">
            <a:avLst/>
          </a:prstGeom>
        </p:spPr>
      </p:pic>
      <p:pic>
        <p:nvPicPr>
          <p:cNvPr id="6" name="그림 5">
            <a:extLst>
              <a:ext uri="{FF2B5EF4-FFF2-40B4-BE49-F238E27FC236}">
                <a16:creationId xmlns:a16="http://schemas.microsoft.com/office/drawing/2014/main" id="{6163014E-29AD-4440-8732-088A834E639D}"/>
              </a:ext>
            </a:extLst>
          </p:cNvPr>
          <p:cNvPicPr>
            <a:picLocks noChangeAspect="1"/>
          </p:cNvPicPr>
          <p:nvPr/>
        </p:nvPicPr>
        <p:blipFill>
          <a:blip r:embed="rId3"/>
          <a:stretch>
            <a:fillRect/>
          </a:stretch>
        </p:blipFill>
        <p:spPr>
          <a:xfrm>
            <a:off x="6345605" y="1279319"/>
            <a:ext cx="4775162" cy="1606493"/>
          </a:xfrm>
          <a:prstGeom prst="rect">
            <a:avLst/>
          </a:prstGeom>
        </p:spPr>
      </p:pic>
    </p:spTree>
    <p:extLst>
      <p:ext uri="{BB962C8B-B14F-4D97-AF65-F5344CB8AC3E}">
        <p14:creationId xmlns:p14="http://schemas.microsoft.com/office/powerpoint/2010/main" val="1188447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표 3">
                <a:extLst>
                  <a:ext uri="{FF2B5EF4-FFF2-40B4-BE49-F238E27FC236}">
                    <a16:creationId xmlns:a16="http://schemas.microsoft.com/office/drawing/2014/main" id="{3D32C4D9-39F1-42EB-91CD-AAC23DD1B03A}"/>
                  </a:ext>
                </a:extLst>
              </p:cNvPr>
              <p:cNvGraphicFramePr>
                <a:graphicFrameLocks noGrp="1"/>
              </p:cNvGraphicFramePr>
              <p:nvPr>
                <p:extLst/>
              </p:nvPr>
            </p:nvGraphicFramePr>
            <p:xfrm>
              <a:off x="201343" y="511897"/>
              <a:ext cx="14834136" cy="7095444"/>
            </p:xfrm>
            <a:graphic>
              <a:graphicData uri="http://schemas.openxmlformats.org/drawingml/2006/table">
                <a:tbl>
                  <a:tblPr firstRow="1" bandRow="1">
                    <a:tableStyleId>{5C22544A-7EE6-4342-B048-85BDC9FD1C3A}</a:tableStyleId>
                  </a:tblPr>
                  <a:tblGrid>
                    <a:gridCol w="909675">
                      <a:extLst>
                        <a:ext uri="{9D8B030D-6E8A-4147-A177-3AD203B41FA5}">
                          <a16:colId xmlns:a16="http://schemas.microsoft.com/office/drawing/2014/main" val="2140976050"/>
                        </a:ext>
                      </a:extLst>
                    </a:gridCol>
                    <a:gridCol w="853103">
                      <a:extLst>
                        <a:ext uri="{9D8B030D-6E8A-4147-A177-3AD203B41FA5}">
                          <a16:colId xmlns:a16="http://schemas.microsoft.com/office/drawing/2014/main" val="2275924759"/>
                        </a:ext>
                      </a:extLst>
                    </a:gridCol>
                    <a:gridCol w="4392491">
                      <a:extLst>
                        <a:ext uri="{9D8B030D-6E8A-4147-A177-3AD203B41FA5}">
                          <a16:colId xmlns:a16="http://schemas.microsoft.com/office/drawing/2014/main" val="1521833264"/>
                        </a:ext>
                      </a:extLst>
                    </a:gridCol>
                    <a:gridCol w="4755385">
                      <a:extLst>
                        <a:ext uri="{9D8B030D-6E8A-4147-A177-3AD203B41FA5}">
                          <a16:colId xmlns:a16="http://schemas.microsoft.com/office/drawing/2014/main" val="3955269766"/>
                        </a:ext>
                      </a:extLst>
                    </a:gridCol>
                    <a:gridCol w="2490042">
                      <a:extLst>
                        <a:ext uri="{9D8B030D-6E8A-4147-A177-3AD203B41FA5}">
                          <a16:colId xmlns:a16="http://schemas.microsoft.com/office/drawing/2014/main" val="3254480555"/>
                        </a:ext>
                      </a:extLst>
                    </a:gridCol>
                    <a:gridCol w="1433440">
                      <a:extLst>
                        <a:ext uri="{9D8B030D-6E8A-4147-A177-3AD203B41FA5}">
                          <a16:colId xmlns:a16="http://schemas.microsoft.com/office/drawing/2014/main" val="1099967518"/>
                        </a:ext>
                      </a:extLst>
                    </a:gridCol>
                  </a:tblGrid>
                  <a:tr h="383533">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533289">
                    <a:tc rowSpan="5">
                      <a:txBody>
                        <a:bodyPr/>
                        <a:lstStyle/>
                        <a:p>
                          <a:pPr algn="ctr" latinLnBrk="1"/>
                          <a:r>
                            <a:rPr lang="en-US" altLang="ko-KR" sz="1400" dirty="0"/>
                            <a:t>Optics</a:t>
                          </a:r>
                          <a:endParaRPr lang="ko-KR" altLang="en-US" sz="1400" dirty="0"/>
                        </a:p>
                      </a:txBody>
                      <a:tcPr marL="114276" marR="114276" marT="57138" marB="57138" anchor="ctr"/>
                    </a:tc>
                    <a:tc>
                      <a:txBody>
                        <a:bodyPr/>
                        <a:lstStyle/>
                        <a:p>
                          <a:pPr algn="ctr" latinLnBrk="1"/>
                          <a:r>
                            <a:rPr lang="en-US" altLang="ko-KR" sz="1400" dirty="0"/>
                            <a:t>Front-end</a:t>
                          </a:r>
                          <a:endParaRPr lang="ko-KR" altLang="en-US" sz="1400" dirty="0"/>
                        </a:p>
                      </a:txBody>
                      <a:tcPr marL="114276" marR="114276" marT="57138" marB="57138" anchor="ctr"/>
                    </a:tc>
                    <a:tc gridSpan="2">
                      <a:txBody>
                        <a:bodyPr/>
                        <a:lstStyle/>
                        <a:p>
                          <a:pPr marL="171450" indent="-171450" latinLnBrk="1">
                            <a:buFont typeface="Arial" panose="020B0604020202020204" pitchFamily="34" charset="0"/>
                            <a:buChar char="•"/>
                          </a:pPr>
                          <a:r>
                            <a:rPr lang="en-US" altLang="ko-KR" sz="1200" dirty="0"/>
                            <a:t>Front-End</a:t>
                          </a:r>
                        </a:p>
                      </a:txBody>
                      <a:tcPr marL="114276" marR="114276" marT="57138" marB="57138"/>
                    </a:tc>
                    <a:tc hMerge="1">
                      <a:txBody>
                        <a:bodyPr/>
                        <a:lstStyle/>
                        <a:p>
                          <a:pPr marL="0" indent="0" latinLnBrk="1">
                            <a:buFontTx/>
                            <a:buNone/>
                          </a:pPr>
                          <a:endParaRPr lang="en-US" altLang="ko-KR" sz="1000" b="0" dirty="0">
                            <a:solidFill>
                              <a:schemeClr val="tx1"/>
                            </a:solidFill>
                          </a:endParaRPr>
                        </a:p>
                      </a:txBody>
                      <a:tcPr/>
                    </a:tc>
                    <a:tc>
                      <a:txBody>
                        <a:bodyPr/>
                        <a:lstStyle/>
                        <a:p>
                          <a:pPr marL="0" indent="0" latinLnBrk="1">
                            <a:buFontTx/>
                            <a:buNone/>
                          </a:pPr>
                          <a:endParaRPr lang="ko-KR" altLang="en-US" sz="1200" dirty="0">
                            <a:solidFill>
                              <a:schemeClr val="tx1"/>
                            </a:solidFill>
                          </a:endParaRPr>
                        </a:p>
                      </a:txBody>
                      <a:tcPr marL="114276" marR="114276" marT="57138" marB="57138"/>
                    </a:tc>
                    <a:tc>
                      <a:txBody>
                        <a:bodyPr/>
                        <a:lstStyle/>
                        <a:p>
                          <a:pPr marL="0" indent="0" latinLnBrk="1">
                            <a:buFontTx/>
                            <a:buNone/>
                          </a:pPr>
                          <a:endParaRPr lang="ko-KR" altLang="en-US" sz="1200" dirty="0"/>
                        </a:p>
                      </a:txBody>
                      <a:tcPr marL="114276" marR="114276" marT="57138" marB="57138"/>
                    </a:tc>
                    <a:extLst>
                      <a:ext uri="{0D108BD9-81ED-4DB2-BD59-A6C34878D82A}">
                        <a16:rowId xmlns:a16="http://schemas.microsoft.com/office/drawing/2014/main" val="765241888"/>
                      </a:ext>
                    </a:extLst>
                  </a:tr>
                  <a:tr h="1657005">
                    <a:tc vMerge="1">
                      <a:txBody>
                        <a:bodyPr/>
                        <a:lstStyle/>
                        <a:p>
                          <a:pPr latinLnBrk="1"/>
                          <a:endParaRPr lang="ko-KR" altLang="en-US" sz="1200" dirty="0"/>
                        </a:p>
                      </a:txBody>
                      <a:tcPr/>
                    </a:tc>
                    <a:tc rowSpan="4">
                      <a:txBody>
                        <a:bodyPr/>
                        <a:lstStyle/>
                        <a:p>
                          <a:pPr algn="ctr" latinLnBrk="1"/>
                          <a:r>
                            <a:rPr lang="en-US" altLang="ko-KR" sz="1400" dirty="0"/>
                            <a:t>Mirror system</a:t>
                          </a:r>
                          <a:endParaRPr lang="ko-KR" altLang="en-US" sz="1400" dirty="0"/>
                        </a:p>
                      </a:txBody>
                      <a:tcPr marL="114276" marR="114276" marT="57138" marB="57138" anchor="ctr"/>
                    </a:tc>
                    <a:tc>
                      <a:txBody>
                        <a:bodyPr/>
                        <a:lstStyle/>
                        <a:p>
                          <a:pPr marL="0" indent="0" latinLnBrk="1">
                            <a:buFontTx/>
                            <a:buNone/>
                          </a:pPr>
                          <a:r>
                            <a:rPr lang="en-US" altLang="ko-KR" sz="1200" b="1" dirty="0"/>
                            <a:t>M1 </a:t>
                          </a:r>
                        </a:p>
                        <a:p>
                          <a:pPr marL="171450" indent="-171450" latinLnBrk="1">
                            <a:buFont typeface="Arial" panose="020B0604020202020204" pitchFamily="34" charset="0"/>
                            <a:buChar char="•"/>
                          </a:pPr>
                          <a:r>
                            <a:rPr lang="en-US" altLang="ko-KR" sz="1200" dirty="0"/>
                            <a:t>Location: 30m </a:t>
                          </a:r>
                        </a:p>
                        <a:p>
                          <a:pPr marL="171450" indent="-171450" latinLnBrk="1">
                            <a:buFont typeface="Arial" panose="020B0604020202020204" pitchFamily="34" charset="0"/>
                            <a:buChar char="•"/>
                          </a:pPr>
                          <a:r>
                            <a:rPr lang="en-US" altLang="ko-KR" sz="1200" dirty="0"/>
                            <a:t>Shape : plane</a:t>
                          </a:r>
                          <a:r>
                            <a:rPr lang="ko-KR" altLang="en-US" sz="1200" dirty="0"/>
                            <a:t> </a:t>
                          </a:r>
                          <a:r>
                            <a:rPr lang="en-US" altLang="ko-KR" sz="1200" dirty="0"/>
                            <a:t>(bendable)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Coating materials : Rh, Pt, Bare-Si</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Substrate size  : 50 x 800 x 60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indent="-171450" latinLnBrk="1">
                            <a:buFont typeface="Arial" panose="020B0604020202020204" pitchFamily="34" charset="0"/>
                            <a:buChar char="•"/>
                          </a:pPr>
                          <a:r>
                            <a:rPr lang="en-US" altLang="ko-KR" sz="1200" dirty="0"/>
                            <a:t>Curvature : inf</a:t>
                          </a:r>
                        </a:p>
                      </a:txBody>
                      <a:tcPr marL="114276" marR="114276" marT="57138" marB="57138"/>
                    </a:tc>
                    <a:tc>
                      <a:txBody>
                        <a:bodyPr/>
                        <a:lstStyle/>
                        <a:p>
                          <a:pPr marL="0" indent="0" latinLnBrk="1">
                            <a:buFontTx/>
                            <a:buNone/>
                          </a:pPr>
                          <a:r>
                            <a:rPr lang="en-US" altLang="ko-KR" sz="1200" b="1" dirty="0"/>
                            <a:t>M1</a:t>
                          </a:r>
                        </a:p>
                        <a:p>
                          <a:pPr marL="171450" indent="-171450" latinLnBrk="1">
                            <a:buFont typeface="Arial" panose="020B0604020202020204" pitchFamily="34" charset="0"/>
                            <a:buChar char="•"/>
                          </a:pPr>
                          <a:r>
                            <a:rPr lang="en-US" altLang="ko-KR" sz="1200" dirty="0"/>
                            <a:t>Location: 29.3m</a:t>
                          </a:r>
                        </a:p>
                        <a:p>
                          <a:pPr marL="171450" indent="-171450" latinLnBrk="1">
                            <a:buFont typeface="Arial" panose="020B0604020202020204" pitchFamily="34" charset="0"/>
                            <a:buChar char="•"/>
                          </a:pPr>
                          <a:r>
                            <a:rPr lang="en-US" altLang="ko-KR" sz="1200" dirty="0"/>
                            <a:t>Shape : plane</a:t>
                          </a:r>
                        </a:p>
                        <a:p>
                          <a:pPr marL="171450" indent="-171450" latinLnBrk="1">
                            <a:buFont typeface="Arial" panose="020B0604020202020204" pitchFamily="34" charset="0"/>
                            <a:buChar char="•"/>
                          </a:pPr>
                          <a:r>
                            <a:rPr lang="en-US" altLang="ko-KR" sz="1200" dirty="0"/>
                            <a:t>Coating materials : Rh, Bare-Si</a:t>
                          </a:r>
                        </a:p>
                        <a:p>
                          <a:pPr marL="171450" indent="-171450" latinLnBrk="1">
                            <a:buFont typeface="Arial" panose="020B0604020202020204" pitchFamily="34" charset="0"/>
                            <a:buChar char="•"/>
                          </a:pPr>
                          <a:r>
                            <a:rPr lang="en-US" altLang="ko-KR" sz="1200" dirty="0"/>
                            <a:t>substrate size  : 50 x 600 x 60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indent="-171450" latinLnBrk="1">
                            <a:buFont typeface="Arial" panose="020B0604020202020204" pitchFamily="34" charset="0"/>
                            <a:buChar char="•"/>
                          </a:pPr>
                          <a:r>
                            <a:rPr lang="en-US" altLang="ko-KR" sz="1200" dirty="0"/>
                            <a:t>Curvature : inf</a:t>
                          </a:r>
                        </a:p>
                      </a:txBody>
                      <a:tcPr marL="114276" marR="114276" marT="57138" marB="57138"/>
                    </a:tc>
                    <a:tc>
                      <a:txBody>
                        <a:bodyPr/>
                        <a:lstStyle/>
                        <a:p>
                          <a:pPr latinLnBrk="1"/>
                          <a:r>
                            <a:rPr lang="en-US" altLang="ko-KR" sz="1100" dirty="0"/>
                            <a:t>Coating material updated for the target energy</a:t>
                          </a:r>
                        </a:p>
                        <a:p>
                          <a:pPr latinLnBrk="1"/>
                          <a:endParaRPr lang="en-US" altLang="ko-KR" sz="1100" dirty="0"/>
                        </a:p>
                        <a:p>
                          <a:pPr latinLnBrk="1"/>
                          <a:r>
                            <a:rPr lang="en-US" altLang="ko-KR" sz="1100" b="0" dirty="0"/>
                            <a:t>The bendable type was excluded from consideration to ensure beam stability.</a:t>
                          </a:r>
                        </a:p>
                        <a:p>
                          <a:pPr latinLnBrk="1"/>
                          <a:endParaRPr lang="en-US" altLang="ko-KR" sz="1100" dirty="0"/>
                        </a:p>
                        <a:p>
                          <a:pPr latinLnBrk="1"/>
                          <a:r>
                            <a:rPr lang="en-US" altLang="ko-KR" sz="1100" dirty="0"/>
                            <a:t>The mirror dimension was modified to fully accommodate a beam size of 4-sigma</a:t>
                          </a:r>
                        </a:p>
                      </a:txBody>
                      <a:tcPr marL="114276" marR="114276" marT="57138" marB="57138"/>
                    </a:tc>
                    <a:tc rowSpan="4">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dirty="0">
                              <a:solidFill>
                                <a:schemeClr val="tx1"/>
                              </a:solidFill>
                            </a:rPr>
                            <a:t>Cost level: the introduction of the CRLs is expected to result in a significant budget increase.</a:t>
                          </a:r>
                        </a:p>
                        <a:p>
                          <a:pPr latinLnBrk="1"/>
                          <a:endParaRPr lang="ko-KR" altLang="en-US" sz="1100" dirty="0"/>
                        </a:p>
                      </a:txBody>
                      <a:tcPr marL="114276" marR="114276" marT="57138" marB="57138"/>
                    </a:tc>
                    <a:extLst>
                      <a:ext uri="{0D108BD9-81ED-4DB2-BD59-A6C34878D82A}">
                        <a16:rowId xmlns:a16="http://schemas.microsoft.com/office/drawing/2014/main" val="324074997"/>
                      </a:ext>
                    </a:extLst>
                  </a:tr>
                  <a:tr h="1257038">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t>M2(Vertical)</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Location: 37.5m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Shape : Elliptical cylinder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Coating materials : Rh, Pt</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Substrate size  : 50 x 800 x 60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Curvature : (p=37.5m, q=31.5m)</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t>M2(Vertical)</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Location: 36m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Shape : Elliptical cylinder</a:t>
                          </a:r>
                        </a:p>
                        <a:p>
                          <a:pPr marL="171450" indent="-171450" latinLnBrk="1">
                            <a:buFont typeface="Arial" panose="020B0604020202020204" pitchFamily="34" charset="0"/>
                            <a:buChar char="•"/>
                          </a:pPr>
                          <a:r>
                            <a:rPr lang="en-US" altLang="ko-KR" sz="1200" dirty="0"/>
                            <a:t>Coating materials : Rh, Bare-Si</a:t>
                          </a:r>
                        </a:p>
                        <a:p>
                          <a:pPr marL="171450" indent="-171450" latinLnBrk="1">
                            <a:buFont typeface="Arial" panose="020B0604020202020204" pitchFamily="34" charset="0"/>
                            <a:buChar char="•"/>
                          </a:pPr>
                          <a:r>
                            <a:rPr lang="en-US" altLang="ko-KR" sz="1200" dirty="0"/>
                            <a:t>Substrate size  : 50 x 700 x 50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indent="-171450" latinLnBrk="1">
                            <a:buFont typeface="Arial" panose="020B0604020202020204" pitchFamily="34" charset="0"/>
                            <a:buChar char="•"/>
                          </a:pPr>
                          <a:r>
                            <a:rPr lang="en-US" altLang="ko-KR" sz="1200" dirty="0"/>
                            <a:t>Curvature : (p=36m, q=39m)</a:t>
                          </a:r>
                        </a:p>
                      </a:txBody>
                      <a:tcPr marL="114276" marR="114276" marT="57138" marB="57138"/>
                    </a:tc>
                    <a:tc rowSpan="2">
                      <a:txBody>
                        <a:bodyPr/>
                        <a:lstStyle/>
                        <a:p>
                          <a:pPr marL="0" indent="0" latinLnBrk="1">
                            <a:buFontTx/>
                            <a:buNone/>
                          </a:pPr>
                          <a:r>
                            <a:rPr lang="en-US" altLang="ko-KR" sz="1100" b="0" dirty="0">
                              <a:solidFill>
                                <a:schemeClr val="tx1"/>
                              </a:solidFill>
                            </a:rPr>
                            <a:t>(Partially focused mode)</a:t>
                          </a:r>
                        </a:p>
                        <a:p>
                          <a:pPr marL="171450" indent="-171450" latinLnBrk="1">
                            <a:buFontTx/>
                            <a:buChar char="-"/>
                          </a:pPr>
                          <a:r>
                            <a:rPr lang="ko-KR" altLang="en-US" sz="1100" b="0" dirty="0">
                              <a:solidFill>
                                <a:schemeClr val="tx1"/>
                              </a:solidFill>
                            </a:rPr>
                            <a:t> </a:t>
                          </a:r>
                          <a:r>
                            <a:rPr lang="en-US" altLang="ko-KR" sz="1100" b="0" dirty="0">
                              <a:solidFill>
                                <a:schemeClr val="tx1"/>
                              </a:solidFill>
                            </a:rPr>
                            <a:t>Beam size at the sample position: approximately 200 × 200 μm² (</a:t>
                          </a:r>
                          <a:r>
                            <a:rPr lang="en-US" altLang="ko-KR" sz="1100" b="0" i="1" dirty="0">
                              <a:solidFill>
                                <a:schemeClr val="tx1"/>
                              </a:solidFill>
                            </a:rPr>
                            <a:t>focal point: 75 m</a:t>
                          </a:r>
                          <a:r>
                            <a:rPr lang="en-US" altLang="ko-KR" sz="1100" b="0" dirty="0">
                              <a:solidFill>
                                <a:schemeClr val="tx1"/>
                              </a:solidFill>
                            </a:rPr>
                            <a:t>)</a:t>
                          </a:r>
                        </a:p>
                        <a:p>
                          <a:pPr marL="171450" indent="-171450" latinLnBrk="1">
                            <a:buFontTx/>
                            <a:buChar char="-"/>
                          </a:pPr>
                          <a:endParaRPr lang="en-US" altLang="ko-KR" sz="1100" b="0" dirty="0">
                            <a:solidFill>
                              <a:schemeClr val="tx1"/>
                            </a:solidFill>
                          </a:endParaRPr>
                        </a:p>
                        <a:p>
                          <a:pPr marL="0" indent="0" latinLnBrk="1">
                            <a:buFontTx/>
                            <a:buNone/>
                          </a:pPr>
                          <a:r>
                            <a:rPr lang="en-US" altLang="ko-KR" sz="1100" b="0" dirty="0">
                              <a:solidFill>
                                <a:schemeClr val="tx1"/>
                              </a:solidFill>
                            </a:rPr>
                            <a:t>When using only the focusing mirror the high flux at the sample position can cause radiation damage.</a:t>
                          </a:r>
                          <a:br>
                            <a:rPr lang="en-US" altLang="ko-KR" sz="1100" b="0" dirty="0">
                              <a:solidFill>
                                <a:schemeClr val="tx1"/>
                              </a:solidFill>
                            </a:rPr>
                          </a:br>
                          <a:r>
                            <a:rPr lang="en-US" altLang="ko-KR" sz="1100" b="0" dirty="0">
                              <a:solidFill>
                                <a:schemeClr val="tx1"/>
                              </a:solidFill>
                            </a:rPr>
                            <a:t>→ To prevent this, the beamline operates in both partially focused and fully focused modes, allowing flux preservation while minimizing sample damage</a:t>
                          </a:r>
                        </a:p>
                        <a:p>
                          <a:pPr marL="0" indent="0" latinLnBrk="1">
                            <a:buFontTx/>
                            <a:buNone/>
                          </a:pPr>
                          <a:endParaRPr lang="en-US" altLang="ko-KR" sz="1100" b="0" dirty="0">
                            <a:solidFill>
                              <a:schemeClr val="tx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0" dirty="0">
                              <a:solidFill>
                                <a:schemeClr val="tx1"/>
                              </a:solidFill>
                            </a:rPr>
                            <a:t>Coating material updated for the target energy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100" b="0" dirty="0">
                            <a:solidFill>
                              <a:schemeClr val="tx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0" dirty="0">
                              <a:solidFill>
                                <a:schemeClr val="tx1"/>
                              </a:solidFill>
                            </a:rPr>
                            <a:t>The mirror dimension was modified to fully accommodate a beam size of 4-sigma</a:t>
                          </a:r>
                        </a:p>
                      </a:txBody>
                      <a:tcPr marL="114276" marR="114276" marT="57138" marB="57138"/>
                    </a:tc>
                    <a:tc vMerge="1">
                      <a:txBody>
                        <a:bodyPr/>
                        <a:lstStyle/>
                        <a:p>
                          <a:pPr latinLnBrk="1"/>
                          <a:endParaRPr lang="ko-KR" altLang="en-US" sz="1000" dirty="0">
                            <a:solidFill>
                              <a:srgbClr val="FF0000"/>
                            </a:solidFill>
                          </a:endParaRPr>
                        </a:p>
                      </a:txBody>
                      <a:tcPr/>
                    </a:tc>
                    <a:extLst>
                      <a:ext uri="{0D108BD9-81ED-4DB2-BD59-A6C34878D82A}">
                        <a16:rowId xmlns:a16="http://schemas.microsoft.com/office/drawing/2014/main" val="1287916541"/>
                      </a:ext>
                    </a:extLst>
                  </a:tr>
                  <a:tr h="2285524">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t>M3(Horizontal)</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Location: 39m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Shape : Elliptical cylinder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Coating materials : Rh, Pt, Bare-Si</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Substrate size : 50 x 800 x 60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Curvature : (p=39.0m, q=30m)</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t>M3(Horizontal)</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Location: 37.5m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Shape : elliptical cylinder</a:t>
                          </a:r>
                          <a:endParaRPr lang="ko-KR" altLang="en-US" sz="1200" dirty="0"/>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Coating materials : Rh, Bare-Si</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Substrate size  : 50 x 700 x 50 </a:t>
                          </a:r>
                          <a14:m>
                            <m:oMath xmlns:m="http://schemas.openxmlformats.org/officeDocument/2006/math">
                              <m:r>
                                <a:rPr lang="en-US" altLang="ko-KR" sz="1200" b="0" i="1" smtClean="0">
                                  <a:latin typeface="Cambria Math" panose="02040503050406030204" pitchFamily="18" charset="0"/>
                                </a:rPr>
                                <m:t>𝑚</m:t>
                              </m:r>
                              <m:sSup>
                                <m:sSupPr>
                                  <m:ctrlPr>
                                    <a:rPr lang="en-US" altLang="ko-KR" sz="1200" b="0" i="1" smtClean="0">
                                      <a:latin typeface="Cambria Math" panose="02040503050406030204" pitchFamily="18" charset="0"/>
                                    </a:rPr>
                                  </m:ctrlPr>
                                </m:sSupPr>
                                <m:e>
                                  <m:r>
                                    <a:rPr lang="en-US" altLang="ko-KR" sz="1200" b="0" i="1" smtClean="0">
                                      <a:latin typeface="Cambria Math" panose="02040503050406030204" pitchFamily="18" charset="0"/>
                                    </a:rPr>
                                    <m:t>𝑚</m:t>
                                  </m:r>
                                </m:e>
                                <m:sup>
                                  <m:r>
                                    <a:rPr lang="en-US" altLang="ko-KR" sz="1200" b="0" i="1" smtClean="0">
                                      <a:latin typeface="Cambria Math" panose="02040503050406030204" pitchFamily="18" charset="0"/>
                                    </a:rPr>
                                    <m:t>3</m:t>
                                  </m:r>
                                </m:sup>
                              </m:sSup>
                            </m:oMath>
                          </a14:m>
                          <a:endParaRPr lang="en-US" altLang="ko-KR" sz="1200" dirty="0"/>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Curvature : (p=37.5, q=37.5m)</a:t>
                          </a:r>
                        </a:p>
                      </a:txBody>
                      <a:tcPr marL="114276" marR="114276" marT="57138" marB="57138"/>
                    </a:tc>
                    <a:tc vMerge="1">
                      <a:txBody>
                        <a:bodyPr/>
                        <a:lstStyle/>
                        <a:p>
                          <a:pPr latinLnBrk="1"/>
                          <a:endParaRPr lang="ko-KR" altLang="en-US" sz="1000" dirty="0"/>
                        </a:p>
                      </a:txBody>
                      <a:tcPr/>
                    </a:tc>
                    <a:tc vMerge="1">
                      <a:txBody>
                        <a:bodyPr/>
                        <a:lstStyle/>
                        <a:p>
                          <a:pPr latinLnBrk="1"/>
                          <a:endParaRPr lang="ko-KR" altLang="en-US" sz="1000" dirty="0"/>
                        </a:p>
                      </a:txBody>
                      <a:tcPr/>
                    </a:tc>
                    <a:extLst>
                      <a:ext uri="{0D108BD9-81ED-4DB2-BD59-A6C34878D82A}">
                        <a16:rowId xmlns:a16="http://schemas.microsoft.com/office/drawing/2014/main" val="2666320159"/>
                      </a:ext>
                    </a:extLst>
                  </a:tr>
                  <a:tr h="971348">
                    <a:tc vMerge="1">
                      <a:txBody>
                        <a:bodyPr/>
                        <a:lstStyle/>
                        <a:p>
                          <a:pPr latinLnBrk="1"/>
                          <a:endParaRPr lang="ko-KR" altLang="en-US" sz="1200" dirty="0"/>
                        </a:p>
                      </a:txBody>
                      <a:tcPr/>
                    </a:tc>
                    <a:tc vMerge="1">
                      <a:txBody>
                        <a:bodyPr/>
                        <a:lstStyle/>
                        <a:p>
                          <a:pPr latinLnBrk="1"/>
                          <a:endParaRPr lang="ko-KR" altLang="en-US" sz="12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2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rPr>
                            <a:t>CRLs</a:t>
                          </a:r>
                          <a:r>
                            <a:rPr lang="en-US" altLang="ko-KR" sz="1200" dirty="0">
                              <a:solidFill>
                                <a:schemeClr val="tx1"/>
                              </a:solidFill>
                            </a:rPr>
                            <a:t>: Max 20 lenses (H/V each)</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Location: 50m (Install 1 m rails before/after </a:t>
                          </a:r>
                          <a:r>
                            <a:rPr lang="en-US" altLang="ko-KR" sz="1100" dirty="0" err="1">
                              <a:solidFill>
                                <a:schemeClr val="tx1"/>
                              </a:solidFill>
                            </a:rPr>
                            <a:t>transfocator</a:t>
                          </a:r>
                          <a:r>
                            <a:rPr lang="en-US" altLang="ko-KR" sz="1100" dirty="0">
                              <a:solidFill>
                                <a:schemeClr val="tx1"/>
                              </a:solidFill>
                            </a:rPr>
                            <a:t> for flexible - configuration)</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Local</a:t>
                          </a:r>
                          <a:r>
                            <a:rPr lang="ko-KR" altLang="en-US" sz="1100" dirty="0">
                              <a:solidFill>
                                <a:schemeClr val="tx1"/>
                              </a:solidFill>
                            </a:rPr>
                            <a:t> </a:t>
                          </a:r>
                          <a:r>
                            <a:rPr lang="en-US" altLang="ko-KR" sz="1100" dirty="0">
                              <a:solidFill>
                                <a:schemeClr val="tx1"/>
                              </a:solidFill>
                            </a:rPr>
                            <a:t>point:</a:t>
                          </a:r>
                          <a:r>
                            <a:rPr lang="ko-KR" altLang="en-US" sz="1100" dirty="0">
                              <a:solidFill>
                                <a:schemeClr val="tx1"/>
                              </a:solidFill>
                            </a:rPr>
                            <a:t> </a:t>
                          </a:r>
                          <a:r>
                            <a:rPr lang="en-US" altLang="ko-KR" sz="1100" dirty="0">
                              <a:solidFill>
                                <a:schemeClr val="tx1"/>
                              </a:solidFill>
                            </a:rPr>
                            <a:t>Sample (67m)</a:t>
                          </a:r>
                          <a:endParaRPr lang="ko-KR" altLang="en-US" sz="1100" dirty="0">
                            <a:solidFill>
                              <a:schemeClr val="tx1"/>
                            </a:solidFill>
                          </a:endParaRPr>
                        </a:p>
                      </a:txBody>
                      <a:tcPr marL="114276" marR="114276" marT="57138" marB="57138"/>
                    </a:tc>
                    <a:tc>
                      <a:txBody>
                        <a:bodyPr/>
                        <a:lstStyle/>
                        <a:p>
                          <a:r>
                            <a:rPr lang="en-US" altLang="ko-KR" sz="1100" b="1" dirty="0">
                              <a:solidFill>
                                <a:schemeClr val="tx1"/>
                              </a:solidFill>
                            </a:rPr>
                            <a:t>(For Focused Mode)</a:t>
                          </a:r>
                          <a:endParaRPr lang="en-US" altLang="ko-KR" sz="1100" dirty="0">
                            <a:solidFill>
                              <a:schemeClr val="tx1"/>
                            </a:solidFill>
                          </a:endParaRPr>
                        </a:p>
                        <a:p>
                          <a:r>
                            <a:rPr lang="en-US" altLang="ko-KR" sz="1100" b="0" dirty="0">
                              <a:solidFill>
                                <a:schemeClr val="tx1"/>
                              </a:solidFill>
                            </a:rPr>
                            <a:t>Beam size at the sample position: &lt; 40 × 10 μm² </a:t>
                          </a:r>
                        </a:p>
                        <a:p>
                          <a:r>
                            <a:rPr lang="en-US" altLang="ko-KR" sz="1100" b="0" dirty="0">
                              <a:solidFill>
                                <a:schemeClr val="tx1"/>
                              </a:solidFill>
                            </a:rPr>
                            <a:t>(Additional focusing by a CRL after the focusing mirror)</a:t>
                          </a:r>
                        </a:p>
                      </a:txBody>
                      <a:tcPr marL="114276" marR="114276" marT="57138" marB="57138"/>
                    </a:tc>
                    <a:tc v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800" dirty="0">
                              <a:solidFill>
                                <a:srgbClr val="FF0000"/>
                              </a:solidFill>
                            </a:rPr>
                            <a:t>Cost level: the introduction of the CRLs is expected to result in a significant budget increase.</a:t>
                          </a:r>
                        </a:p>
                        <a:p>
                          <a:pPr latinLnBrk="1"/>
                          <a:endParaRPr lang="ko-KR" altLang="en-US" sz="800" dirty="0"/>
                        </a:p>
                      </a:txBody>
                      <a:tcPr/>
                    </a:tc>
                    <a:extLst>
                      <a:ext uri="{0D108BD9-81ED-4DB2-BD59-A6C34878D82A}">
                        <a16:rowId xmlns:a16="http://schemas.microsoft.com/office/drawing/2014/main" val="2059262484"/>
                      </a:ext>
                    </a:extLst>
                  </a:tr>
                </a:tbl>
              </a:graphicData>
            </a:graphic>
          </p:graphicFrame>
        </mc:Choice>
        <mc:Fallback xmlns="">
          <p:graphicFrame>
            <p:nvGraphicFramePr>
              <p:cNvPr id="4" name="표 3">
                <a:extLst>
                  <a:ext uri="{FF2B5EF4-FFF2-40B4-BE49-F238E27FC236}">
                    <a16:creationId xmlns:a16="http://schemas.microsoft.com/office/drawing/2014/main" id="{3D32C4D9-39F1-42EB-91CD-AAC23DD1B03A}"/>
                  </a:ext>
                </a:extLst>
              </p:cNvPr>
              <p:cNvGraphicFramePr>
                <a:graphicFrameLocks noGrp="1"/>
              </p:cNvGraphicFramePr>
              <p:nvPr>
                <p:extLst/>
              </p:nvPr>
            </p:nvGraphicFramePr>
            <p:xfrm>
              <a:off x="201343" y="511897"/>
              <a:ext cx="14834136" cy="7095444"/>
            </p:xfrm>
            <a:graphic>
              <a:graphicData uri="http://schemas.openxmlformats.org/drawingml/2006/table">
                <a:tbl>
                  <a:tblPr firstRow="1" bandRow="1">
                    <a:tableStyleId>{5C22544A-7EE6-4342-B048-85BDC9FD1C3A}</a:tableStyleId>
                  </a:tblPr>
                  <a:tblGrid>
                    <a:gridCol w="909675">
                      <a:extLst>
                        <a:ext uri="{9D8B030D-6E8A-4147-A177-3AD203B41FA5}">
                          <a16:colId xmlns:a16="http://schemas.microsoft.com/office/drawing/2014/main" val="2140976050"/>
                        </a:ext>
                      </a:extLst>
                    </a:gridCol>
                    <a:gridCol w="853103">
                      <a:extLst>
                        <a:ext uri="{9D8B030D-6E8A-4147-A177-3AD203B41FA5}">
                          <a16:colId xmlns:a16="http://schemas.microsoft.com/office/drawing/2014/main" val="2275924759"/>
                        </a:ext>
                      </a:extLst>
                    </a:gridCol>
                    <a:gridCol w="4392491">
                      <a:extLst>
                        <a:ext uri="{9D8B030D-6E8A-4147-A177-3AD203B41FA5}">
                          <a16:colId xmlns:a16="http://schemas.microsoft.com/office/drawing/2014/main" val="1521833264"/>
                        </a:ext>
                      </a:extLst>
                    </a:gridCol>
                    <a:gridCol w="4755385">
                      <a:extLst>
                        <a:ext uri="{9D8B030D-6E8A-4147-A177-3AD203B41FA5}">
                          <a16:colId xmlns:a16="http://schemas.microsoft.com/office/drawing/2014/main" val="3955269766"/>
                        </a:ext>
                      </a:extLst>
                    </a:gridCol>
                    <a:gridCol w="2490042">
                      <a:extLst>
                        <a:ext uri="{9D8B030D-6E8A-4147-A177-3AD203B41FA5}">
                          <a16:colId xmlns:a16="http://schemas.microsoft.com/office/drawing/2014/main" val="3254480555"/>
                        </a:ext>
                      </a:extLst>
                    </a:gridCol>
                    <a:gridCol w="1433440">
                      <a:extLst>
                        <a:ext uri="{9D8B030D-6E8A-4147-A177-3AD203B41FA5}">
                          <a16:colId xmlns:a16="http://schemas.microsoft.com/office/drawing/2014/main" val="1099967518"/>
                        </a:ext>
                      </a:extLst>
                    </a:gridCol>
                  </a:tblGrid>
                  <a:tr h="383533">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540996">
                    <a:tc rowSpan="5">
                      <a:txBody>
                        <a:bodyPr/>
                        <a:lstStyle/>
                        <a:p>
                          <a:pPr algn="ctr" latinLnBrk="1"/>
                          <a:r>
                            <a:rPr lang="en-US" altLang="ko-KR" sz="1400" dirty="0"/>
                            <a:t>Optics</a:t>
                          </a:r>
                          <a:endParaRPr lang="ko-KR" altLang="en-US" sz="1400" dirty="0"/>
                        </a:p>
                      </a:txBody>
                      <a:tcPr marL="114276" marR="114276" marT="57138" marB="57138" anchor="ctr"/>
                    </a:tc>
                    <a:tc>
                      <a:txBody>
                        <a:bodyPr/>
                        <a:lstStyle/>
                        <a:p>
                          <a:pPr algn="ctr" latinLnBrk="1"/>
                          <a:r>
                            <a:rPr lang="en-US" altLang="ko-KR" sz="1400" dirty="0"/>
                            <a:t>Front-end</a:t>
                          </a:r>
                          <a:endParaRPr lang="ko-KR" altLang="en-US" sz="1400" dirty="0"/>
                        </a:p>
                      </a:txBody>
                      <a:tcPr marL="114276" marR="114276" marT="57138" marB="57138" anchor="ctr"/>
                    </a:tc>
                    <a:tc gridSpan="2">
                      <a:txBody>
                        <a:bodyPr/>
                        <a:lstStyle/>
                        <a:p>
                          <a:pPr marL="171450" indent="-171450" latinLnBrk="1">
                            <a:buFont typeface="Arial" panose="020B0604020202020204" pitchFamily="34" charset="0"/>
                            <a:buChar char="•"/>
                          </a:pPr>
                          <a:r>
                            <a:rPr lang="en-US" altLang="ko-KR" sz="1200" dirty="0"/>
                            <a:t>Front-End</a:t>
                          </a:r>
                        </a:p>
                      </a:txBody>
                      <a:tcPr marL="114276" marR="114276" marT="57138" marB="57138"/>
                    </a:tc>
                    <a:tc hMerge="1">
                      <a:txBody>
                        <a:bodyPr/>
                        <a:lstStyle/>
                        <a:p>
                          <a:pPr marL="0" indent="0" latinLnBrk="1">
                            <a:buFontTx/>
                            <a:buNone/>
                          </a:pPr>
                          <a:endParaRPr lang="en-US" altLang="ko-KR" sz="1000" b="0" dirty="0">
                            <a:solidFill>
                              <a:schemeClr val="tx1"/>
                            </a:solidFill>
                          </a:endParaRPr>
                        </a:p>
                      </a:txBody>
                      <a:tcPr/>
                    </a:tc>
                    <a:tc>
                      <a:txBody>
                        <a:bodyPr/>
                        <a:lstStyle/>
                        <a:p>
                          <a:pPr marL="0" indent="0" latinLnBrk="1">
                            <a:buFontTx/>
                            <a:buNone/>
                          </a:pPr>
                          <a:endParaRPr lang="ko-KR" altLang="en-US" sz="1200" dirty="0">
                            <a:solidFill>
                              <a:schemeClr val="tx1"/>
                            </a:solidFill>
                          </a:endParaRPr>
                        </a:p>
                      </a:txBody>
                      <a:tcPr marL="114276" marR="114276" marT="57138" marB="57138"/>
                    </a:tc>
                    <a:tc>
                      <a:txBody>
                        <a:bodyPr/>
                        <a:lstStyle/>
                        <a:p>
                          <a:pPr marL="0" indent="0" latinLnBrk="1">
                            <a:buFontTx/>
                            <a:buNone/>
                          </a:pPr>
                          <a:endParaRPr lang="ko-KR" altLang="en-US" sz="1200" dirty="0"/>
                        </a:p>
                      </a:txBody>
                      <a:tcPr marL="114276" marR="114276" marT="57138" marB="57138"/>
                    </a:tc>
                    <a:extLst>
                      <a:ext uri="{0D108BD9-81ED-4DB2-BD59-A6C34878D82A}">
                        <a16:rowId xmlns:a16="http://schemas.microsoft.com/office/drawing/2014/main" val="765241888"/>
                      </a:ext>
                    </a:extLst>
                  </a:tr>
                  <a:tr h="1657005">
                    <a:tc vMerge="1">
                      <a:txBody>
                        <a:bodyPr/>
                        <a:lstStyle/>
                        <a:p>
                          <a:pPr latinLnBrk="1"/>
                          <a:endParaRPr lang="ko-KR" altLang="en-US" sz="1200" dirty="0"/>
                        </a:p>
                      </a:txBody>
                      <a:tcPr/>
                    </a:tc>
                    <a:tc rowSpan="4">
                      <a:txBody>
                        <a:bodyPr/>
                        <a:lstStyle/>
                        <a:p>
                          <a:pPr algn="ctr" latinLnBrk="1"/>
                          <a:r>
                            <a:rPr lang="en-US" altLang="ko-KR" sz="1400" dirty="0"/>
                            <a:t>Mirror system</a:t>
                          </a:r>
                          <a:endParaRPr lang="ko-KR" altLang="en-US" sz="1400" dirty="0"/>
                        </a:p>
                      </a:txBody>
                      <a:tcPr marL="114276" marR="114276" marT="57138" marB="57138" anchor="ctr"/>
                    </a:tc>
                    <a:tc>
                      <a:txBody>
                        <a:bodyPr/>
                        <a:lstStyle/>
                        <a:p>
                          <a:endParaRPr lang="ko-KR"/>
                        </a:p>
                      </a:txBody>
                      <a:tcPr marL="114276" marR="114276" marT="57138" marB="57138">
                        <a:blipFill>
                          <a:blip r:embed="rId2"/>
                          <a:stretch>
                            <a:fillRect l="-40361" t="-56250" r="-198058" b="-273529"/>
                          </a:stretch>
                        </a:blipFill>
                      </a:tcPr>
                    </a:tc>
                    <a:tc>
                      <a:txBody>
                        <a:bodyPr/>
                        <a:lstStyle/>
                        <a:p>
                          <a:endParaRPr lang="ko-KR"/>
                        </a:p>
                      </a:txBody>
                      <a:tcPr marL="114276" marR="114276" marT="57138" marB="57138">
                        <a:blipFill>
                          <a:blip r:embed="rId2"/>
                          <a:stretch>
                            <a:fillRect l="-129744" t="-56250" r="-83077" b="-273529"/>
                          </a:stretch>
                        </a:blipFill>
                      </a:tcPr>
                    </a:tc>
                    <a:tc>
                      <a:txBody>
                        <a:bodyPr/>
                        <a:lstStyle/>
                        <a:p>
                          <a:pPr latinLnBrk="1"/>
                          <a:r>
                            <a:rPr lang="en-US" altLang="ko-KR" sz="1100" dirty="0"/>
                            <a:t>Coating material updated for the target energy</a:t>
                          </a:r>
                        </a:p>
                        <a:p>
                          <a:pPr latinLnBrk="1"/>
                          <a:endParaRPr lang="en-US" altLang="ko-KR" sz="1100" dirty="0"/>
                        </a:p>
                        <a:p>
                          <a:pPr latinLnBrk="1"/>
                          <a:r>
                            <a:rPr lang="en-US" altLang="ko-KR" sz="1100" b="0" dirty="0"/>
                            <a:t>The bendable type was excluded from consideration to ensure beam stability.</a:t>
                          </a:r>
                        </a:p>
                        <a:p>
                          <a:pPr latinLnBrk="1"/>
                          <a:endParaRPr lang="en-US" altLang="ko-KR" sz="1100" dirty="0"/>
                        </a:p>
                        <a:p>
                          <a:pPr latinLnBrk="1"/>
                          <a:r>
                            <a:rPr lang="en-US" altLang="ko-KR" sz="1100" dirty="0"/>
                            <a:t>The mirror dimension was modified to fully accommodate a beam size of 4-sigma</a:t>
                          </a:r>
                        </a:p>
                      </a:txBody>
                      <a:tcPr marL="114276" marR="114276" marT="57138" marB="57138"/>
                    </a:tc>
                    <a:tc rowSpan="4">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dirty="0">
                              <a:solidFill>
                                <a:schemeClr val="tx1"/>
                              </a:solidFill>
                            </a:rPr>
                            <a:t>Cost level: the introduction of the CRLs is expected to result in a significant budget increase.</a:t>
                          </a:r>
                        </a:p>
                        <a:p>
                          <a:pPr latinLnBrk="1"/>
                          <a:endParaRPr lang="ko-KR" altLang="en-US" sz="1100" dirty="0"/>
                        </a:p>
                      </a:txBody>
                      <a:tcPr marL="114276" marR="114276" marT="57138" marB="57138"/>
                    </a:tc>
                    <a:extLst>
                      <a:ext uri="{0D108BD9-81ED-4DB2-BD59-A6C34878D82A}">
                        <a16:rowId xmlns:a16="http://schemas.microsoft.com/office/drawing/2014/main" val="324074997"/>
                      </a:ext>
                    </a:extLst>
                  </a:tr>
                  <a:tr h="1257038">
                    <a:tc vMerge="1">
                      <a:txBody>
                        <a:bodyPr/>
                        <a:lstStyle/>
                        <a:p>
                          <a:pPr latinLnBrk="1"/>
                          <a:endParaRPr lang="ko-KR" altLang="en-US"/>
                        </a:p>
                      </a:txBody>
                      <a:tcPr/>
                    </a:tc>
                    <a:tc vMerge="1">
                      <a:txBody>
                        <a:bodyPr/>
                        <a:lstStyle/>
                        <a:p>
                          <a:pPr latinLnBrk="1"/>
                          <a:endParaRPr lang="ko-KR" altLang="en-US"/>
                        </a:p>
                      </a:txBody>
                      <a:tcPr/>
                    </a:tc>
                    <a:tc>
                      <a:txBody>
                        <a:bodyPr/>
                        <a:lstStyle/>
                        <a:p>
                          <a:endParaRPr lang="ko-KR"/>
                        </a:p>
                      </a:txBody>
                      <a:tcPr marL="114276" marR="114276" marT="57138" marB="57138">
                        <a:blipFill>
                          <a:blip r:embed="rId2"/>
                          <a:stretch>
                            <a:fillRect l="-40361" t="-206311" r="-198058" b="-261165"/>
                          </a:stretch>
                        </a:blipFill>
                      </a:tcPr>
                    </a:tc>
                    <a:tc>
                      <a:txBody>
                        <a:bodyPr/>
                        <a:lstStyle/>
                        <a:p>
                          <a:endParaRPr lang="ko-KR"/>
                        </a:p>
                      </a:txBody>
                      <a:tcPr marL="114276" marR="114276" marT="57138" marB="57138">
                        <a:blipFill>
                          <a:blip r:embed="rId2"/>
                          <a:stretch>
                            <a:fillRect l="-129744" t="-206311" r="-83077" b="-261165"/>
                          </a:stretch>
                        </a:blipFill>
                      </a:tcPr>
                    </a:tc>
                    <a:tc rowSpan="2">
                      <a:txBody>
                        <a:bodyPr/>
                        <a:lstStyle/>
                        <a:p>
                          <a:pPr marL="0" indent="0" latinLnBrk="1">
                            <a:buFontTx/>
                            <a:buNone/>
                          </a:pPr>
                          <a:r>
                            <a:rPr lang="en-US" altLang="ko-KR" sz="1100" b="0" dirty="0">
                              <a:solidFill>
                                <a:schemeClr val="tx1"/>
                              </a:solidFill>
                            </a:rPr>
                            <a:t>(Partially focused mode)</a:t>
                          </a:r>
                        </a:p>
                        <a:p>
                          <a:pPr marL="171450" indent="-171450" latinLnBrk="1">
                            <a:buFontTx/>
                            <a:buChar char="-"/>
                          </a:pPr>
                          <a:r>
                            <a:rPr lang="ko-KR" altLang="en-US" sz="1100" b="0" dirty="0">
                              <a:solidFill>
                                <a:schemeClr val="tx1"/>
                              </a:solidFill>
                            </a:rPr>
                            <a:t> </a:t>
                          </a:r>
                          <a:r>
                            <a:rPr lang="en-US" altLang="ko-KR" sz="1100" b="0" dirty="0">
                              <a:solidFill>
                                <a:schemeClr val="tx1"/>
                              </a:solidFill>
                            </a:rPr>
                            <a:t>Beam size at the sample position: approximately 200 × 200 μm² (</a:t>
                          </a:r>
                          <a:r>
                            <a:rPr lang="en-US" altLang="ko-KR" sz="1100" b="0" i="1" dirty="0">
                              <a:solidFill>
                                <a:schemeClr val="tx1"/>
                              </a:solidFill>
                            </a:rPr>
                            <a:t>focal point: 75 m</a:t>
                          </a:r>
                          <a:r>
                            <a:rPr lang="en-US" altLang="ko-KR" sz="1100" b="0" dirty="0">
                              <a:solidFill>
                                <a:schemeClr val="tx1"/>
                              </a:solidFill>
                            </a:rPr>
                            <a:t>)</a:t>
                          </a:r>
                        </a:p>
                        <a:p>
                          <a:pPr marL="171450" indent="-171450" latinLnBrk="1">
                            <a:buFontTx/>
                            <a:buChar char="-"/>
                          </a:pPr>
                          <a:endParaRPr lang="en-US" altLang="ko-KR" sz="1100" b="0" dirty="0">
                            <a:solidFill>
                              <a:schemeClr val="tx1"/>
                            </a:solidFill>
                          </a:endParaRPr>
                        </a:p>
                        <a:p>
                          <a:pPr marL="0" indent="0" latinLnBrk="1">
                            <a:buFontTx/>
                            <a:buNone/>
                          </a:pPr>
                          <a:r>
                            <a:rPr lang="en-US" altLang="ko-KR" sz="1100" b="0" dirty="0">
                              <a:solidFill>
                                <a:schemeClr val="tx1"/>
                              </a:solidFill>
                            </a:rPr>
                            <a:t>When using only the focusing mirror the high flux at the sample position can cause radiation damage.</a:t>
                          </a:r>
                          <a:br>
                            <a:rPr lang="en-US" altLang="ko-KR" sz="1100" b="0" dirty="0">
                              <a:solidFill>
                                <a:schemeClr val="tx1"/>
                              </a:solidFill>
                            </a:rPr>
                          </a:br>
                          <a:r>
                            <a:rPr lang="en-US" altLang="ko-KR" sz="1100" b="0" dirty="0">
                              <a:solidFill>
                                <a:schemeClr val="tx1"/>
                              </a:solidFill>
                            </a:rPr>
                            <a:t>→ To prevent this, the beamline operates in both partially focused and fully focused modes, allowing flux preservation while minimizing sample damage</a:t>
                          </a:r>
                        </a:p>
                        <a:p>
                          <a:pPr marL="0" indent="0" latinLnBrk="1">
                            <a:buFontTx/>
                            <a:buNone/>
                          </a:pPr>
                          <a:endParaRPr lang="en-US" altLang="ko-KR" sz="1100" b="0" dirty="0">
                            <a:solidFill>
                              <a:schemeClr val="tx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0" dirty="0">
                              <a:solidFill>
                                <a:schemeClr val="tx1"/>
                              </a:solidFill>
                            </a:rPr>
                            <a:t>Coating material updated for the target energy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100" b="0" dirty="0">
                            <a:solidFill>
                              <a:schemeClr val="tx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0" dirty="0">
                              <a:solidFill>
                                <a:schemeClr val="tx1"/>
                              </a:solidFill>
                            </a:rPr>
                            <a:t>The mirror dimension was modified to fully accommodate a beam size of 4-sigma</a:t>
                          </a:r>
                        </a:p>
                      </a:txBody>
                      <a:tcPr marL="114276" marR="114276" marT="57138" marB="57138"/>
                    </a:tc>
                    <a:tc vMerge="1">
                      <a:txBody>
                        <a:bodyPr/>
                        <a:lstStyle/>
                        <a:p>
                          <a:pPr latinLnBrk="1"/>
                          <a:endParaRPr lang="ko-KR" altLang="en-US" sz="1000" dirty="0">
                            <a:solidFill>
                              <a:srgbClr val="FF0000"/>
                            </a:solidFill>
                          </a:endParaRPr>
                        </a:p>
                      </a:txBody>
                      <a:tcPr/>
                    </a:tc>
                    <a:extLst>
                      <a:ext uri="{0D108BD9-81ED-4DB2-BD59-A6C34878D82A}">
                        <a16:rowId xmlns:a16="http://schemas.microsoft.com/office/drawing/2014/main" val="1287916541"/>
                      </a:ext>
                    </a:extLst>
                  </a:tr>
                  <a:tr h="2285524">
                    <a:tc vMerge="1">
                      <a:txBody>
                        <a:bodyPr/>
                        <a:lstStyle/>
                        <a:p>
                          <a:pPr latinLnBrk="1"/>
                          <a:endParaRPr lang="ko-KR" altLang="en-US"/>
                        </a:p>
                      </a:txBody>
                      <a:tcPr/>
                    </a:tc>
                    <a:tc vMerge="1">
                      <a:txBody>
                        <a:bodyPr/>
                        <a:lstStyle/>
                        <a:p>
                          <a:pPr latinLnBrk="1"/>
                          <a:endParaRPr lang="ko-KR" altLang="en-US"/>
                        </a:p>
                      </a:txBody>
                      <a:tcPr/>
                    </a:tc>
                    <a:tc>
                      <a:txBody>
                        <a:bodyPr/>
                        <a:lstStyle/>
                        <a:p>
                          <a:endParaRPr lang="ko-KR"/>
                        </a:p>
                      </a:txBody>
                      <a:tcPr marL="114276" marR="114276" marT="57138" marB="57138">
                        <a:blipFill>
                          <a:blip r:embed="rId2"/>
                          <a:stretch>
                            <a:fillRect l="-40361" t="-167819" r="-198058" b="-43085"/>
                          </a:stretch>
                        </a:blipFill>
                      </a:tcPr>
                    </a:tc>
                    <a:tc>
                      <a:txBody>
                        <a:bodyPr/>
                        <a:lstStyle/>
                        <a:p>
                          <a:endParaRPr lang="ko-KR"/>
                        </a:p>
                      </a:txBody>
                      <a:tcPr marL="114276" marR="114276" marT="57138" marB="57138">
                        <a:blipFill>
                          <a:blip r:embed="rId2"/>
                          <a:stretch>
                            <a:fillRect l="-129744" t="-167819" r="-83077" b="-43085"/>
                          </a:stretch>
                        </a:blipFill>
                      </a:tcPr>
                    </a:tc>
                    <a:tc vMerge="1">
                      <a:txBody>
                        <a:bodyPr/>
                        <a:lstStyle/>
                        <a:p>
                          <a:pPr latinLnBrk="1"/>
                          <a:endParaRPr lang="ko-KR" altLang="en-US" sz="1000" dirty="0"/>
                        </a:p>
                      </a:txBody>
                      <a:tcPr/>
                    </a:tc>
                    <a:tc vMerge="1">
                      <a:txBody>
                        <a:bodyPr/>
                        <a:lstStyle/>
                        <a:p>
                          <a:pPr latinLnBrk="1"/>
                          <a:endParaRPr lang="ko-KR" altLang="en-US" sz="1000" dirty="0"/>
                        </a:p>
                      </a:txBody>
                      <a:tcPr/>
                    </a:tc>
                    <a:extLst>
                      <a:ext uri="{0D108BD9-81ED-4DB2-BD59-A6C34878D82A}">
                        <a16:rowId xmlns:a16="http://schemas.microsoft.com/office/drawing/2014/main" val="2666320159"/>
                      </a:ext>
                    </a:extLst>
                  </a:tr>
                  <a:tr h="971348">
                    <a:tc vMerge="1">
                      <a:txBody>
                        <a:bodyPr/>
                        <a:lstStyle/>
                        <a:p>
                          <a:pPr latinLnBrk="1"/>
                          <a:endParaRPr lang="ko-KR" altLang="en-US" sz="1200" dirty="0"/>
                        </a:p>
                      </a:txBody>
                      <a:tcPr/>
                    </a:tc>
                    <a:tc vMerge="1">
                      <a:txBody>
                        <a:bodyPr/>
                        <a:lstStyle/>
                        <a:p>
                          <a:pPr latinLnBrk="1"/>
                          <a:endParaRPr lang="ko-KR" altLang="en-US" sz="12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2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rPr>
                            <a:t>CRLs</a:t>
                          </a:r>
                          <a:r>
                            <a:rPr lang="en-US" altLang="ko-KR" sz="1200" dirty="0">
                              <a:solidFill>
                                <a:schemeClr val="tx1"/>
                              </a:solidFill>
                            </a:rPr>
                            <a:t>: Max 20 lenses (H/V each)</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Location: 50m (Install 1 m rails before/after </a:t>
                          </a:r>
                          <a:r>
                            <a:rPr lang="en-US" altLang="ko-KR" sz="1100" dirty="0" err="1">
                              <a:solidFill>
                                <a:schemeClr val="tx1"/>
                              </a:solidFill>
                            </a:rPr>
                            <a:t>transfocator</a:t>
                          </a:r>
                          <a:r>
                            <a:rPr lang="en-US" altLang="ko-KR" sz="1100" dirty="0">
                              <a:solidFill>
                                <a:schemeClr val="tx1"/>
                              </a:solidFill>
                            </a:rPr>
                            <a:t> for flexible - configuration)</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Local</a:t>
                          </a:r>
                          <a:r>
                            <a:rPr lang="ko-KR" altLang="en-US" sz="1100" dirty="0">
                              <a:solidFill>
                                <a:schemeClr val="tx1"/>
                              </a:solidFill>
                            </a:rPr>
                            <a:t> </a:t>
                          </a:r>
                          <a:r>
                            <a:rPr lang="en-US" altLang="ko-KR" sz="1100" dirty="0">
                              <a:solidFill>
                                <a:schemeClr val="tx1"/>
                              </a:solidFill>
                            </a:rPr>
                            <a:t>point:</a:t>
                          </a:r>
                          <a:r>
                            <a:rPr lang="ko-KR" altLang="en-US" sz="1100" dirty="0">
                              <a:solidFill>
                                <a:schemeClr val="tx1"/>
                              </a:solidFill>
                            </a:rPr>
                            <a:t> </a:t>
                          </a:r>
                          <a:r>
                            <a:rPr lang="en-US" altLang="ko-KR" sz="1100" dirty="0">
                              <a:solidFill>
                                <a:schemeClr val="tx1"/>
                              </a:solidFill>
                            </a:rPr>
                            <a:t>Sample (67m)</a:t>
                          </a:r>
                          <a:endParaRPr lang="ko-KR" altLang="en-US" sz="1100" dirty="0">
                            <a:solidFill>
                              <a:schemeClr val="tx1"/>
                            </a:solidFill>
                          </a:endParaRPr>
                        </a:p>
                      </a:txBody>
                      <a:tcPr marL="114276" marR="114276" marT="57138" marB="57138"/>
                    </a:tc>
                    <a:tc>
                      <a:txBody>
                        <a:bodyPr/>
                        <a:lstStyle/>
                        <a:p>
                          <a:r>
                            <a:rPr lang="en-US" altLang="ko-KR" sz="1100" b="1" dirty="0">
                              <a:solidFill>
                                <a:schemeClr val="tx1"/>
                              </a:solidFill>
                            </a:rPr>
                            <a:t>(For Focused Mode)</a:t>
                          </a:r>
                          <a:endParaRPr lang="en-US" altLang="ko-KR" sz="1100" dirty="0">
                            <a:solidFill>
                              <a:schemeClr val="tx1"/>
                            </a:solidFill>
                          </a:endParaRPr>
                        </a:p>
                        <a:p>
                          <a:r>
                            <a:rPr lang="en-US" altLang="ko-KR" sz="1100" b="0" dirty="0">
                              <a:solidFill>
                                <a:schemeClr val="tx1"/>
                              </a:solidFill>
                            </a:rPr>
                            <a:t>Beam size at the sample position: &lt; 40 × 10 μm² </a:t>
                          </a:r>
                        </a:p>
                        <a:p>
                          <a:r>
                            <a:rPr lang="en-US" altLang="ko-KR" sz="1100" b="0" dirty="0">
                              <a:solidFill>
                                <a:schemeClr val="tx1"/>
                              </a:solidFill>
                            </a:rPr>
                            <a:t>(Additional focusing by a CRL after the focusing mirror)</a:t>
                          </a:r>
                        </a:p>
                      </a:txBody>
                      <a:tcPr marL="114276" marR="114276" marT="57138" marB="57138"/>
                    </a:tc>
                    <a:tc v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800" dirty="0">
                              <a:solidFill>
                                <a:srgbClr val="FF0000"/>
                              </a:solidFill>
                            </a:rPr>
                            <a:t>Cost level: the introduction of the CRLs is expected to result in a significant budget increase.</a:t>
                          </a:r>
                        </a:p>
                        <a:p>
                          <a:pPr latinLnBrk="1"/>
                          <a:endParaRPr lang="ko-KR" altLang="en-US" sz="800" dirty="0"/>
                        </a:p>
                      </a:txBody>
                      <a:tcPr/>
                    </a:tc>
                    <a:extLst>
                      <a:ext uri="{0D108BD9-81ED-4DB2-BD59-A6C34878D82A}">
                        <a16:rowId xmlns:a16="http://schemas.microsoft.com/office/drawing/2014/main" val="2059262484"/>
                      </a:ext>
                    </a:extLst>
                  </a:tr>
                </a:tbl>
              </a:graphicData>
            </a:graphic>
          </p:graphicFrame>
        </mc:Fallback>
      </mc:AlternateContent>
      <p:sp>
        <p:nvSpPr>
          <p:cNvPr id="5" name="TextBox 4">
            <a:extLst>
              <a:ext uri="{FF2B5EF4-FFF2-40B4-BE49-F238E27FC236}">
                <a16:creationId xmlns:a16="http://schemas.microsoft.com/office/drawing/2014/main" id="{2A0FF1BC-7984-4D44-938B-A5D119309710}"/>
              </a:ext>
            </a:extLst>
          </p:cNvPr>
          <p:cNvSpPr txBox="1"/>
          <p:nvPr/>
        </p:nvSpPr>
        <p:spPr>
          <a:xfrm>
            <a:off x="-1" y="99"/>
            <a:ext cx="6559360" cy="553870"/>
          </a:xfrm>
          <a:prstGeom prst="rect">
            <a:avLst/>
          </a:prstGeom>
          <a:noFill/>
        </p:spPr>
        <p:txBody>
          <a:bodyPr wrap="none" rtlCol="0">
            <a:spAutoFit/>
          </a:bodyPr>
          <a:lstStyle/>
          <a:p>
            <a:r>
              <a:rPr lang="en-US" altLang="ko-KR" sz="2999" b="1" dirty="0"/>
              <a:t>ID21 BioPharma – </a:t>
            </a:r>
            <a:r>
              <a:rPr lang="en-US" altLang="ko-KR" sz="2999" b="1" dirty="0" err="1"/>
              <a:t>BioSAXS</a:t>
            </a:r>
            <a:r>
              <a:rPr lang="en-US" altLang="ko-KR" sz="2999" b="1" dirty="0"/>
              <a:t> Beamline (II)</a:t>
            </a:r>
            <a:endParaRPr lang="ko-KR" altLang="en-US" sz="2999" b="1" dirty="0"/>
          </a:p>
        </p:txBody>
      </p:sp>
    </p:spTree>
    <p:extLst>
      <p:ext uri="{BB962C8B-B14F-4D97-AF65-F5344CB8AC3E}">
        <p14:creationId xmlns:p14="http://schemas.microsoft.com/office/powerpoint/2010/main" val="412169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A6EE6613-CAF6-ECC2-22AA-73E0678C2672}"/>
              </a:ext>
            </a:extLst>
          </p:cNvPr>
          <p:cNvGraphicFramePr>
            <a:graphicFrameLocks noGrp="1"/>
          </p:cNvGraphicFramePr>
          <p:nvPr>
            <p:extLst/>
          </p:nvPr>
        </p:nvGraphicFramePr>
        <p:xfrm>
          <a:off x="201343" y="511898"/>
          <a:ext cx="14834137" cy="2499244"/>
        </p:xfrm>
        <a:graphic>
          <a:graphicData uri="http://schemas.openxmlformats.org/drawingml/2006/table">
            <a:tbl>
              <a:tblPr firstRow="1" bandRow="1">
                <a:tableStyleId>{5C22544A-7EE6-4342-B048-85BDC9FD1C3A}</a:tableStyleId>
              </a:tblPr>
              <a:tblGrid>
                <a:gridCol w="1762779">
                  <a:extLst>
                    <a:ext uri="{9D8B030D-6E8A-4147-A177-3AD203B41FA5}">
                      <a16:colId xmlns:a16="http://schemas.microsoft.com/office/drawing/2014/main" val="2140976050"/>
                    </a:ext>
                  </a:extLst>
                </a:gridCol>
                <a:gridCol w="4392491">
                  <a:extLst>
                    <a:ext uri="{9D8B030D-6E8A-4147-A177-3AD203B41FA5}">
                      <a16:colId xmlns:a16="http://schemas.microsoft.com/office/drawing/2014/main" val="1521833264"/>
                    </a:ext>
                  </a:extLst>
                </a:gridCol>
                <a:gridCol w="4755385">
                  <a:extLst>
                    <a:ext uri="{9D8B030D-6E8A-4147-A177-3AD203B41FA5}">
                      <a16:colId xmlns:a16="http://schemas.microsoft.com/office/drawing/2014/main" val="3955269766"/>
                    </a:ext>
                  </a:extLst>
                </a:gridCol>
                <a:gridCol w="2490042">
                  <a:extLst>
                    <a:ext uri="{9D8B030D-6E8A-4147-A177-3AD203B41FA5}">
                      <a16:colId xmlns:a16="http://schemas.microsoft.com/office/drawing/2014/main" val="3254480555"/>
                    </a:ext>
                  </a:extLst>
                </a:gridCol>
                <a:gridCol w="1433440">
                  <a:extLst>
                    <a:ext uri="{9D8B030D-6E8A-4147-A177-3AD203B41FA5}">
                      <a16:colId xmlns:a16="http://schemas.microsoft.com/office/drawing/2014/main" val="1099967518"/>
                    </a:ext>
                  </a:extLst>
                </a:gridCol>
              </a:tblGrid>
              <a:tr h="383533">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457105">
                <a:tc>
                  <a:txBody>
                    <a:bodyPr/>
                    <a:lstStyle/>
                    <a:p>
                      <a:pPr algn="ctr" latinLnBrk="1"/>
                      <a:r>
                        <a:rPr lang="en-US" altLang="ko-KR" sz="1500" dirty="0"/>
                        <a:t>Monochromator</a:t>
                      </a:r>
                      <a:endParaRPr lang="ko-KR" altLang="en-US" sz="1500" dirty="0"/>
                    </a:p>
                  </a:txBody>
                  <a:tcPr marL="114276" marR="114276" marT="57138" marB="57138" anchor="ctr"/>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V-DCM</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H-DCM</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H-DCM employed for enhanced beam stability</a:t>
                      </a:r>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640350069"/>
                  </a:ext>
                </a:extLst>
              </a:tr>
              <a:tr h="515844">
                <a:tc>
                  <a:txBody>
                    <a:bodyPr/>
                    <a:lstStyle/>
                    <a:p>
                      <a:pPr algn="ctr" latinLnBrk="1"/>
                      <a:r>
                        <a:rPr lang="en-US" altLang="ko-KR" sz="1500" dirty="0"/>
                        <a:t>Beamline PTL</a:t>
                      </a:r>
                      <a:endParaRPr lang="ko-KR" altLang="en-US" sz="1500" dirty="0"/>
                    </a:p>
                  </a:txBody>
                  <a:tcPr marL="114276" marR="114276" marT="57138" marB="57138" anchor="ctr"/>
                </a:tc>
                <a:tc>
                  <a:txBody>
                    <a:bodyPr/>
                    <a:lstStyle/>
                    <a:p>
                      <a:pPr marL="171450" indent="-171450" latinLnBrk="1">
                        <a:buFont typeface="Arial" panose="020B0604020202020204" pitchFamily="34" charset="0"/>
                        <a:buChar char="•"/>
                      </a:pPr>
                      <a:r>
                        <a:rPr lang="en-US" altLang="ko-KR" sz="1200" dirty="0"/>
                        <a:t>Under Designing</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Under Designing</a:t>
                      </a:r>
                      <a:endParaRPr lang="ko-KR" altLang="en-US" sz="1200" dirty="0">
                        <a:solidFill>
                          <a:schemeClr val="tx1"/>
                        </a:solidFill>
                      </a:endParaRP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323599810"/>
                  </a:ext>
                </a:extLst>
              </a:tr>
              <a:tr h="1142762">
                <a:tc>
                  <a:txBody>
                    <a:bodyPr/>
                    <a:lstStyle/>
                    <a:p>
                      <a:pPr algn="ctr" latinLnBrk="1"/>
                      <a:r>
                        <a:rPr lang="en-US" altLang="ko-KR" sz="1500" dirty="0"/>
                        <a:t>Exp. system</a:t>
                      </a:r>
                      <a:endParaRPr lang="ko-KR" altLang="en-US" sz="1500" dirty="0"/>
                    </a:p>
                  </a:txBody>
                  <a:tcPr marL="114276" marR="114276" marT="57138" marB="57138" anchor="ctr"/>
                </a:tc>
                <a:tc>
                  <a:txBody>
                    <a:bodyPr/>
                    <a:lstStyle/>
                    <a:p>
                      <a:pPr marL="171450" indent="-171450" latinLnBrk="1">
                        <a:buFont typeface="Arial" panose="020B0604020202020204" pitchFamily="34" charset="0"/>
                        <a:buChar char="•"/>
                      </a:pPr>
                      <a:r>
                        <a:rPr lang="en-US" altLang="ko-KR" sz="1200" dirty="0"/>
                        <a:t>Flight tube 6m</a:t>
                      </a:r>
                    </a:p>
                    <a:p>
                      <a:pPr marL="171450" indent="-171450" latinLnBrk="1">
                        <a:buFont typeface="Arial" panose="020B0604020202020204" pitchFamily="34" charset="0"/>
                        <a:buChar char="•"/>
                      </a:pPr>
                      <a:r>
                        <a:rPr lang="en-US" altLang="ko-KR" sz="1200" dirty="0"/>
                        <a:t>ARINAX Sample changer robot</a:t>
                      </a:r>
                    </a:p>
                    <a:p>
                      <a:pPr marL="171450" indent="-171450" latinLnBrk="1">
                        <a:buFont typeface="Arial" panose="020B0604020202020204" pitchFamily="34" charset="0"/>
                        <a:buChar char="•"/>
                      </a:pPr>
                      <a:r>
                        <a:rPr lang="en-US" altLang="ko-KR" sz="1200" dirty="0"/>
                        <a:t>SEC-SAXS</a:t>
                      </a:r>
                    </a:p>
                    <a:p>
                      <a:pPr marL="171450" indent="-171450" latinLnBrk="1">
                        <a:buFont typeface="Arial" panose="020B0604020202020204" pitchFamily="34" charset="0"/>
                        <a:buChar char="•"/>
                      </a:pPr>
                      <a:r>
                        <a:rPr lang="en-US" altLang="ko-KR" sz="1200" dirty="0"/>
                        <a:t>HPLC</a:t>
                      </a:r>
                    </a:p>
                  </a:txBody>
                  <a:tcPr marL="114276" marR="114276" marT="57138" marB="57138"/>
                </a:tc>
                <a:tc>
                  <a:txBody>
                    <a:bodyPr/>
                    <a:lstStyle/>
                    <a:p>
                      <a:pPr marL="171450" indent="-171450" latinLnBrk="1">
                        <a:buFont typeface="Arial" panose="020B0604020202020204" pitchFamily="34" charset="0"/>
                        <a:buChar char="•"/>
                      </a:pPr>
                      <a:r>
                        <a:rPr lang="en-US" altLang="ko-KR" sz="1200" dirty="0">
                          <a:solidFill>
                            <a:schemeClr val="tx1"/>
                          </a:solidFill>
                        </a:rPr>
                        <a:t>Flight tube 8m</a:t>
                      </a:r>
                    </a:p>
                    <a:p>
                      <a:pPr marL="171450" indent="-171450" latinLnBrk="1">
                        <a:buFont typeface="Arial" panose="020B0604020202020204" pitchFamily="34" charset="0"/>
                        <a:buChar char="•"/>
                      </a:pPr>
                      <a:r>
                        <a:rPr lang="en-US" altLang="ko-KR" sz="1200" dirty="0">
                          <a:solidFill>
                            <a:schemeClr val="tx1"/>
                          </a:solidFill>
                        </a:rPr>
                        <a:t>ARINAX Sample changer robot</a:t>
                      </a:r>
                    </a:p>
                    <a:p>
                      <a:pPr marL="171450" indent="-171450" latinLnBrk="1">
                        <a:buFont typeface="Arial" panose="020B0604020202020204" pitchFamily="34" charset="0"/>
                        <a:buChar char="•"/>
                      </a:pPr>
                      <a:r>
                        <a:rPr lang="en-US" altLang="ko-KR" sz="1200" dirty="0">
                          <a:solidFill>
                            <a:schemeClr val="tx1"/>
                          </a:solidFill>
                        </a:rPr>
                        <a:t>SEC-SAXS</a:t>
                      </a:r>
                    </a:p>
                    <a:p>
                      <a:pPr marL="171450" indent="-171450" latinLnBrk="1">
                        <a:buFont typeface="Arial" panose="020B0604020202020204" pitchFamily="34" charset="0"/>
                        <a:buChar char="•"/>
                      </a:pPr>
                      <a:r>
                        <a:rPr lang="en-US" altLang="ko-KR" sz="1200" dirty="0">
                          <a:solidFill>
                            <a:schemeClr val="tx1"/>
                          </a:solidFill>
                        </a:rPr>
                        <a:t>HPLC</a:t>
                      </a:r>
                    </a:p>
                    <a:p>
                      <a:pPr marL="171450" indent="-171450" latinLnBrk="1">
                        <a:buFont typeface="Arial" panose="020B0604020202020204" pitchFamily="34" charset="0"/>
                        <a:buChar char="•"/>
                      </a:pPr>
                      <a:r>
                        <a:rPr lang="en-US" altLang="ko-KR" sz="1200" dirty="0">
                          <a:solidFill>
                            <a:schemeClr val="tx1"/>
                          </a:solidFill>
                        </a:rPr>
                        <a:t>Multipurpose Sample stage</a:t>
                      </a:r>
                    </a:p>
                  </a:txBody>
                  <a:tcPr marL="114276" marR="114276" marT="57138" marB="57138"/>
                </a:tc>
                <a:tc>
                  <a:txBody>
                    <a:bodyPr/>
                    <a:lstStyle/>
                    <a:p>
                      <a:pPr marL="171450" indent="-171450" latinLnBrk="1">
                        <a:buFont typeface="Arial" panose="020B0604020202020204" pitchFamily="34" charset="0"/>
                        <a:buChar char="•"/>
                      </a:pPr>
                      <a:r>
                        <a:rPr lang="en-US" altLang="ko-KR" sz="1100" dirty="0">
                          <a:solidFill>
                            <a:schemeClr val="tx1"/>
                          </a:solidFill>
                        </a:rPr>
                        <a:t>Flight tube length</a:t>
                      </a:r>
                      <a:r>
                        <a:rPr lang="ko-KR" altLang="en-US" sz="1100" dirty="0">
                          <a:solidFill>
                            <a:schemeClr val="tx1"/>
                          </a:solidFill>
                        </a:rPr>
                        <a:t> </a:t>
                      </a:r>
                      <a:r>
                        <a:rPr lang="en-US" altLang="ko-KR" sz="1100" dirty="0">
                          <a:solidFill>
                            <a:schemeClr val="tx1"/>
                          </a:solidFill>
                        </a:rPr>
                        <a:t>modified for improved Q-vector (6m -&gt; 8m)</a:t>
                      </a:r>
                    </a:p>
                    <a:p>
                      <a:pPr marL="171450" indent="-171450" latinLnBrk="1">
                        <a:buFont typeface="Arial" panose="020B0604020202020204" pitchFamily="34" charset="0"/>
                        <a:buChar char="•"/>
                      </a:pPr>
                      <a:r>
                        <a:rPr lang="en-US" altLang="ko-KR" sz="1100" dirty="0">
                          <a:solidFill>
                            <a:schemeClr val="tx1"/>
                          </a:solidFill>
                        </a:rPr>
                        <a:t>Larger Experimental Hutch due to the increase in the size of the flight tube and experiment </a:t>
                      </a:r>
                    </a:p>
                    <a:p>
                      <a:pPr marL="0" indent="0" latinLnBrk="1">
                        <a:buFontTx/>
                        <a:buNone/>
                      </a:pPr>
                      <a:endParaRPr lang="ko-KR" altLang="en-US" sz="1100" dirty="0">
                        <a:solidFill>
                          <a:schemeClr val="tx1"/>
                        </a:solidFill>
                      </a:endParaRPr>
                    </a:p>
                  </a:txBody>
                  <a:tcPr marL="114276" marR="114276" marT="57138" marB="57138"/>
                </a:tc>
                <a:tc>
                  <a:txBody>
                    <a:bodyPr/>
                    <a:lstStyle/>
                    <a:p>
                      <a:pPr marL="0" indent="0" latinLnBrk="1">
                        <a:buFontTx/>
                        <a:buNone/>
                      </a:pPr>
                      <a:endParaRPr lang="ko-KR" altLang="en-US" sz="1200" dirty="0">
                        <a:solidFill>
                          <a:srgbClr val="FF0000"/>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5" name="TextBox 4">
            <a:extLst>
              <a:ext uri="{FF2B5EF4-FFF2-40B4-BE49-F238E27FC236}">
                <a16:creationId xmlns:a16="http://schemas.microsoft.com/office/drawing/2014/main" id="{203D1015-6B4A-C132-FD6A-DB73B0725535}"/>
              </a:ext>
            </a:extLst>
          </p:cNvPr>
          <p:cNvSpPr txBox="1"/>
          <p:nvPr/>
        </p:nvSpPr>
        <p:spPr>
          <a:xfrm>
            <a:off x="0" y="99"/>
            <a:ext cx="6661952" cy="553870"/>
          </a:xfrm>
          <a:prstGeom prst="rect">
            <a:avLst/>
          </a:prstGeom>
          <a:noFill/>
        </p:spPr>
        <p:txBody>
          <a:bodyPr wrap="none" rtlCol="0">
            <a:spAutoFit/>
          </a:bodyPr>
          <a:lstStyle/>
          <a:p>
            <a:r>
              <a:rPr lang="en-US" altLang="ko-KR" sz="2999" b="1" dirty="0"/>
              <a:t>ID21 BioPharma – </a:t>
            </a:r>
            <a:r>
              <a:rPr lang="en-US" altLang="ko-KR" sz="2999" b="1" dirty="0" err="1"/>
              <a:t>BioSAXS</a:t>
            </a:r>
            <a:r>
              <a:rPr lang="en-US" altLang="ko-KR" sz="2999" b="1" dirty="0"/>
              <a:t> Beamline (III)</a:t>
            </a:r>
            <a:endParaRPr lang="ko-KR" altLang="en-US" sz="2999" b="1" dirty="0"/>
          </a:p>
        </p:txBody>
      </p:sp>
    </p:spTree>
    <p:extLst>
      <p:ext uri="{BB962C8B-B14F-4D97-AF65-F5344CB8AC3E}">
        <p14:creationId xmlns:p14="http://schemas.microsoft.com/office/powerpoint/2010/main" val="187603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201343" y="511897"/>
          <a:ext cx="14834138" cy="7307953"/>
        </p:xfrm>
        <a:graphic>
          <a:graphicData uri="http://schemas.openxmlformats.org/drawingml/2006/table">
            <a:tbl>
              <a:tblPr firstRow="1" bandRow="1">
                <a:tableStyleId>{5C22544A-7EE6-4342-B048-85BDC9FD1C3A}</a:tableStyleId>
              </a:tblPr>
              <a:tblGrid>
                <a:gridCol w="893804">
                  <a:extLst>
                    <a:ext uri="{9D8B030D-6E8A-4147-A177-3AD203B41FA5}">
                      <a16:colId xmlns:a16="http://schemas.microsoft.com/office/drawing/2014/main" val="2140976050"/>
                    </a:ext>
                  </a:extLst>
                </a:gridCol>
                <a:gridCol w="817392">
                  <a:extLst>
                    <a:ext uri="{9D8B030D-6E8A-4147-A177-3AD203B41FA5}">
                      <a16:colId xmlns:a16="http://schemas.microsoft.com/office/drawing/2014/main" val="2275924759"/>
                    </a:ext>
                  </a:extLst>
                </a:gridCol>
                <a:gridCol w="4661062">
                  <a:extLst>
                    <a:ext uri="{9D8B030D-6E8A-4147-A177-3AD203B41FA5}">
                      <a16:colId xmlns:a16="http://schemas.microsoft.com/office/drawing/2014/main" val="1521833264"/>
                    </a:ext>
                  </a:extLst>
                </a:gridCol>
                <a:gridCol w="4538397">
                  <a:extLst>
                    <a:ext uri="{9D8B030D-6E8A-4147-A177-3AD203B41FA5}">
                      <a16:colId xmlns:a16="http://schemas.microsoft.com/office/drawing/2014/main" val="3955269766"/>
                    </a:ext>
                  </a:extLst>
                </a:gridCol>
                <a:gridCol w="2942386">
                  <a:extLst>
                    <a:ext uri="{9D8B030D-6E8A-4147-A177-3AD203B41FA5}">
                      <a16:colId xmlns:a16="http://schemas.microsoft.com/office/drawing/2014/main" val="3254480555"/>
                    </a:ext>
                  </a:extLst>
                </a:gridCol>
                <a:gridCol w="981097">
                  <a:extLst>
                    <a:ext uri="{9D8B030D-6E8A-4147-A177-3AD203B41FA5}">
                      <a16:colId xmlns:a16="http://schemas.microsoft.com/office/drawing/2014/main" val="1099967518"/>
                    </a:ext>
                  </a:extLst>
                </a:gridCol>
              </a:tblGrid>
              <a:tr h="323783">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1427163">
                <a:tc gridSpan="2">
                  <a:txBody>
                    <a:bodyPr/>
                    <a:lstStyle/>
                    <a:p>
                      <a:pPr algn="ctr" latinLnBrk="1"/>
                      <a:r>
                        <a:rPr lang="en-US" altLang="ko-KR" sz="1400" dirty="0"/>
                        <a:t>Beamline Layout</a:t>
                      </a:r>
                      <a:endParaRPr lang="ko-KR" altLang="en-US" sz="1400" dirty="0"/>
                    </a:p>
                  </a:txBody>
                  <a:tcPr marL="114276" marR="114276" marT="57138" marB="57138" anchor="ctr"/>
                </a:tc>
                <a:tc hMerge="1">
                  <a:txBody>
                    <a:bodyPr/>
                    <a:lstStyle/>
                    <a:p>
                      <a:pPr latinLnBrk="1"/>
                      <a:endParaRPr lang="ko-KR" altLang="en-US"/>
                    </a:p>
                  </a:txBody>
                  <a:tcPr/>
                </a:tc>
                <a:tc>
                  <a:txBody>
                    <a:bodyPr/>
                    <a:lstStyle/>
                    <a:p>
                      <a:pPr latinLnBrk="1"/>
                      <a:endParaRPr lang="ko-KR" altLang="en-US" sz="2800" dirty="0"/>
                    </a:p>
                  </a:txBody>
                  <a:tcPr marL="114276" marR="114276" marT="57138" marB="57138"/>
                </a:tc>
                <a:tc>
                  <a:txBody>
                    <a:bodyPr/>
                    <a:lstStyle/>
                    <a:p>
                      <a:pPr latinLnBrk="1"/>
                      <a:endParaRPr lang="ko-KR" altLang="en-US" sz="2800" dirty="0"/>
                    </a:p>
                  </a:txBody>
                  <a:tcPr marL="114276" marR="114276" marT="57138" marB="57138"/>
                </a:tc>
                <a:tc>
                  <a:txBody>
                    <a:bodyPr/>
                    <a:lstStyle/>
                    <a:p>
                      <a:pPr marL="171450" indent="-171450" rtl="0">
                        <a:buFont typeface="Arial" panose="020B0604020202020204" pitchFamily="34" charset="0"/>
                        <a:buChar char="•"/>
                      </a:pPr>
                      <a:r>
                        <a:rPr lang="en" altLang="ko-KR" sz="1100" dirty="0"/>
                        <a:t>Achieves energies above 20 keV using 1st to 7th harmonics.</a:t>
                      </a:r>
                    </a:p>
                    <a:p>
                      <a:pPr marL="171450" indent="-171450" rtl="0">
                        <a:buFont typeface="Arial" panose="020B0604020202020204" pitchFamily="34" charset="0"/>
                        <a:buChar char="•"/>
                      </a:pPr>
                      <a:r>
                        <a:rPr lang="en" altLang="ko-KR" sz="1100" dirty="0"/>
                        <a:t>Enables expanded research capabilities through high-flux and high-energy applications.</a:t>
                      </a:r>
                    </a:p>
                    <a:p>
                      <a:pPr marL="171450" indent="-171450" rtl="0">
                        <a:buFont typeface="Arial" panose="020B0604020202020204" pitchFamily="34" charset="0"/>
                        <a:buChar char="•"/>
                      </a:pPr>
                      <a:r>
                        <a:rPr lang="en" altLang="ko-KR" sz="1100" dirty="0"/>
                        <a:t>Satisfies low beam divergence angle (&lt;10 </a:t>
                      </a:r>
                      <a:r>
                        <a:rPr lang="el-GR" altLang="ko-KR" sz="1100" dirty="0"/>
                        <a:t>μ</a:t>
                      </a:r>
                      <a:r>
                        <a:rPr lang="en" altLang="ko-KR" sz="1100" dirty="0"/>
                        <a:t>rad).</a:t>
                      </a:r>
                    </a:p>
                  </a:txBody>
                  <a:tcPr marL="114276" marR="114276" marT="57138" marB="57138"/>
                </a:tc>
                <a:tc>
                  <a:txBody>
                    <a:bodyPr/>
                    <a:lstStyle/>
                    <a:p>
                      <a:pPr latinLnBrk="1"/>
                      <a:endParaRPr lang="ko-KR" altLang="en-US" sz="2800" dirty="0"/>
                    </a:p>
                  </a:txBody>
                  <a:tcPr marL="114276" marR="114276" marT="57138" marB="57138"/>
                </a:tc>
                <a:extLst>
                  <a:ext uri="{0D108BD9-81ED-4DB2-BD59-A6C34878D82A}">
                    <a16:rowId xmlns:a16="http://schemas.microsoft.com/office/drawing/2014/main" val="1729402738"/>
                  </a:ext>
                </a:extLst>
              </a:tr>
              <a:tr h="1314176">
                <a:tc gridSpan="2">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t>Light Source</a:t>
                      </a:r>
                      <a:endParaRPr lang="ko-KR" altLang="en-US" sz="1400" dirty="0"/>
                    </a:p>
                  </a:txBody>
                  <a:tcPr marL="114276" marR="114276" marT="57138" marB="57138" anchor="ctr"/>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IVU24</a:t>
                      </a:r>
                      <a:endParaRPr lang="ko-KR" altLang="en-US" sz="12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rgbClr val="FF0000"/>
                          </a:solidFill>
                        </a:rPr>
                        <a:t>IVU16</a:t>
                      </a:r>
                      <a:endParaRPr lang="ko-KR" altLang="en-US" sz="1200" b="1" dirty="0">
                        <a:solidFill>
                          <a:srgbClr val="FF0000"/>
                        </a:solidFill>
                      </a:endParaRP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100" dirty="0"/>
                        <a:t>Provides relatively superior flux </a:t>
                      </a:r>
                      <a:r>
                        <a:rPr lang="en-US" altLang="ko-KR" sz="1100" dirty="0"/>
                        <a:t>between 20-</a:t>
                      </a:r>
                      <a:r>
                        <a:rPr lang="en" altLang="ko-KR" sz="1100" dirty="0"/>
                        <a:t>40 keV compared to other insertion devices (Flux of IVU24 decreases from 22 keV).</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100" dirty="0"/>
                        <a:t>Utilizes low harmonic order to avoid an effect of phase error sensitivity of the insertion device.</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txBody>
                  <a:tcPr marL="114276" marR="114276" marT="57138" marB="57138"/>
                </a:tc>
                <a:extLst>
                  <a:ext uri="{0D108BD9-81ED-4DB2-BD59-A6C34878D82A}">
                    <a16:rowId xmlns:a16="http://schemas.microsoft.com/office/drawing/2014/main" val="3518536218"/>
                  </a:ext>
                </a:extLst>
              </a:tr>
              <a:tr h="533289">
                <a:tc rowSpan="3">
                  <a:txBody>
                    <a:bodyPr/>
                    <a:lstStyle/>
                    <a:p>
                      <a:pPr algn="ctr" latinLnBrk="1"/>
                      <a:r>
                        <a:rPr lang="en-US" altLang="ko-KR" sz="1400" dirty="0"/>
                        <a:t>Optics</a:t>
                      </a:r>
                    </a:p>
                  </a:txBody>
                  <a:tcPr marL="114276" marR="114276" marT="57138" marB="57138" anchor="ctr"/>
                </a:tc>
                <a:tc>
                  <a:txBody>
                    <a:bodyPr/>
                    <a:lstStyle/>
                    <a:p>
                      <a:pPr algn="ctr" latinLnBrk="1"/>
                      <a:r>
                        <a:rPr lang="en-US" altLang="ko-KR" sz="1400" dirty="0"/>
                        <a:t>Front-end</a:t>
                      </a:r>
                      <a:endParaRPr lang="ko-KR" altLang="en-US" sz="1400" dirty="0"/>
                    </a:p>
                  </a:txBody>
                  <a:tcPr marL="114276" marR="114276" marT="57138" marB="57138" anchor="ctr"/>
                </a:tc>
                <a:tc>
                  <a:txBody>
                    <a:bodyPr/>
                    <a:lstStyle/>
                    <a:p>
                      <a:pPr marL="171450" indent="-171450" latinLnBrk="1">
                        <a:buFont typeface="Arial" panose="020B0604020202020204" pitchFamily="34" charset="0"/>
                        <a:buChar char="•"/>
                      </a:pPr>
                      <a:r>
                        <a:rPr lang="en-US" altLang="ko-KR" sz="1200" dirty="0"/>
                        <a:t>Front-End</a:t>
                      </a:r>
                    </a:p>
                  </a:txBody>
                  <a:tcPr marL="114276" marR="114276" marT="57138" marB="57138"/>
                </a:tc>
                <a:tc>
                  <a:txBody>
                    <a:bodyPr/>
                    <a:lstStyle/>
                    <a:p>
                      <a:pPr marL="171450" indent="-171450" latinLnBrk="1">
                        <a:buFont typeface="Arial" panose="020B0604020202020204" pitchFamily="34" charset="0"/>
                        <a:buChar char="•"/>
                      </a:pPr>
                      <a:r>
                        <a:rPr lang="en-US" altLang="ko-KR" sz="1200" dirty="0"/>
                        <a:t>Front-End: </a:t>
                      </a:r>
                      <a:r>
                        <a:rPr lang="en-US" altLang="ko-KR" sz="1200" b="0" dirty="0">
                          <a:solidFill>
                            <a:schemeClr val="tx1"/>
                          </a:solidFill>
                        </a:rPr>
                        <a:t>Diagnostic will be relocated depending on the optic updates on beamline layout</a:t>
                      </a:r>
                    </a:p>
                  </a:txBody>
                  <a:tcPr marL="114276" marR="114276" marT="57138" marB="57138"/>
                </a:tc>
                <a:tc>
                  <a:txBody>
                    <a:bodyPr/>
                    <a:lstStyle/>
                    <a:p>
                      <a:pPr marL="0" indent="0" latinLnBrk="1">
                        <a:buFontTx/>
                        <a:buNone/>
                      </a:pPr>
                      <a:endParaRPr lang="ko-KR" altLang="en-US" sz="1100" dirty="0"/>
                    </a:p>
                  </a:txBody>
                  <a:tcPr marL="114276" marR="114276" marT="57138" marB="57138"/>
                </a:tc>
                <a:tc>
                  <a:txBody>
                    <a:bodyPr/>
                    <a:lstStyle/>
                    <a:p>
                      <a:pPr marL="0" indent="0" latinLnBrk="1">
                        <a:buFontTx/>
                        <a:buNone/>
                      </a:pPr>
                      <a:endParaRPr lang="ko-KR" altLang="en-US" sz="1200" dirty="0"/>
                    </a:p>
                  </a:txBody>
                  <a:tcPr marL="114276" marR="114276" marT="57138" marB="57138"/>
                </a:tc>
                <a:extLst>
                  <a:ext uri="{0D108BD9-81ED-4DB2-BD59-A6C34878D82A}">
                    <a16:rowId xmlns:a16="http://schemas.microsoft.com/office/drawing/2014/main" val="765241888"/>
                  </a:ext>
                </a:extLst>
              </a:tr>
              <a:tr h="744246">
                <a:tc vMerge="1">
                  <a:txBody>
                    <a:bodyPr/>
                    <a:lstStyle/>
                    <a:p>
                      <a:pPr latinLnBrk="1"/>
                      <a:endParaRPr lang="ko-KR" altLang="en-US" sz="1200" dirty="0"/>
                    </a:p>
                  </a:txBody>
                  <a:tcPr/>
                </a:tc>
                <a:tc rowSpan="2">
                  <a:txBody>
                    <a:bodyPr/>
                    <a:lstStyle/>
                    <a:p>
                      <a:pPr algn="ctr" latinLnBrk="1"/>
                      <a:r>
                        <a:rPr lang="en-US" altLang="ko-KR" sz="1400" dirty="0"/>
                        <a:t>Mirror system</a:t>
                      </a:r>
                      <a:endParaRPr lang="ko-KR" altLang="en-US" sz="1400" dirty="0"/>
                    </a:p>
                  </a:txBody>
                  <a:tcPr marL="114276" marR="114276" marT="57138" marB="57138" anchor="ctr"/>
                </a:tc>
                <a:tc>
                  <a:txBody>
                    <a:bodyPr/>
                    <a:lstStyle/>
                    <a:p>
                      <a:pPr marL="0" indent="0" latinLnBrk="1">
                        <a:buFontTx/>
                        <a:buNone/>
                      </a:pPr>
                      <a:r>
                        <a:rPr lang="en-US" altLang="ko-KR" sz="1200" b="1" dirty="0"/>
                        <a:t>M1</a:t>
                      </a:r>
                    </a:p>
                    <a:p>
                      <a:pPr marL="171450" indent="-171450" latinLnBrk="1">
                        <a:buFont typeface="Arial" panose="020B0604020202020204" pitchFamily="34" charset="0"/>
                        <a:buChar char="•"/>
                      </a:pPr>
                      <a:r>
                        <a:rPr lang="en-US" altLang="ko-KR" sz="1200" dirty="0"/>
                        <a:t>Sagittal horizontal mirror</a:t>
                      </a:r>
                    </a:p>
                    <a:p>
                      <a:pPr marL="171450" indent="-171450" latinLnBrk="1">
                        <a:buFont typeface="Arial" panose="020B0604020202020204" pitchFamily="34" charset="0"/>
                        <a:buChar char="•"/>
                      </a:pPr>
                      <a:r>
                        <a:rPr lang="en-US" altLang="ko-KR" sz="1200" dirty="0"/>
                        <a:t>1 strip coating Pt </a:t>
                      </a:r>
                    </a:p>
                  </a:txBody>
                  <a:tcPr marL="114276" marR="114276" marT="57138" marB="57138"/>
                </a:tc>
                <a:tc>
                  <a:txBody>
                    <a:bodyPr/>
                    <a:lstStyle/>
                    <a:p>
                      <a:pPr marL="171450" indent="-171450" latinLnBrk="1">
                        <a:buFontTx/>
                        <a:buChar char="-"/>
                      </a:pPr>
                      <a:endParaRPr lang="en-US" altLang="ko-KR" sz="12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t>Secures low divergence angle and low heat load by replacing the insertion device (eliminating M1)</a:t>
                      </a: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24074997"/>
                  </a:ext>
                </a:extLst>
              </a:tr>
              <a:tr h="1066578">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t>M2</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Plane mirror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3 strip coating for different energy Si-bare Rh Pt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dirty="0"/>
                    </a:p>
                  </a:txBody>
                  <a:tcPr marL="114276" marR="114276" marT="57138" marB="57138"/>
                </a:tc>
                <a:tc>
                  <a:txBody>
                    <a:bodyPr/>
                    <a:lstStyle/>
                    <a:p>
                      <a:pPr marL="0" indent="0" latinLnBrk="1">
                        <a:buFontTx/>
                        <a:buNone/>
                      </a:pPr>
                      <a:r>
                        <a:rPr lang="en-US" altLang="ko-KR" sz="1200" b="1" dirty="0">
                          <a:solidFill>
                            <a:srgbClr val="FF0000"/>
                          </a:solidFill>
                        </a:rPr>
                        <a:t>Transfocator + CRL</a:t>
                      </a:r>
                    </a:p>
                    <a:p>
                      <a:pPr marL="171450" indent="-171450" latinLnBrk="1">
                        <a:buFont typeface="Arial" panose="020B0604020202020204" pitchFamily="34" charset="0"/>
                        <a:buChar char="•"/>
                      </a:pPr>
                      <a:r>
                        <a:rPr lang="en-US" altLang="ko-KR" sz="1200" dirty="0">
                          <a:solidFill>
                            <a:srgbClr val="FF0000"/>
                          </a:solidFill>
                        </a:rPr>
                        <a:t>Various CRLs (Max. 15 sets)</a:t>
                      </a:r>
                    </a:p>
                    <a:p>
                      <a:pPr marL="171450" indent="-171450" latinLnBrk="1">
                        <a:buFont typeface="Arial" panose="020B0604020202020204" pitchFamily="34" charset="0"/>
                        <a:buChar char="•"/>
                      </a:pPr>
                      <a:r>
                        <a:rPr lang="en-US" altLang="ko-KR" sz="1200" dirty="0">
                          <a:solidFill>
                            <a:srgbClr val="FF0000"/>
                          </a:solidFill>
                        </a:rPr>
                        <a:t>1D and 2D lens for collimation and focusing in vertical and horizontal beam</a:t>
                      </a:r>
                    </a:p>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txBody>
                  <a:tcPr marL="114276" marR="114276" marT="57138" marB="57138"/>
                </a:tc>
                <a:tc>
                  <a:txBody>
                    <a:bodyPr/>
                    <a:lstStyle/>
                    <a:p>
                      <a:pPr marL="171450" indent="-171450" latinLnBrk="1">
                        <a:buFont typeface="Arial" panose="020B0604020202020204" pitchFamily="34" charset="0"/>
                        <a:buChar char="•"/>
                      </a:pPr>
                      <a:r>
                        <a:rPr lang="en" altLang="ko-KR" sz="1100" dirty="0"/>
                        <a:t>Installation a </a:t>
                      </a:r>
                      <a:r>
                        <a:rPr lang="en" altLang="ko-KR" sz="1100" dirty="0" err="1"/>
                        <a:t>Transfocator</a:t>
                      </a:r>
                      <a:r>
                        <a:rPr lang="en" altLang="ko-KR" sz="1100" dirty="0"/>
                        <a:t> including CRLs system instead of a mirror device to enable collimation and focusing at specific energies (HRPD utilizes fixed energy).</a:t>
                      </a:r>
                      <a:endParaRPr lang="ko-KR" altLang="en-US" sz="1100" dirty="0"/>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1532223514"/>
                  </a:ext>
                </a:extLst>
              </a:tr>
              <a:tr h="685657">
                <a:tc gridSpan="2">
                  <a:txBody>
                    <a:bodyPr/>
                    <a:lstStyle/>
                    <a:p>
                      <a:pPr algn="ctr" latinLnBrk="1"/>
                      <a:r>
                        <a:rPr lang="en-US" altLang="ko-KR" sz="1400" dirty="0"/>
                        <a:t>Monochromator</a:t>
                      </a:r>
                      <a:endParaRPr lang="ko-KR" altLang="en-US" sz="1400" dirty="0"/>
                    </a:p>
                  </a:txBody>
                  <a:tcPr marL="114276" marR="114276" marT="57138" marB="57138" anchor="ctr"/>
                </a:tc>
                <a:tc hMerge="1">
                  <a:txBody>
                    <a:bodyPr/>
                    <a:lstStyle/>
                    <a:p>
                      <a:pPr latinLnBrk="1"/>
                      <a:endParaRPr lang="ko-KR" altLang="en-US"/>
                    </a:p>
                  </a:txBody>
                  <a:tcPr/>
                </a:tc>
                <a:tc>
                  <a:txBody>
                    <a:bodyPr/>
                    <a:lstStyle/>
                    <a:p>
                      <a:pPr marL="0" indent="0" latinLnBrk="1">
                        <a:buFontTx/>
                        <a:buNone/>
                      </a:pPr>
                      <a:r>
                        <a:rPr lang="en-US" altLang="ko-KR" sz="1200" b="1" dirty="0"/>
                        <a:t>DCM</a:t>
                      </a:r>
                    </a:p>
                    <a:p>
                      <a:pPr marL="171450" indent="-171450" latinLnBrk="1">
                        <a:buFont typeface="Arial" panose="020B0604020202020204" pitchFamily="34" charset="0"/>
                        <a:buChar char="•"/>
                      </a:pPr>
                      <a:r>
                        <a:rPr lang="en-US" altLang="ko-KR" sz="1200" dirty="0"/>
                        <a:t>Direct drive goniometer</a:t>
                      </a:r>
                      <a:endParaRPr lang="ko-KR" altLang="en-US" sz="1200" dirty="0"/>
                    </a:p>
                  </a:txBody>
                  <a:tcPr marL="114276" marR="114276" marT="57138" marB="57138"/>
                </a:tc>
                <a:tc>
                  <a:txBody>
                    <a:bodyPr/>
                    <a:lstStyle/>
                    <a:p>
                      <a:pPr marL="0" indent="0" latinLnBrk="1">
                        <a:buFontTx/>
                        <a:buNone/>
                      </a:pPr>
                      <a:r>
                        <a:rPr lang="en-US" altLang="ko-KR" sz="1200" b="1" dirty="0"/>
                        <a:t>DCM</a:t>
                      </a:r>
                    </a:p>
                    <a:p>
                      <a:pPr marL="171450" indent="-171450" latinLnBrk="1">
                        <a:buFont typeface="Arial" panose="020B0604020202020204" pitchFamily="34" charset="0"/>
                        <a:buChar char="•"/>
                      </a:pPr>
                      <a:r>
                        <a:rPr lang="en-US" altLang="ko-KR" sz="1200" dirty="0"/>
                        <a:t>Considering goniometer motor type (Warm wheel, harmonic gear, …)</a:t>
                      </a:r>
                      <a:endParaRPr lang="ko-KR" altLang="en-US" sz="1200" dirty="0"/>
                    </a:p>
                  </a:txBody>
                  <a:tcPr marL="114276" marR="114276" marT="57138" marB="57138"/>
                </a:tc>
                <a:tc>
                  <a:txBody>
                    <a:bodyPr/>
                    <a:lstStyle/>
                    <a:p>
                      <a:pPr latinLnBrk="1"/>
                      <a:endParaRPr lang="ko-KR" altLang="en-US" sz="1200" dirty="0"/>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640350069"/>
                  </a:ext>
                </a:extLst>
              </a:tr>
              <a:tr h="515844">
                <a:tc gridSpan="2">
                  <a:txBody>
                    <a:bodyPr/>
                    <a:lstStyle/>
                    <a:p>
                      <a:pPr algn="ctr" latinLnBrk="1"/>
                      <a:r>
                        <a:rPr lang="en-US" altLang="ko-KR" sz="1400" dirty="0"/>
                        <a:t>Beamline PTL</a:t>
                      </a:r>
                      <a:endParaRPr lang="ko-KR" altLang="en-US" sz="1400" dirty="0"/>
                    </a:p>
                  </a:txBody>
                  <a:tcPr marL="114276" marR="114276" marT="57138" marB="57138" anchor="ctr"/>
                </a:tc>
                <a:tc hMerge="1">
                  <a:txBody>
                    <a:bodyPr/>
                    <a:lstStyle/>
                    <a:p>
                      <a:pPr latinLnBrk="1"/>
                      <a:endParaRPr lang="ko-KR" altLang="en-US"/>
                    </a:p>
                  </a:txBody>
                  <a:tcPr/>
                </a:tc>
                <a:tc>
                  <a:txBody>
                    <a:bodyPr/>
                    <a:lstStyle/>
                    <a:p>
                      <a:pPr marL="171450" indent="-171450" latinLnBrk="1">
                        <a:buFont typeface="Arial" panose="020B0604020202020204" pitchFamily="34" charset="0"/>
                        <a:buChar char="•"/>
                      </a:pPr>
                      <a:r>
                        <a:rPr lang="en-US" altLang="ko-KR" sz="1200" dirty="0"/>
                        <a:t>Under designing</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Relocating </a:t>
                      </a:r>
                      <a:r>
                        <a:rPr lang="en-US" altLang="ko-KR" sz="1200" b="0" dirty="0">
                          <a:solidFill>
                            <a:schemeClr val="tx1"/>
                          </a:solidFill>
                        </a:rPr>
                        <a:t>Diagnostics depending on the optic updates on beamline layout (under designing)</a:t>
                      </a:r>
                      <a:endParaRPr lang="ko-KR" altLang="en-US" sz="1200" dirty="0"/>
                    </a:p>
                  </a:txBody>
                  <a:tcPr marL="114276" marR="114276" marT="57138" marB="57138"/>
                </a:tc>
                <a:tc>
                  <a:txBody>
                    <a:bodyPr/>
                    <a:lstStyle/>
                    <a:p>
                      <a:pPr latinLnBrk="1"/>
                      <a:endParaRPr lang="ko-KR" altLang="en-US" sz="1200" dirty="0"/>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323599810"/>
                  </a:ext>
                </a:extLst>
              </a:tr>
              <a:tr h="685657">
                <a:tc gridSpan="2">
                  <a:txBody>
                    <a:bodyPr/>
                    <a:lstStyle/>
                    <a:p>
                      <a:pPr algn="ctr" latinLnBrk="1"/>
                      <a:r>
                        <a:rPr lang="en-US" altLang="ko-KR" sz="1400" dirty="0"/>
                        <a:t>Exp. system</a:t>
                      </a:r>
                      <a:endParaRPr lang="ko-KR" altLang="en-US" sz="1400" dirty="0"/>
                    </a:p>
                  </a:txBody>
                  <a:tcPr marL="114276" marR="114276" marT="57138" marB="57138" anchor="ctr"/>
                </a:tc>
                <a:tc hMerge="1">
                  <a:txBody>
                    <a:bodyPr/>
                    <a:lstStyle/>
                    <a:p>
                      <a:pPr latinLnBrk="1"/>
                      <a:endParaRPr lang="ko-KR" altLang="en-US"/>
                    </a:p>
                  </a:txBody>
                  <a:tcPr/>
                </a:tc>
                <a:tc>
                  <a:txBody>
                    <a:bodyPr/>
                    <a:lstStyle/>
                    <a:p>
                      <a:pPr marL="171450" indent="-171450" latinLnBrk="1">
                        <a:buFont typeface="Arial" panose="020B0604020202020204" pitchFamily="34" charset="0"/>
                        <a:buChar char="•"/>
                      </a:pPr>
                      <a:r>
                        <a:rPr lang="en-US" altLang="ko-KR" sz="1200" dirty="0"/>
                        <a:t>Under designing</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200" dirty="0"/>
                        <a:t>Advancements for enhancing experimental technique transitions and optimizing a combination of experimental devices </a:t>
                      </a:r>
                      <a:r>
                        <a:rPr lang="en-US" altLang="ko-KR" sz="1200" b="0" dirty="0">
                          <a:solidFill>
                            <a:schemeClr val="tx1"/>
                          </a:solidFill>
                        </a:rPr>
                        <a:t>(under designing)</a:t>
                      </a:r>
                      <a:endParaRPr lang="ko-KR" altLang="en-US" sz="1200" dirty="0"/>
                    </a:p>
                  </a:txBody>
                  <a:tcPr marL="114276" marR="114276" marT="57138" marB="57138"/>
                </a:tc>
                <a:tc>
                  <a:txBody>
                    <a:bodyPr/>
                    <a:lstStyle/>
                    <a:p>
                      <a:pPr marL="0" indent="0" latinLnBrk="1">
                        <a:buFontTx/>
                        <a:buNone/>
                      </a:pPr>
                      <a:endParaRPr lang="ko-KR" altLang="en-US" sz="1200" dirty="0">
                        <a:solidFill>
                          <a:srgbClr val="FF0000"/>
                        </a:solidFill>
                      </a:endParaRPr>
                    </a:p>
                  </a:txBody>
                  <a:tcPr marL="114276" marR="114276" marT="57138" marB="57138"/>
                </a:tc>
                <a:tc>
                  <a:txBody>
                    <a:bodyPr/>
                    <a:lstStyle/>
                    <a:p>
                      <a:pPr marL="0" indent="0" latinLnBrk="1">
                        <a:buFontTx/>
                        <a:buNone/>
                      </a:pPr>
                      <a:endParaRPr lang="ko-KR" altLang="en-US" sz="1200" dirty="0">
                        <a:solidFill>
                          <a:srgbClr val="FF0000"/>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1" y="99"/>
            <a:ext cx="6915098" cy="553870"/>
          </a:xfrm>
          <a:prstGeom prst="rect">
            <a:avLst/>
          </a:prstGeom>
          <a:noFill/>
        </p:spPr>
        <p:txBody>
          <a:bodyPr wrap="none" rtlCol="0">
            <a:spAutoFit/>
          </a:bodyPr>
          <a:lstStyle/>
          <a:p>
            <a:r>
              <a:rPr lang="en-US" altLang="ko-KR" sz="2999" b="1" dirty="0"/>
              <a:t>ID24 Material Structure Analysis Beamline</a:t>
            </a:r>
            <a:endParaRPr lang="ko-KR" altLang="en-US" sz="2999" b="1" dirty="0"/>
          </a:p>
        </p:txBody>
      </p:sp>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2025.07.30</a:t>
            </a:r>
            <a:endParaRPr lang="ko-KR" altLang="en-US" sz="2812" dirty="0"/>
          </a:p>
        </p:txBody>
      </p:sp>
      <p:pic>
        <p:nvPicPr>
          <p:cNvPr id="3" name="그림 2">
            <a:extLst>
              <a:ext uri="{FF2B5EF4-FFF2-40B4-BE49-F238E27FC236}">
                <a16:creationId xmlns:a16="http://schemas.microsoft.com/office/drawing/2014/main" id="{08446657-1D3E-C938-27D1-F5279A5B610F}"/>
              </a:ext>
            </a:extLst>
          </p:cNvPr>
          <p:cNvPicPr>
            <a:picLocks noChangeAspect="1"/>
          </p:cNvPicPr>
          <p:nvPr/>
        </p:nvPicPr>
        <p:blipFill>
          <a:blip r:embed="rId2"/>
          <a:stretch>
            <a:fillRect/>
          </a:stretch>
        </p:blipFill>
        <p:spPr>
          <a:xfrm>
            <a:off x="1918405" y="1214622"/>
            <a:ext cx="4655692" cy="969833"/>
          </a:xfrm>
          <a:prstGeom prst="rect">
            <a:avLst/>
          </a:prstGeom>
        </p:spPr>
      </p:pic>
      <p:pic>
        <p:nvPicPr>
          <p:cNvPr id="6" name="그림 5">
            <a:extLst>
              <a:ext uri="{FF2B5EF4-FFF2-40B4-BE49-F238E27FC236}">
                <a16:creationId xmlns:a16="http://schemas.microsoft.com/office/drawing/2014/main" id="{32C85788-FBD8-3CB2-8AC5-AACE92F155DA}"/>
              </a:ext>
            </a:extLst>
          </p:cNvPr>
          <p:cNvPicPr>
            <a:picLocks noChangeAspect="1"/>
          </p:cNvPicPr>
          <p:nvPr/>
        </p:nvPicPr>
        <p:blipFill>
          <a:blip r:embed="rId3"/>
          <a:stretch>
            <a:fillRect/>
          </a:stretch>
        </p:blipFill>
        <p:spPr>
          <a:xfrm>
            <a:off x="6635089" y="1111456"/>
            <a:ext cx="4387801" cy="1175678"/>
          </a:xfrm>
          <a:prstGeom prst="rect">
            <a:avLst/>
          </a:prstGeom>
        </p:spPr>
      </p:pic>
    </p:spTree>
    <p:extLst>
      <p:ext uri="{BB962C8B-B14F-4D97-AF65-F5344CB8AC3E}">
        <p14:creationId xmlns:p14="http://schemas.microsoft.com/office/powerpoint/2010/main" val="177882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181719" y="496137"/>
          <a:ext cx="14978922" cy="7975952"/>
        </p:xfrm>
        <a:graphic>
          <a:graphicData uri="http://schemas.openxmlformats.org/drawingml/2006/table">
            <a:tbl>
              <a:tblPr firstRow="1" bandRow="1">
                <a:tableStyleId>{5C22544A-7EE6-4342-B048-85BDC9FD1C3A}</a:tableStyleId>
              </a:tblPr>
              <a:tblGrid>
                <a:gridCol w="1309313">
                  <a:extLst>
                    <a:ext uri="{9D8B030D-6E8A-4147-A177-3AD203B41FA5}">
                      <a16:colId xmlns:a16="http://schemas.microsoft.com/office/drawing/2014/main" val="2140976050"/>
                    </a:ext>
                  </a:extLst>
                </a:gridCol>
                <a:gridCol w="4059525">
                  <a:extLst>
                    <a:ext uri="{9D8B030D-6E8A-4147-A177-3AD203B41FA5}">
                      <a16:colId xmlns:a16="http://schemas.microsoft.com/office/drawing/2014/main" val="1521833264"/>
                    </a:ext>
                  </a:extLst>
                </a:gridCol>
                <a:gridCol w="4026876">
                  <a:extLst>
                    <a:ext uri="{9D8B030D-6E8A-4147-A177-3AD203B41FA5}">
                      <a16:colId xmlns:a16="http://schemas.microsoft.com/office/drawing/2014/main" val="3955269766"/>
                    </a:ext>
                  </a:extLst>
                </a:gridCol>
                <a:gridCol w="4429562">
                  <a:extLst>
                    <a:ext uri="{9D8B030D-6E8A-4147-A177-3AD203B41FA5}">
                      <a16:colId xmlns:a16="http://schemas.microsoft.com/office/drawing/2014/main" val="3254480555"/>
                    </a:ext>
                  </a:extLst>
                </a:gridCol>
                <a:gridCol w="1153646">
                  <a:extLst>
                    <a:ext uri="{9D8B030D-6E8A-4147-A177-3AD203B41FA5}">
                      <a16:colId xmlns:a16="http://schemas.microsoft.com/office/drawing/2014/main" val="1099967518"/>
                    </a:ext>
                  </a:extLst>
                </a:gridCol>
              </a:tblGrid>
              <a:tr h="503996">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1120484">
                <a:tc>
                  <a:txBody>
                    <a:bodyPr/>
                    <a:lstStyle/>
                    <a:p>
                      <a:pPr latinLnBrk="1"/>
                      <a:r>
                        <a:rPr lang="en-US" altLang="ko-KR" sz="1100" dirty="0"/>
                        <a:t>Beamline Layout</a:t>
                      </a:r>
                      <a:endParaRPr lang="ko-KR" altLang="en-US" sz="1100" dirty="0"/>
                    </a:p>
                  </a:txBody>
                  <a:tcPr marL="114276" marR="114276" marT="57138" marB="57138"/>
                </a:tc>
                <a:tc>
                  <a:txBody>
                    <a:bodyPr/>
                    <a:lstStyle/>
                    <a:p>
                      <a:pPr latinLnBrk="1"/>
                      <a:endParaRPr lang="ko-KR" altLang="en-US" sz="1100" dirty="0"/>
                    </a:p>
                  </a:txBody>
                  <a:tcPr marL="114276" marR="114276" marT="57138" marB="57138"/>
                </a:tc>
                <a:tc>
                  <a:txBody>
                    <a:bodyPr/>
                    <a:lstStyle/>
                    <a:p>
                      <a:pPr latinLnBrk="1"/>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sz="1100" dirty="0"/>
                        <a:t>Wide Photon Energy Range Cover (0.1 ~ 5 keV) </a:t>
                      </a:r>
                    </a:p>
                    <a:p>
                      <a:pPr marL="171450" indent="-171450" latinLnBrk="1">
                        <a:buFont typeface="Arial" panose="020B0604020202020204" pitchFamily="34" charset="0"/>
                        <a:buChar char="•"/>
                      </a:pPr>
                      <a:r>
                        <a:rPr lang="en-US" sz="1100" dirty="0"/>
                        <a:t>~10 um class small beam size </a:t>
                      </a:r>
                    </a:p>
                    <a:p>
                      <a:pPr marL="171450" indent="-171450" latinLnBrk="1">
                        <a:buFont typeface="Arial" panose="020B0604020202020204" pitchFamily="34" charset="0"/>
                        <a:buChar char="•"/>
                      </a:pPr>
                      <a:r>
                        <a:rPr lang="en-US" sz="1100" dirty="0"/>
                        <a:t>Fulfillment of legal requirements for industrial users. </a:t>
                      </a:r>
                    </a:p>
                    <a:p>
                      <a:pPr marL="171450" indent="-171450" latinLnBrk="1">
                        <a:buFont typeface="Arial" panose="020B0604020202020204" pitchFamily="34" charset="0"/>
                        <a:buChar char="•"/>
                      </a:pPr>
                      <a:r>
                        <a:rPr lang="en-US" sz="1100" dirty="0"/>
                        <a:t>Expansion of research capabilities possible through experimental techniques utilizing photon polarization and coherence.</a:t>
                      </a:r>
                      <a:endParaRPr lang="ko-KR" altLang="en-US" sz="1100" dirty="0">
                        <a:solidFill>
                          <a:schemeClr val="tx1"/>
                        </a:solidFill>
                      </a:endParaRPr>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1729402738"/>
                  </a:ext>
                </a:extLst>
              </a:tr>
              <a:tr h="971348">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dirty="0"/>
                        <a:t>Insertion Device</a:t>
                      </a:r>
                      <a:endParaRPr lang="ko-KR" altLang="en-US" sz="11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IVU24 + EPU78(Tandem Array)</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IVU24 : 2-5 keV</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EPU78 : 0.1-3 keV</a:t>
                      </a:r>
                      <a:endParaRPr lang="ko-KR" altLang="en-US" sz="11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rgbClr val="FF0000"/>
                          </a:solidFill>
                        </a:rPr>
                        <a:t>IVU24 + EPU78(Canted Array)</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IVU24 : 2-5 keV</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EPU78 : 0.1-3 keV</a:t>
                      </a:r>
                      <a:endParaRPr lang="ko-KR" altLang="en-US" sz="1100"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sz="1100" dirty="0"/>
                        <a:t>Tandem Array: Provides 50% beam to each branch -&gt; Canted Array: Provides 100% beam to each branch. </a:t>
                      </a:r>
                    </a:p>
                    <a:p>
                      <a:pPr marL="171450" indent="-171450" latinLnBrk="1">
                        <a:buFont typeface="Arial" panose="020B0604020202020204" pitchFamily="34" charset="0"/>
                        <a:buChar char="•"/>
                      </a:pPr>
                      <a:r>
                        <a:rPr lang="en-US" sz="1100" dirty="0"/>
                        <a:t>Increased experimental opportunities for each beamline. </a:t>
                      </a:r>
                    </a:p>
                    <a:p>
                      <a:pPr marL="171450" indent="-171450" latinLnBrk="1">
                        <a:buFont typeface="Arial" panose="020B0604020202020204" pitchFamily="34" charset="0"/>
                        <a:buChar char="•"/>
                      </a:pPr>
                      <a:r>
                        <a:rPr lang="en-US" sz="1100" dirty="0"/>
                        <a:t>Two branches operate completely independently with Canted array configuration.</a:t>
                      </a:r>
                      <a:endParaRPr lang="en-US" altLang="ko-KR" sz="1100" dirty="0">
                        <a:solidFill>
                          <a:schemeClr val="tx1"/>
                        </a:solidFill>
                      </a:endParaRP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100" dirty="0"/>
                    </a:p>
                  </a:txBody>
                  <a:tcPr marL="114276" marR="114276" marT="57138" marB="57138"/>
                </a:tc>
                <a:extLst>
                  <a:ext uri="{0D108BD9-81ED-4DB2-BD59-A6C34878D82A}">
                    <a16:rowId xmlns:a16="http://schemas.microsoft.com/office/drawing/2014/main" val="3518536218"/>
                  </a:ext>
                </a:extLst>
              </a:tr>
              <a:tr h="290262">
                <a:tc>
                  <a:txBody>
                    <a:bodyPr/>
                    <a:lstStyle/>
                    <a:p>
                      <a:pPr latinLnBrk="1"/>
                      <a:r>
                        <a:rPr lang="en-US" altLang="ko-KR" sz="1100" dirty="0"/>
                        <a:t>Front-end</a:t>
                      </a:r>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t>Front-End: Tandem Array</a:t>
                      </a:r>
                    </a:p>
                  </a:txBody>
                  <a:tcPr marL="114276" marR="114276" marT="57138" marB="57138"/>
                </a:tc>
                <a:tc>
                  <a:txBody>
                    <a:bodyPr/>
                    <a:lstStyle/>
                    <a:p>
                      <a:pPr marL="171450" indent="-171450" latinLnBrk="1">
                        <a:buFont typeface="Arial" panose="020B0604020202020204" pitchFamily="34" charset="0"/>
                        <a:buChar char="•"/>
                      </a:pPr>
                      <a:r>
                        <a:rPr lang="en-US" altLang="ko-KR" sz="1100" dirty="0"/>
                        <a:t>Front-End : </a:t>
                      </a:r>
                      <a:r>
                        <a:rPr lang="en-US" altLang="ko-KR" sz="1100" b="0" dirty="0">
                          <a:solidFill>
                            <a:schemeClr val="tx1"/>
                          </a:solidFill>
                        </a:rPr>
                        <a:t>Canted Array</a:t>
                      </a:r>
                    </a:p>
                  </a:txBody>
                  <a:tcPr marL="114276" marR="114276" marT="57138" marB="57138"/>
                </a:tc>
                <a:tc>
                  <a:txBody>
                    <a:bodyPr/>
                    <a:lstStyle/>
                    <a:p>
                      <a:pPr marL="0" indent="0" latinLnBrk="1">
                        <a:buFontTx/>
                        <a:buNone/>
                      </a:pPr>
                      <a:endParaRPr lang="ko-KR" altLang="en-US" sz="1100" dirty="0">
                        <a:solidFill>
                          <a:schemeClr val="tx1"/>
                        </a:solidFill>
                      </a:endParaRPr>
                    </a:p>
                  </a:txBody>
                  <a:tcPr marL="114276" marR="114276" marT="57138" marB="57138"/>
                </a:tc>
                <a:tc>
                  <a:txBody>
                    <a:bodyPr/>
                    <a:lstStyle/>
                    <a:p>
                      <a:pPr marL="0" indent="0" latinLnBrk="1">
                        <a:buFontTx/>
                        <a:buNone/>
                      </a:pPr>
                      <a:endParaRPr lang="ko-KR" altLang="en-US" sz="1100" dirty="0"/>
                    </a:p>
                  </a:txBody>
                  <a:tcPr marL="114276" marR="114276" marT="57138" marB="57138"/>
                </a:tc>
                <a:extLst>
                  <a:ext uri="{0D108BD9-81ED-4DB2-BD59-A6C34878D82A}">
                    <a16:rowId xmlns:a16="http://schemas.microsoft.com/office/drawing/2014/main" val="765241888"/>
                  </a:ext>
                </a:extLst>
              </a:tr>
              <a:tr h="971348">
                <a:tc rowSpan="4">
                  <a:txBody>
                    <a:bodyPr/>
                    <a:lstStyle/>
                    <a:p>
                      <a:pPr latinLnBrk="1"/>
                      <a:r>
                        <a:rPr lang="en-US" altLang="ko-KR" sz="1100" dirty="0"/>
                        <a:t>Mirror system</a:t>
                      </a:r>
                      <a:endParaRPr lang="ko-KR" altLang="en-US" sz="1100" dirty="0"/>
                    </a:p>
                  </a:txBody>
                  <a:tcPr marL="114276" marR="114276" marT="57138" marB="57138"/>
                </a:tc>
                <a:tc>
                  <a:txBody>
                    <a:bodyPr/>
                    <a:lstStyle/>
                    <a:p>
                      <a:pPr marL="0" indent="0" latinLnBrk="1">
                        <a:buFontTx/>
                        <a:buNone/>
                      </a:pPr>
                      <a:r>
                        <a:rPr lang="en-US" altLang="ko-KR" sz="1100" b="1" dirty="0"/>
                        <a:t>M1 and M2 </a:t>
                      </a:r>
                      <a:r>
                        <a:rPr lang="en-US" altLang="ko-KR" sz="1100" dirty="0"/>
                        <a:t>(Face to Face mirror) system</a:t>
                      </a:r>
                    </a:p>
                    <a:p>
                      <a:pPr marL="171450" indent="-171450" latinLnBrk="1">
                        <a:buFont typeface="Arial" panose="020B0604020202020204" pitchFamily="34" charset="0"/>
                        <a:buChar char="•"/>
                      </a:pPr>
                      <a:r>
                        <a:rPr lang="en-US" altLang="ko-KR" sz="1100" dirty="0"/>
                        <a:t>Two Cylindrical Mirror </a:t>
                      </a:r>
                    </a:p>
                    <a:p>
                      <a:pPr marL="171450" indent="-171450" latinLnBrk="1">
                        <a:buFont typeface="Arial" panose="020B0604020202020204" pitchFamily="34" charset="0"/>
                        <a:buChar char="•"/>
                      </a:pPr>
                      <a:r>
                        <a:rPr lang="en-US" altLang="ko-KR" sz="1100" dirty="0"/>
                        <a:t>M1 for Tender X-ray</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M2 Soft X-ray</a:t>
                      </a:r>
                    </a:p>
                  </a:txBody>
                  <a:tcPr marL="114276" marR="114276" marT="57138" marB="57138"/>
                </a:tc>
                <a:tc>
                  <a:txBody>
                    <a:bodyPr/>
                    <a:lstStyle/>
                    <a:p>
                      <a:pPr marL="0" indent="0" latinLnBrk="1">
                        <a:buFont typeface="Arial" panose="020B0604020202020204" pitchFamily="34" charset="0"/>
                        <a:buNone/>
                      </a:pPr>
                      <a:r>
                        <a:rPr lang="en-US" altLang="ko-KR" sz="1100" b="1" dirty="0"/>
                        <a:t>M1</a:t>
                      </a:r>
                      <a:r>
                        <a:rPr lang="en-US" altLang="ko-KR" sz="1100" dirty="0"/>
                        <a:t> (Substrate size= 50 x 500 x 50mm) </a:t>
                      </a:r>
                      <a:r>
                        <a:rPr lang="en-US" altLang="ko-KR" sz="1100" b="1" dirty="0"/>
                        <a:t>and</a:t>
                      </a:r>
                      <a:r>
                        <a:rPr lang="en-US" altLang="ko-KR" sz="1100" dirty="0"/>
                        <a:t> </a:t>
                      </a:r>
                      <a:r>
                        <a:rPr lang="en-US" altLang="ko-KR" sz="1100" b="1" dirty="0"/>
                        <a:t>M2</a:t>
                      </a:r>
                      <a:r>
                        <a:rPr lang="en-US" altLang="ko-KR" sz="1100" dirty="0"/>
                        <a:t> (Substrate size= 50 x 500 x 50mm) system </a:t>
                      </a:r>
                    </a:p>
                    <a:p>
                      <a:pPr marL="171450" indent="-171450" latinLnBrk="1">
                        <a:buFont typeface="Arial" panose="020B0604020202020204" pitchFamily="34" charset="0"/>
                        <a:buChar char="•"/>
                      </a:pPr>
                      <a:r>
                        <a:rPr lang="en-US" altLang="ko-KR" sz="1100" dirty="0"/>
                        <a:t>Two Cylindrical Mirrors </a:t>
                      </a:r>
                    </a:p>
                    <a:p>
                      <a:pPr marL="171450" indent="-171450" latinLnBrk="1">
                        <a:buFont typeface="Arial" panose="020B0604020202020204" pitchFamily="34" charset="0"/>
                        <a:buChar char="•"/>
                      </a:pPr>
                      <a:r>
                        <a:rPr lang="en-US" altLang="ko-KR" sz="1100" dirty="0"/>
                        <a:t>Vertical Collimation Mirror(Face to Face mirror) for Tender X-ray and Soft X-ray BL</a:t>
                      </a:r>
                    </a:p>
                  </a:txBody>
                  <a:tcPr marL="114276" marR="114276" marT="57138" marB="57138"/>
                </a:tc>
                <a:tc>
                  <a:txBody>
                    <a:bodyPr/>
                    <a:lstStyle/>
                    <a:p>
                      <a:pPr marL="171450" indent="-171450" latinLnBrk="1">
                        <a:buFont typeface="Arial" panose="020B0604020202020204" pitchFamily="34" charset="0"/>
                        <a:buChar char="•"/>
                      </a:pPr>
                      <a:r>
                        <a:rPr lang="en-US" altLang="ko-KR" sz="1100" dirty="0">
                          <a:solidFill>
                            <a:schemeClr val="tx1"/>
                          </a:solidFill>
                        </a:rPr>
                        <a:t>Distance : M1 &amp; M2 31m</a:t>
                      </a:r>
                    </a:p>
                    <a:p>
                      <a:pPr marL="171450" indent="-171450" latinLnBrk="1">
                        <a:buFont typeface="Arial" panose="020B0604020202020204" pitchFamily="34" charset="0"/>
                        <a:buChar char="•"/>
                      </a:pPr>
                      <a:r>
                        <a:rPr lang="en-US" altLang="ko-KR" sz="1100" dirty="0">
                          <a:solidFill>
                            <a:schemeClr val="tx1"/>
                          </a:solidFill>
                        </a:rPr>
                        <a:t>Incidence angle :  M1= 0.3 deg, M2 = 0.6 deg</a:t>
                      </a:r>
                    </a:p>
                    <a:p>
                      <a:pPr marL="0" indent="0" latinLnBrk="1">
                        <a:buFontTx/>
                        <a:buNone/>
                      </a:pPr>
                      <a:endParaRPr lang="ko-KR" altLang="en-US" sz="1100" dirty="0">
                        <a:solidFill>
                          <a:schemeClr val="tx1"/>
                        </a:solidFill>
                      </a:endParaRPr>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324074997"/>
                  </a:ext>
                </a:extLst>
              </a:tr>
              <a:tr h="799933">
                <a:tc vMerge="1">
                  <a:txBody>
                    <a:bodyPr/>
                    <a:lstStyle/>
                    <a:p>
                      <a:pPr latinLnBrk="1"/>
                      <a:endParaRPr lang="ko-KR" altLang="en-US"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PGM</a:t>
                      </a:r>
                      <a:r>
                        <a:rPr lang="en-US" altLang="ko-KR" sz="1100" dirty="0"/>
                        <a:t> system for Soft X-ray Branch: M3(Pl. M.)+grating M3(plane mirror) </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Plane Grating(one substrate with 3-line structure)</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PGM</a:t>
                      </a:r>
                      <a:r>
                        <a:rPr lang="en-US" altLang="ko-KR" sz="1100" dirty="0"/>
                        <a:t> system for Soft X-ray Branch: M3(Pl. M.)+grating</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dirty="0"/>
                        <a:t>M3(plane mirror)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Plane Grating(one substrate with 3-line structure)</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Distance : 38m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Energy range (3-line) :</a:t>
                      </a:r>
                    </a:p>
                    <a:p>
                      <a:pPr marL="457200" marR="0" lvl="1" indent="0" algn="l" defTabSz="914400" rtl="0" eaLnBrk="1" fontAlgn="auto" latinLnBrk="1" hangingPunct="1">
                        <a:lnSpc>
                          <a:spcPct val="100000"/>
                        </a:lnSpc>
                        <a:spcBef>
                          <a:spcPts val="0"/>
                        </a:spcBef>
                        <a:spcAft>
                          <a:spcPts val="0"/>
                        </a:spcAft>
                        <a:buClrTx/>
                        <a:buSzTx/>
                        <a:buFontTx/>
                        <a:buNone/>
                        <a:tabLst/>
                        <a:defRPr/>
                      </a:pPr>
                      <a:r>
                        <a:rPr lang="en-US" altLang="ko-KR" sz="1100" dirty="0"/>
                        <a:t>1500-3200eV, 1000-2500eV, 90-1500eV </a:t>
                      </a:r>
                    </a:p>
                    <a:p>
                      <a:pPr latinLnBrk="1"/>
                      <a:endParaRPr lang="ko-KR" altLang="en-US" sz="1100" dirty="0">
                        <a:solidFill>
                          <a:schemeClr val="tx1"/>
                        </a:solidFill>
                      </a:endParaRPr>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1532223514"/>
                  </a:ext>
                </a:extLst>
              </a:tr>
              <a:tr h="799933">
                <a:tc vMerge="1">
                  <a:txBody>
                    <a:bodyPr/>
                    <a:lstStyle/>
                    <a:p>
                      <a:pPr latinLnBrk="1"/>
                      <a:endParaRPr lang="ko-KR" altLang="en-US"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M4</a:t>
                      </a:r>
                      <a:r>
                        <a:rPr lang="en-US" altLang="ko-KR" sz="1100" dirty="0"/>
                        <a:t> system for Soft X-ray Branch with single mirror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Toroidal mirror</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M4</a:t>
                      </a:r>
                      <a:r>
                        <a:rPr lang="en-US" altLang="ko-KR" sz="1100" dirty="0"/>
                        <a:t> system(M4-1,2) for Soft X-ray Branch with two mirror </a:t>
                      </a:r>
                      <a:r>
                        <a:rPr lang="en-US" altLang="ko-KR" sz="1100" dirty="0">
                          <a:solidFill>
                            <a:schemeClr val="tx1"/>
                          </a:solidFill>
                        </a:rPr>
                        <a:t>(Face to Face mirror) </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Two Toroidal mirrors </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Substrate size= 50 x 300 x 50mm)</a:t>
                      </a:r>
                    </a:p>
                  </a:txBody>
                  <a:tcPr marL="114276" marR="114276" marT="57138" marB="57138"/>
                </a:tc>
                <a:tc>
                  <a:txBody>
                    <a:bodyPr/>
                    <a:lstStyle/>
                    <a:p>
                      <a:pPr marL="171450" indent="-171450" latinLnBrk="1">
                        <a:buFont typeface="Arial" panose="020B0604020202020204" pitchFamily="34" charset="0"/>
                        <a:buChar char="•"/>
                      </a:pPr>
                      <a:r>
                        <a:rPr lang="en-US" altLang="ko-KR" sz="1100" dirty="0"/>
                        <a:t>Distance : 40m</a:t>
                      </a:r>
                    </a:p>
                    <a:p>
                      <a:pPr marL="171450" indent="-171450" latinLnBrk="1">
                        <a:buFont typeface="Arial" panose="020B0604020202020204" pitchFamily="34" charset="0"/>
                        <a:buChar char="•"/>
                      </a:pPr>
                      <a:r>
                        <a:rPr lang="en-US" altLang="ko-KR" sz="1100" dirty="0"/>
                        <a:t>T</a:t>
                      </a:r>
                      <a:r>
                        <a:rPr lang="en-US" sz="1100" dirty="0"/>
                        <a:t>he M4-1,2 mirror reflects the Soft X-ray branch beam to the Tender Branch's sample position, enabling the Tender Branch to cover 0.1 ~ 5 keV photon energy.</a:t>
                      </a:r>
                      <a:endParaRPr lang="ko-KR" altLang="en-US" sz="1100" dirty="0">
                        <a:solidFill>
                          <a:schemeClr val="tx1"/>
                        </a:solidFill>
                      </a:endParaRPr>
                    </a:p>
                  </a:txBody>
                  <a:tcPr marL="114276" marR="114276" marT="57138" marB="57138"/>
                </a:tc>
                <a:tc>
                  <a:txBody>
                    <a:bodyPr/>
                    <a:lstStyle/>
                    <a:p>
                      <a:pPr latinLnBrk="1"/>
                      <a:endParaRPr lang="ko-KR" altLang="en-US" sz="1100" dirty="0">
                        <a:solidFill>
                          <a:srgbClr val="FF0000"/>
                        </a:solidFill>
                      </a:endParaRPr>
                    </a:p>
                  </a:txBody>
                  <a:tcPr marL="114276" marR="114276" marT="57138" marB="57138"/>
                </a:tc>
                <a:extLst>
                  <a:ext uri="{0D108BD9-81ED-4DB2-BD59-A6C34878D82A}">
                    <a16:rowId xmlns:a16="http://schemas.microsoft.com/office/drawing/2014/main" val="1287916541"/>
                  </a:ext>
                </a:extLst>
              </a:tr>
              <a:tr h="457105">
                <a:tc vMerge="1">
                  <a:txBody>
                    <a:bodyPr/>
                    <a:lstStyle/>
                    <a:p>
                      <a:pPr latinLnBrk="1"/>
                      <a:endParaRPr lang="ko-KR" altLang="en-US"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 typeface="Arial" panose="020B0604020202020204" pitchFamily="34" charset="0"/>
                        <a:buNone/>
                        <a:tabLst/>
                        <a:defRPr/>
                      </a:pPr>
                      <a:r>
                        <a:rPr lang="en-US" altLang="ko-KR" sz="1100" b="1" dirty="0"/>
                        <a:t>M5</a:t>
                      </a:r>
                      <a:r>
                        <a:rPr lang="en-US" altLang="ko-KR" sz="1100" dirty="0"/>
                        <a:t> for Tender X-ray Branch</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M5</a:t>
                      </a:r>
                      <a:r>
                        <a:rPr lang="en-US" altLang="ko-KR" sz="1100" dirty="0"/>
                        <a:t> for Tender X-ray Branch</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Substrate size= 50 x 500 x 50mm</a:t>
                      </a:r>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solidFill>
                            <a:schemeClr val="tx1"/>
                          </a:solidFill>
                        </a:rPr>
                        <a:t>Distance : 55m</a:t>
                      </a:r>
                    </a:p>
                    <a:p>
                      <a:pPr marL="171450" indent="-171450" latinLnBrk="1">
                        <a:buFont typeface="Arial" panose="020B0604020202020204" pitchFamily="34" charset="0"/>
                        <a:buChar char="•"/>
                      </a:pPr>
                      <a:r>
                        <a:rPr lang="en-US" altLang="ko-KR" sz="1100" dirty="0">
                          <a:solidFill>
                            <a:schemeClr val="tx1"/>
                          </a:solidFill>
                        </a:rPr>
                        <a:t>Incidence angle : 0.3 deg</a:t>
                      </a:r>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2666320159"/>
                  </a:ext>
                </a:extLst>
              </a:tr>
              <a:tr h="628519">
                <a:tc>
                  <a:txBody>
                    <a:bodyPr/>
                    <a:lstStyle/>
                    <a:p>
                      <a:pPr latinLnBrk="1"/>
                      <a:r>
                        <a:rPr lang="en-US" altLang="ko-KR" sz="1100" dirty="0"/>
                        <a:t>Monochromator</a:t>
                      </a:r>
                      <a:endParaRPr lang="ko-KR" altLang="en-US" sz="1100" dirty="0"/>
                    </a:p>
                  </a:txBody>
                  <a:tcPr marL="114276" marR="114276" marT="57138" marB="57138"/>
                </a:tc>
                <a:tc>
                  <a:txBody>
                    <a:bodyPr/>
                    <a:lstStyle/>
                    <a:p>
                      <a:pPr marL="0" indent="0" latinLnBrk="1">
                        <a:buFontTx/>
                        <a:buNone/>
                      </a:pPr>
                      <a:r>
                        <a:rPr lang="en-US" altLang="ko-KR" sz="1100" b="1" dirty="0"/>
                        <a:t>DCM</a:t>
                      </a:r>
                      <a:r>
                        <a:rPr lang="en-US" altLang="ko-KR" sz="1100" dirty="0"/>
                        <a:t> for Tender X-ray Branch</a:t>
                      </a:r>
                    </a:p>
                    <a:p>
                      <a:pPr marL="171450" indent="-171450" latinLnBrk="1">
                        <a:buFont typeface="Arial" panose="020B0604020202020204" pitchFamily="34" charset="0"/>
                        <a:buChar char="•"/>
                      </a:pPr>
                      <a:r>
                        <a:rPr lang="en-US" altLang="ko-KR" sz="1100" dirty="0"/>
                        <a:t>1</a:t>
                      </a:r>
                      <a:r>
                        <a:rPr lang="en-US" altLang="ko-KR" sz="1100" baseline="30000" dirty="0"/>
                        <a:t>st</a:t>
                      </a:r>
                      <a:r>
                        <a:rPr lang="en-US" altLang="ko-KR" sz="1100" dirty="0"/>
                        <a:t> and 2</a:t>
                      </a:r>
                      <a:r>
                        <a:rPr lang="en-US" altLang="ko-KR" sz="1100" baseline="30000" dirty="0"/>
                        <a:t>nd</a:t>
                      </a:r>
                      <a:r>
                        <a:rPr lang="en-US" altLang="ko-KR" sz="1100" dirty="0"/>
                        <a:t> </a:t>
                      </a:r>
                      <a:endParaRPr lang="ko-KR" altLang="en-US" sz="1100" dirty="0"/>
                    </a:p>
                  </a:txBody>
                  <a:tcPr marL="114276" marR="114276" marT="57138" marB="57138"/>
                </a:tc>
                <a:tc>
                  <a:txBody>
                    <a:bodyPr/>
                    <a:lstStyle/>
                    <a:p>
                      <a:pPr marL="0" indent="0" latinLnBrk="1">
                        <a:buFontTx/>
                        <a:buNone/>
                      </a:pPr>
                      <a:r>
                        <a:rPr lang="en-US" altLang="ko-KR" sz="1100" b="1" dirty="0"/>
                        <a:t>DCM</a:t>
                      </a:r>
                      <a:r>
                        <a:rPr lang="en-US" altLang="ko-KR" sz="1100" dirty="0"/>
                        <a:t> for Tender X-ray Branch</a:t>
                      </a:r>
                    </a:p>
                    <a:p>
                      <a:pPr marL="171450" indent="-171450" latinLnBrk="1">
                        <a:buFont typeface="Arial" panose="020B0604020202020204" pitchFamily="34" charset="0"/>
                        <a:buChar char="•"/>
                      </a:pPr>
                      <a:r>
                        <a:rPr lang="en-US" altLang="ko-KR" sz="1100" dirty="0"/>
                        <a:t>1</a:t>
                      </a:r>
                      <a:r>
                        <a:rPr lang="en-US" altLang="ko-KR" sz="1100" baseline="30000" dirty="0"/>
                        <a:t>st</a:t>
                      </a:r>
                      <a:r>
                        <a:rPr lang="en-US" altLang="ko-KR" sz="1100" dirty="0"/>
                        <a:t> (Size = 40x30x20) and 2</a:t>
                      </a:r>
                      <a:r>
                        <a:rPr lang="en-US" altLang="ko-KR" sz="1100" baseline="30000" dirty="0"/>
                        <a:t>nd</a:t>
                      </a:r>
                      <a:r>
                        <a:rPr lang="en-US" altLang="ko-KR" sz="1100" dirty="0"/>
                        <a:t> (size = 170x30x20)</a:t>
                      </a:r>
                    </a:p>
                    <a:p>
                      <a:pPr marL="171450" indent="-171450" latinLnBrk="1">
                        <a:buFont typeface="Arial" panose="020B0604020202020204" pitchFamily="34" charset="0"/>
                        <a:buChar char="•"/>
                      </a:pPr>
                      <a:r>
                        <a:rPr lang="en-US" altLang="ko-KR" sz="1100" dirty="0"/>
                        <a:t>Dummy for the Future</a:t>
                      </a:r>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t>Distance : 49m</a:t>
                      </a:r>
                    </a:p>
                    <a:p>
                      <a:pPr marL="171450" indent="-171450" latinLnBrk="1">
                        <a:buFont typeface="Arial" panose="020B0604020202020204" pitchFamily="34" charset="0"/>
                        <a:buChar char="•"/>
                      </a:pPr>
                      <a:r>
                        <a:rPr lang="en-US" altLang="ko-KR" sz="1100" dirty="0"/>
                        <a:t>Furthermore, a dedicated dummy slot is designed to enable the future implementation of various crystal types.</a:t>
                      </a:r>
                      <a:endParaRPr lang="ko-KR" altLang="en-US" sz="1100" dirty="0"/>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3640350069"/>
                  </a:ext>
                </a:extLst>
              </a:tr>
              <a:tr h="290262">
                <a:tc>
                  <a:txBody>
                    <a:bodyPr/>
                    <a:lstStyle/>
                    <a:p>
                      <a:pPr latinLnBrk="1"/>
                      <a:r>
                        <a:rPr lang="en-US" altLang="ko-KR" sz="1100" dirty="0"/>
                        <a:t>Beamline PTL</a:t>
                      </a:r>
                      <a:endParaRPr lang="ko-KR" altLang="en-US" sz="1100" dirty="0"/>
                    </a:p>
                  </a:txBody>
                  <a:tcPr marL="114276" marR="114276" marT="57138" marB="57138"/>
                </a:tc>
                <a:tc gridSpan="2">
                  <a:txBody>
                    <a:bodyPr/>
                    <a:lstStyle/>
                    <a:p>
                      <a:pPr marL="171450" indent="-171450" latinLnBrk="1">
                        <a:buFont typeface="Arial" panose="020B0604020202020204" pitchFamily="34" charset="0"/>
                        <a:buChar char="•"/>
                      </a:pPr>
                      <a:r>
                        <a:rPr lang="en-US" altLang="ko-KR" sz="1100" dirty="0"/>
                        <a:t>Under designing</a:t>
                      </a:r>
                      <a:endParaRPr lang="ko-KR" altLang="en-US" sz="1100" dirty="0"/>
                    </a:p>
                  </a:txBody>
                  <a:tcPr marL="114276" marR="114276" marT="57138" marB="57138"/>
                </a:tc>
                <a:tc hMerge="1">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ko-KR" altLang="en-US" sz="900" dirty="0"/>
                    </a:p>
                  </a:txBody>
                  <a:tcPr/>
                </a:tc>
                <a:tc>
                  <a:txBody>
                    <a:bodyPr/>
                    <a:lstStyle/>
                    <a:p>
                      <a:pPr latinLnBrk="1"/>
                      <a:endParaRPr lang="ko-KR" altLang="en-US" sz="1100" dirty="0"/>
                    </a:p>
                  </a:txBody>
                  <a:tcPr marL="114276" marR="114276" marT="57138" marB="57138"/>
                </a:tc>
                <a:tc>
                  <a:txBody>
                    <a:bodyPr/>
                    <a:lstStyle/>
                    <a:p>
                      <a:pPr latinLnBrk="1"/>
                      <a:endParaRPr lang="ko-KR" altLang="en-US" sz="1100" dirty="0"/>
                    </a:p>
                  </a:txBody>
                  <a:tcPr marL="114276" marR="114276" marT="57138" marB="57138"/>
                </a:tc>
                <a:extLst>
                  <a:ext uri="{0D108BD9-81ED-4DB2-BD59-A6C34878D82A}">
                    <a16:rowId xmlns:a16="http://schemas.microsoft.com/office/drawing/2014/main" val="3323599810"/>
                  </a:ext>
                </a:extLst>
              </a:tr>
              <a:tr h="1142762">
                <a:tc>
                  <a:txBody>
                    <a:bodyPr/>
                    <a:lstStyle/>
                    <a:p>
                      <a:pPr latinLnBrk="1"/>
                      <a:r>
                        <a:rPr lang="en-US" altLang="ko-KR" sz="1100" dirty="0"/>
                        <a:t>Exp. system</a:t>
                      </a:r>
                      <a:endParaRPr lang="ko-KR" altLang="en-US" sz="11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t>Tender X-ray Branch : AP-XPS/XAS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Soft X-ray Branch : Soft X-ray XPS/XAS</a:t>
                      </a:r>
                    </a:p>
                  </a:txBody>
                  <a:tcPr marL="114276" marR="114276" marT="57138" marB="57138"/>
                </a:tc>
                <a:tc>
                  <a:txBody>
                    <a:bodyPr/>
                    <a:lstStyle/>
                    <a:p>
                      <a:pPr marL="171450" indent="-171450" latinLnBrk="1">
                        <a:buFont typeface="Arial" panose="020B0604020202020204" pitchFamily="34" charset="0"/>
                        <a:buChar char="•"/>
                      </a:pPr>
                      <a:r>
                        <a:rPr lang="en-US" altLang="ko-KR" sz="1100" dirty="0"/>
                        <a:t>Tender X-ray Branch : Tender AP-XPS/XAS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Soft X-ray Branch : High</a:t>
                      </a:r>
                      <a:r>
                        <a:rPr lang="ko-KR" altLang="en-US" sz="1100" dirty="0"/>
                        <a:t> </a:t>
                      </a:r>
                      <a:r>
                        <a:rPr lang="en-US" altLang="ko-KR" sz="1100" dirty="0"/>
                        <a:t>Throughput XPS/XAS</a:t>
                      </a:r>
                    </a:p>
                  </a:txBody>
                  <a:tcPr marL="114276" marR="114276" marT="57138" marB="57138"/>
                </a:tc>
                <a:tc>
                  <a:txBody>
                    <a:bodyPr/>
                    <a:lstStyle/>
                    <a:p>
                      <a:pPr marL="171450" indent="-171450" latinLnBrk="1">
                        <a:buFont typeface="Arial" panose="020B0604020202020204" pitchFamily="34" charset="0"/>
                        <a:buChar char="•"/>
                      </a:pPr>
                      <a:r>
                        <a:rPr lang="en-US" sz="1100" b="1" dirty="0"/>
                        <a:t>Branch 1:</a:t>
                      </a:r>
                      <a:r>
                        <a:rPr lang="en-US" sz="1100" dirty="0"/>
                        <a:t> Enables in-situ analysis of the chemical state of materials. Using tender energy allows for greater information depth and analysis of various elements. </a:t>
                      </a:r>
                    </a:p>
                    <a:p>
                      <a:pPr marL="171450" indent="-171450" latinLnBrk="1">
                        <a:buFont typeface="Arial" panose="020B0604020202020204" pitchFamily="34" charset="0"/>
                        <a:buChar char="•"/>
                      </a:pPr>
                      <a:r>
                        <a:rPr lang="en-US" sz="1100" b="1" dirty="0"/>
                        <a:t>Branch 2:</a:t>
                      </a:r>
                      <a:r>
                        <a:rPr lang="en-US" sz="1100" dirty="0"/>
                        <a:t> A high-speed processing and automation system will be introduced to build capabilities for a wide range of high-volume sample experiments.</a:t>
                      </a:r>
                      <a:endParaRPr lang="en-US" altLang="ko-KR" sz="1100" dirty="0">
                        <a:solidFill>
                          <a:schemeClr val="tx1"/>
                        </a:solidFill>
                      </a:endParaRPr>
                    </a:p>
                  </a:txBody>
                  <a:tcPr marL="114276" marR="114276" marT="57138" marB="57138"/>
                </a:tc>
                <a:tc>
                  <a:txBody>
                    <a:bodyPr/>
                    <a:lstStyle/>
                    <a:p>
                      <a:pPr marL="0" indent="0" latinLnBrk="1">
                        <a:buFontTx/>
                        <a:buNone/>
                      </a:pPr>
                      <a:endParaRPr lang="ko-KR" altLang="en-US" sz="1100" dirty="0">
                        <a:solidFill>
                          <a:srgbClr val="FF0000"/>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0" y="99"/>
            <a:ext cx="6031588" cy="553870"/>
          </a:xfrm>
          <a:prstGeom prst="rect">
            <a:avLst/>
          </a:prstGeom>
          <a:noFill/>
        </p:spPr>
        <p:txBody>
          <a:bodyPr wrap="none" rtlCol="0">
            <a:spAutoFit/>
          </a:bodyPr>
          <a:lstStyle/>
          <a:p>
            <a:r>
              <a:rPr lang="en-US" altLang="ko-KR" sz="2999" b="1" dirty="0"/>
              <a:t>ID26 Soft X-ray </a:t>
            </a:r>
            <a:r>
              <a:rPr lang="en-US" altLang="ko-KR" sz="2999" b="1" dirty="0" err="1"/>
              <a:t>NanoProbe</a:t>
            </a:r>
            <a:r>
              <a:rPr lang="en-US" altLang="ko-KR" sz="2999" b="1" dirty="0"/>
              <a:t> Beamline</a:t>
            </a:r>
            <a:endParaRPr lang="ko-KR" altLang="en-US" sz="2999" b="1" dirty="0"/>
          </a:p>
        </p:txBody>
      </p:sp>
      <p:pic>
        <p:nvPicPr>
          <p:cNvPr id="6" name="그림 5">
            <a:extLst>
              <a:ext uri="{FF2B5EF4-FFF2-40B4-BE49-F238E27FC236}">
                <a16:creationId xmlns:a16="http://schemas.microsoft.com/office/drawing/2014/main" id="{FCCBE65C-6C2A-4814-9D6B-478BD0EA332C}"/>
              </a:ext>
            </a:extLst>
          </p:cNvPr>
          <p:cNvPicPr>
            <a:picLocks noChangeAspect="1"/>
          </p:cNvPicPr>
          <p:nvPr/>
        </p:nvPicPr>
        <p:blipFill>
          <a:blip r:embed="rId2"/>
          <a:stretch>
            <a:fillRect/>
          </a:stretch>
        </p:blipFill>
        <p:spPr>
          <a:xfrm>
            <a:off x="1615163" y="1105750"/>
            <a:ext cx="3824203" cy="987191"/>
          </a:xfrm>
          <a:prstGeom prst="rect">
            <a:avLst/>
          </a:prstGeom>
        </p:spPr>
      </p:pic>
      <p:pic>
        <p:nvPicPr>
          <p:cNvPr id="7" name="그림 6">
            <a:extLst>
              <a:ext uri="{FF2B5EF4-FFF2-40B4-BE49-F238E27FC236}">
                <a16:creationId xmlns:a16="http://schemas.microsoft.com/office/drawing/2014/main" id="{DD309258-F7EF-4DFC-975F-4BC85C238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850" y="1105750"/>
            <a:ext cx="3824203" cy="987191"/>
          </a:xfrm>
          <a:prstGeom prst="rect">
            <a:avLst/>
          </a:prstGeom>
        </p:spPr>
      </p:pic>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2025.09.22</a:t>
            </a:r>
            <a:endParaRPr lang="ko-KR" altLang="en-US" sz="2812" dirty="0"/>
          </a:p>
        </p:txBody>
      </p:sp>
    </p:spTree>
    <p:extLst>
      <p:ext uri="{BB962C8B-B14F-4D97-AF65-F5344CB8AC3E}">
        <p14:creationId xmlns:p14="http://schemas.microsoft.com/office/powerpoint/2010/main" val="381734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201344" y="511897"/>
          <a:ext cx="15035482" cy="3457037"/>
        </p:xfrm>
        <a:graphic>
          <a:graphicData uri="http://schemas.openxmlformats.org/drawingml/2006/table">
            <a:tbl>
              <a:tblPr firstRow="1" bandRow="1">
                <a:tableStyleId>{5C22544A-7EE6-4342-B048-85BDC9FD1C3A}</a:tableStyleId>
              </a:tblPr>
              <a:tblGrid>
                <a:gridCol w="1800515">
                  <a:extLst>
                    <a:ext uri="{9D8B030D-6E8A-4147-A177-3AD203B41FA5}">
                      <a16:colId xmlns:a16="http://schemas.microsoft.com/office/drawing/2014/main" val="2140976050"/>
                    </a:ext>
                  </a:extLst>
                </a:gridCol>
                <a:gridCol w="4003719">
                  <a:extLst>
                    <a:ext uri="{9D8B030D-6E8A-4147-A177-3AD203B41FA5}">
                      <a16:colId xmlns:a16="http://schemas.microsoft.com/office/drawing/2014/main" val="1521833264"/>
                    </a:ext>
                  </a:extLst>
                </a:gridCol>
                <a:gridCol w="4595018">
                  <a:extLst>
                    <a:ext uri="{9D8B030D-6E8A-4147-A177-3AD203B41FA5}">
                      <a16:colId xmlns:a16="http://schemas.microsoft.com/office/drawing/2014/main" val="3955269766"/>
                    </a:ext>
                  </a:extLst>
                </a:gridCol>
                <a:gridCol w="3144290">
                  <a:extLst>
                    <a:ext uri="{9D8B030D-6E8A-4147-A177-3AD203B41FA5}">
                      <a16:colId xmlns:a16="http://schemas.microsoft.com/office/drawing/2014/main" val="3254480555"/>
                    </a:ext>
                  </a:extLst>
                </a:gridCol>
                <a:gridCol w="1491940">
                  <a:extLst>
                    <a:ext uri="{9D8B030D-6E8A-4147-A177-3AD203B41FA5}">
                      <a16:colId xmlns:a16="http://schemas.microsoft.com/office/drawing/2014/main" val="1099967518"/>
                    </a:ext>
                  </a:extLst>
                </a:gridCol>
              </a:tblGrid>
              <a:tr h="383533">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2719362">
                <a:tc>
                  <a:txBody>
                    <a:bodyPr/>
                    <a:lstStyle/>
                    <a:p>
                      <a:pPr latinLnBrk="1"/>
                      <a:r>
                        <a:rPr lang="en-US" altLang="ko-KR" sz="1500" dirty="0"/>
                        <a:t>Beamline Layout</a:t>
                      </a:r>
                      <a:endParaRPr lang="ko-KR" altLang="en-US" sz="1500" dirty="0"/>
                    </a:p>
                  </a:txBody>
                  <a:tcPr marL="114276" marR="114276" marT="57138" marB="57138"/>
                </a:tc>
                <a:tc>
                  <a:txBody>
                    <a:bodyPr/>
                    <a:lstStyle/>
                    <a:p>
                      <a:pPr latinLnBrk="1"/>
                      <a:endParaRPr lang="ko-KR" altLang="en-US" sz="2800" dirty="0"/>
                    </a:p>
                  </a:txBody>
                  <a:tcPr marL="114276" marR="114276" marT="57138" marB="57138"/>
                </a:tc>
                <a:tc>
                  <a:txBody>
                    <a:bodyPr/>
                    <a:lstStyle/>
                    <a:p>
                      <a:pPr latinLnBrk="1"/>
                      <a:endParaRPr lang="ko-KR" altLang="en-US" sz="2800" dirty="0"/>
                    </a:p>
                  </a:txBody>
                  <a:tcPr marL="114276" marR="114276" marT="57138" marB="57138"/>
                </a:tc>
                <a:tc>
                  <a:txBody>
                    <a:bodyPr/>
                    <a:lstStyle/>
                    <a:p>
                      <a:pPr marL="171450" indent="-171450" latinLnBrk="1">
                        <a:buFontTx/>
                        <a:buChar char="-"/>
                      </a:pPr>
                      <a:endParaRPr lang="ko-KR" altLang="en-US" sz="1300" dirty="0">
                        <a:solidFill>
                          <a:srgbClr val="FF0000"/>
                        </a:solidFill>
                      </a:endParaRPr>
                    </a:p>
                  </a:txBody>
                  <a:tcPr marL="114276" marR="114276" marT="57138" marB="57138"/>
                </a:tc>
                <a:tc>
                  <a:txBody>
                    <a:bodyPr/>
                    <a:lstStyle/>
                    <a:p>
                      <a:pPr latinLnBrk="1"/>
                      <a:endParaRPr lang="ko-KR" altLang="en-US" sz="2800" dirty="0"/>
                    </a:p>
                  </a:txBody>
                  <a:tcPr marL="114276" marR="114276" marT="57138" marB="57138"/>
                </a:tc>
                <a:extLst>
                  <a:ext uri="{0D108BD9-81ED-4DB2-BD59-A6C34878D82A}">
                    <a16:rowId xmlns:a16="http://schemas.microsoft.com/office/drawing/2014/main" val="1729402738"/>
                  </a:ext>
                </a:extLst>
              </a:tr>
              <a:tr h="35414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dirty="0"/>
                        <a:t>Light Source</a:t>
                      </a:r>
                      <a:endParaRPr lang="ko-KR" altLang="en-US" sz="15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EPU98</a:t>
                      </a:r>
                      <a:endParaRPr lang="ko-KR" altLang="en-US" sz="12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EPU98</a:t>
                      </a:r>
                      <a:endParaRPr lang="ko-KR" altLang="en-US" sz="1200" dirty="0"/>
                    </a:p>
                  </a:txBody>
                  <a:tcPr marL="114276" marR="114276" marT="57138" marB="57138"/>
                </a:tc>
                <a:tc>
                  <a:txBody>
                    <a:bodyPr/>
                    <a:lstStyle/>
                    <a:p>
                      <a:pPr marL="0" indent="0" latinLnBrk="1">
                        <a:buFontTx/>
                        <a:buNone/>
                      </a:pPr>
                      <a:endParaRPr lang="en-US" altLang="ko-KR"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txBody>
                  <a:tcPr marL="114276" marR="114276" marT="57138" marB="57138"/>
                </a:tc>
                <a:extLst>
                  <a:ext uri="{0D108BD9-81ED-4DB2-BD59-A6C34878D82A}">
                    <a16:rowId xmlns:a16="http://schemas.microsoft.com/office/drawing/2014/main" val="3518536218"/>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0" y="99"/>
            <a:ext cx="4898520" cy="553870"/>
          </a:xfrm>
          <a:prstGeom prst="rect">
            <a:avLst/>
          </a:prstGeom>
          <a:noFill/>
        </p:spPr>
        <p:txBody>
          <a:bodyPr wrap="none" rtlCol="0">
            <a:spAutoFit/>
          </a:bodyPr>
          <a:lstStyle/>
          <a:p>
            <a:r>
              <a:rPr lang="en-US" altLang="ko-KR" sz="2999" b="1" dirty="0"/>
              <a:t>ID25 </a:t>
            </a:r>
            <a:r>
              <a:rPr lang="en-US" altLang="ko-KR" sz="2999" b="1" dirty="0" err="1"/>
              <a:t>NanoARPES</a:t>
            </a:r>
            <a:r>
              <a:rPr lang="en-US" altLang="ko-KR" sz="2999" b="1" dirty="0"/>
              <a:t> Beamline (I)</a:t>
            </a:r>
            <a:endParaRPr lang="ko-KR" altLang="en-US" sz="2999" b="1" dirty="0"/>
          </a:p>
        </p:txBody>
      </p:sp>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2025.09.22</a:t>
            </a:r>
            <a:endParaRPr lang="ko-KR" altLang="en-US" sz="2812" dirty="0"/>
          </a:p>
        </p:txBody>
      </p:sp>
      <p:pic>
        <p:nvPicPr>
          <p:cNvPr id="25" name="그림 24">
            <a:extLst>
              <a:ext uri="{FF2B5EF4-FFF2-40B4-BE49-F238E27FC236}">
                <a16:creationId xmlns:a16="http://schemas.microsoft.com/office/drawing/2014/main" id="{665EEBCE-1743-456C-A2F5-56261C24DA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71" b="15571"/>
          <a:stretch/>
        </p:blipFill>
        <p:spPr>
          <a:xfrm>
            <a:off x="6089234" y="962948"/>
            <a:ext cx="4374950" cy="2327656"/>
          </a:xfrm>
          <a:prstGeom prst="rect">
            <a:avLst/>
          </a:prstGeom>
        </p:spPr>
      </p:pic>
      <p:pic>
        <p:nvPicPr>
          <p:cNvPr id="26" name="그림 25">
            <a:extLst>
              <a:ext uri="{FF2B5EF4-FFF2-40B4-BE49-F238E27FC236}">
                <a16:creationId xmlns:a16="http://schemas.microsoft.com/office/drawing/2014/main" id="{0BCCB113-0AD1-4AD2-974E-153E65223B72}"/>
              </a:ext>
            </a:extLst>
          </p:cNvPr>
          <p:cNvPicPr>
            <a:picLocks noChangeAspect="1"/>
          </p:cNvPicPr>
          <p:nvPr/>
        </p:nvPicPr>
        <p:blipFill>
          <a:blip r:embed="rId3"/>
          <a:stretch>
            <a:fillRect/>
          </a:stretch>
        </p:blipFill>
        <p:spPr>
          <a:xfrm>
            <a:off x="2069448" y="962949"/>
            <a:ext cx="3742819" cy="2327656"/>
          </a:xfrm>
          <a:prstGeom prst="rect">
            <a:avLst/>
          </a:prstGeom>
        </p:spPr>
      </p:pic>
    </p:spTree>
    <p:extLst>
      <p:ext uri="{BB962C8B-B14F-4D97-AF65-F5344CB8AC3E}">
        <p14:creationId xmlns:p14="http://schemas.microsoft.com/office/powerpoint/2010/main" val="1278442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a:extLst>
              <a:ext uri="{FF2B5EF4-FFF2-40B4-BE49-F238E27FC236}">
                <a16:creationId xmlns:a16="http://schemas.microsoft.com/office/drawing/2014/main" id="{5270AE5A-21A3-4BD0-AE4F-A48399C9D5A1}"/>
              </a:ext>
            </a:extLst>
          </p:cNvPr>
          <p:cNvGraphicFramePr>
            <a:graphicFrameLocks noGrp="1"/>
          </p:cNvGraphicFramePr>
          <p:nvPr>
            <p:extLst/>
          </p:nvPr>
        </p:nvGraphicFramePr>
        <p:xfrm>
          <a:off x="201344" y="511898"/>
          <a:ext cx="15035482" cy="6845593"/>
        </p:xfrm>
        <a:graphic>
          <a:graphicData uri="http://schemas.openxmlformats.org/drawingml/2006/table">
            <a:tbl>
              <a:tblPr firstRow="1" bandRow="1">
                <a:tableStyleId>{5C22544A-7EE6-4342-B048-85BDC9FD1C3A}</a:tableStyleId>
              </a:tblPr>
              <a:tblGrid>
                <a:gridCol w="795533">
                  <a:extLst>
                    <a:ext uri="{9D8B030D-6E8A-4147-A177-3AD203B41FA5}">
                      <a16:colId xmlns:a16="http://schemas.microsoft.com/office/drawing/2014/main" val="2140976050"/>
                    </a:ext>
                  </a:extLst>
                </a:gridCol>
                <a:gridCol w="1004982">
                  <a:extLst>
                    <a:ext uri="{9D8B030D-6E8A-4147-A177-3AD203B41FA5}">
                      <a16:colId xmlns:a16="http://schemas.microsoft.com/office/drawing/2014/main" val="2275924759"/>
                    </a:ext>
                  </a:extLst>
                </a:gridCol>
                <a:gridCol w="4003719">
                  <a:extLst>
                    <a:ext uri="{9D8B030D-6E8A-4147-A177-3AD203B41FA5}">
                      <a16:colId xmlns:a16="http://schemas.microsoft.com/office/drawing/2014/main" val="1521833264"/>
                    </a:ext>
                  </a:extLst>
                </a:gridCol>
                <a:gridCol w="4595018">
                  <a:extLst>
                    <a:ext uri="{9D8B030D-6E8A-4147-A177-3AD203B41FA5}">
                      <a16:colId xmlns:a16="http://schemas.microsoft.com/office/drawing/2014/main" val="3955269766"/>
                    </a:ext>
                  </a:extLst>
                </a:gridCol>
                <a:gridCol w="3136860">
                  <a:extLst>
                    <a:ext uri="{9D8B030D-6E8A-4147-A177-3AD203B41FA5}">
                      <a16:colId xmlns:a16="http://schemas.microsoft.com/office/drawing/2014/main" val="3254480555"/>
                    </a:ext>
                  </a:extLst>
                </a:gridCol>
                <a:gridCol w="1499370">
                  <a:extLst>
                    <a:ext uri="{9D8B030D-6E8A-4147-A177-3AD203B41FA5}">
                      <a16:colId xmlns:a16="http://schemas.microsoft.com/office/drawing/2014/main" val="1099967518"/>
                    </a:ext>
                  </a:extLst>
                </a:gridCol>
              </a:tblGrid>
              <a:tr h="383533">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495197">
                <a:tc rowSpan="5">
                  <a:txBody>
                    <a:bodyPr/>
                    <a:lstStyle/>
                    <a:p>
                      <a:pPr algn="ctr" latinLnBrk="1"/>
                      <a:r>
                        <a:rPr lang="en-US" altLang="ko-KR" sz="1400" dirty="0"/>
                        <a:t>Optics</a:t>
                      </a:r>
                      <a:endParaRPr lang="ko-KR" altLang="en-US" sz="1400" dirty="0"/>
                    </a:p>
                  </a:txBody>
                  <a:tcPr marL="114276" marR="114276" marT="57138" marB="57138" anchor="ctr"/>
                </a:tc>
                <a:tc>
                  <a:txBody>
                    <a:bodyPr/>
                    <a:lstStyle/>
                    <a:p>
                      <a:pPr latinLnBrk="1"/>
                      <a:r>
                        <a:rPr lang="en-US" altLang="ko-KR" sz="1400" dirty="0"/>
                        <a:t>Front-end</a:t>
                      </a:r>
                      <a:endParaRPr lang="ko-KR" altLang="en-US" sz="1400" dirty="0"/>
                    </a:p>
                  </a:txBody>
                  <a:tcPr marL="114276" marR="114276" marT="57138" marB="57138" anchor="ctr"/>
                </a:tc>
                <a:tc>
                  <a:txBody>
                    <a:bodyPr/>
                    <a:lstStyle/>
                    <a:p>
                      <a:pPr marL="171450" indent="-171450" latinLnBrk="1">
                        <a:buFont typeface="Arial" panose="020B0604020202020204" pitchFamily="34" charset="0"/>
                        <a:buChar char="•"/>
                      </a:pPr>
                      <a:r>
                        <a:rPr lang="en-US" altLang="ko-KR" sz="1200" dirty="0"/>
                        <a:t>Front-End</a:t>
                      </a:r>
                    </a:p>
                  </a:txBody>
                  <a:tcPr marL="114276" marR="114276" marT="57138" marB="57138"/>
                </a:tc>
                <a:tc>
                  <a:txBody>
                    <a:bodyPr/>
                    <a:lstStyle/>
                    <a:p>
                      <a:pPr marL="171450" indent="-171450" latinLnBrk="1">
                        <a:buFont typeface="Arial" panose="020B0604020202020204" pitchFamily="34" charset="0"/>
                        <a:buChar char="•"/>
                      </a:pPr>
                      <a:r>
                        <a:rPr lang="en-US" altLang="ko-KR" sz="1200" dirty="0"/>
                        <a:t>Front-End : The fixed mask opening should be adjusted to 0.15 </a:t>
                      </a:r>
                      <a:r>
                        <a:rPr lang="en-US" altLang="ko-KR" sz="1200" dirty="0" err="1"/>
                        <a:t>mrad</a:t>
                      </a:r>
                      <a:r>
                        <a:rPr lang="en-US" altLang="ko-KR" sz="1200" dirty="0"/>
                        <a:t> in order to maintain the M1 heat load below 700 W.</a:t>
                      </a:r>
                      <a:endParaRPr lang="en-US" altLang="ko-KR" sz="1200" b="0" dirty="0">
                        <a:solidFill>
                          <a:schemeClr val="tx1"/>
                        </a:solidFill>
                      </a:endParaRPr>
                    </a:p>
                  </a:txBody>
                  <a:tcPr marL="114276" marR="114276" marT="57138" marB="57138"/>
                </a:tc>
                <a:tc>
                  <a:txBody>
                    <a:bodyPr/>
                    <a:lstStyle/>
                    <a:p>
                      <a:pPr marL="0" indent="0" latinLnBrk="1">
                        <a:buFontTx/>
                        <a:buNone/>
                      </a:pPr>
                      <a:endParaRPr lang="ko-KR" altLang="en-US" sz="1200" dirty="0">
                        <a:solidFill>
                          <a:schemeClr val="tx1"/>
                        </a:solidFill>
                      </a:endParaRPr>
                    </a:p>
                  </a:txBody>
                  <a:tcPr marL="114276" marR="114276" marT="57138" marB="57138"/>
                </a:tc>
                <a:tc>
                  <a:txBody>
                    <a:bodyPr/>
                    <a:lstStyle/>
                    <a:p>
                      <a:pPr marL="0" indent="0" latinLnBrk="1">
                        <a:buFontTx/>
                        <a:buNone/>
                      </a:pPr>
                      <a:endParaRPr lang="ko-KR" altLang="en-US" sz="1200" dirty="0"/>
                    </a:p>
                  </a:txBody>
                  <a:tcPr marL="114276" marR="114276" marT="57138" marB="57138"/>
                </a:tc>
                <a:extLst>
                  <a:ext uri="{0D108BD9-81ED-4DB2-BD59-A6C34878D82A}">
                    <a16:rowId xmlns:a16="http://schemas.microsoft.com/office/drawing/2014/main" val="765241888"/>
                  </a:ext>
                </a:extLst>
              </a:tr>
              <a:tr h="1142762">
                <a:tc vMerge="1">
                  <a:txBody>
                    <a:bodyPr/>
                    <a:lstStyle/>
                    <a:p>
                      <a:pPr latinLnBrk="1"/>
                      <a:endParaRPr lang="ko-KR" altLang="en-US" sz="1200" dirty="0"/>
                    </a:p>
                  </a:txBody>
                  <a:tcPr/>
                </a:tc>
                <a:tc rowSpan="4">
                  <a:txBody>
                    <a:bodyPr/>
                    <a:lstStyle/>
                    <a:p>
                      <a:pPr algn="ctr" latinLnBrk="1"/>
                      <a:r>
                        <a:rPr lang="en-US" altLang="ko-KR" sz="1400" dirty="0"/>
                        <a:t>Mirror system</a:t>
                      </a:r>
                      <a:endParaRPr lang="ko-KR" altLang="en-US" sz="1400" dirty="0"/>
                    </a:p>
                  </a:txBody>
                  <a:tcPr marL="114276" marR="114276" marT="57138" marB="57138" anchor="ctr"/>
                </a:tc>
                <a:tc>
                  <a:txBody>
                    <a:bodyPr/>
                    <a:lstStyle/>
                    <a:p>
                      <a:pPr marL="171450" indent="-171450" latinLnBrk="1">
                        <a:buFont typeface="Arial" panose="020B0604020202020204" pitchFamily="34" charset="0"/>
                        <a:buChar char="•"/>
                      </a:pPr>
                      <a:r>
                        <a:rPr lang="en-US" altLang="ko-KR" sz="1200" b="1" dirty="0"/>
                        <a:t>M1</a:t>
                      </a:r>
                      <a:r>
                        <a:rPr lang="en-US" altLang="ko-KR" sz="1200" dirty="0"/>
                        <a:t>: Toroidal, collimating and heat load</a:t>
                      </a:r>
                    </a:p>
                  </a:txBody>
                  <a:tcPr marL="114276" marR="114276" marT="57138" marB="57138"/>
                </a:tc>
                <a:tc>
                  <a:txBody>
                    <a:bodyPr/>
                    <a:lstStyle/>
                    <a:p>
                      <a:pPr marL="171450" indent="-171450" latinLnBrk="1">
                        <a:buFont typeface="Arial" panose="020B0604020202020204" pitchFamily="34" charset="0"/>
                        <a:buChar char="•"/>
                      </a:pPr>
                      <a:r>
                        <a:rPr lang="en-US" altLang="ko-KR" sz="1200" b="1" dirty="0"/>
                        <a:t>M1</a:t>
                      </a:r>
                      <a:r>
                        <a:rPr lang="en-US" altLang="ko-KR" sz="1200" dirty="0"/>
                        <a:t>: Plane, removing heat load from downstream</a:t>
                      </a:r>
                    </a:p>
                    <a:p>
                      <a:pPr marL="171450" indent="-171450" latinLnBrk="1">
                        <a:buFont typeface="Arial" panose="020B0604020202020204" pitchFamily="34" charset="0"/>
                        <a:buChar char="•"/>
                      </a:pPr>
                      <a:r>
                        <a:rPr lang="en-US" altLang="ko-KR" sz="1200" b="1" dirty="0"/>
                        <a:t>M2</a:t>
                      </a:r>
                      <a:r>
                        <a:rPr lang="en-US" altLang="ko-KR" sz="1200" dirty="0"/>
                        <a:t>: Plane, removing heat load from downstream [2]</a:t>
                      </a:r>
                    </a:p>
                  </a:txBody>
                  <a:tcPr marL="114276" marR="114276" marT="57138" marB="57138"/>
                </a:tc>
                <a:tc>
                  <a:txBody>
                    <a:bodyPr/>
                    <a:lstStyle/>
                    <a:p>
                      <a:pPr marL="171450" indent="-171450" latinLnBrk="1">
                        <a:buFont typeface="Arial" panose="020B0604020202020204" pitchFamily="34" charset="0"/>
                        <a:buChar char="•"/>
                      </a:pPr>
                      <a:r>
                        <a:rPr lang="en-US" altLang="ko-KR" sz="1100" dirty="0"/>
                        <a:t>Toroidal → Plane, double [2]</a:t>
                      </a:r>
                    </a:p>
                    <a:p>
                      <a:pPr marL="171450" indent="-171450" latinLnBrk="1">
                        <a:buFont typeface="Arial" panose="020B0604020202020204" pitchFamily="34" charset="0"/>
                        <a:buChar char="•"/>
                      </a:pPr>
                      <a:r>
                        <a:rPr lang="en-US" altLang="ko-KR" sz="1100" dirty="0"/>
                        <a:t>One additional mirror is introduced to achieve:</a:t>
                      </a:r>
                    </a:p>
                    <a:p>
                      <a:pPr marL="457200" lvl="1" indent="0" latinLnBrk="1">
                        <a:buFont typeface="Arial" panose="020B0604020202020204" pitchFamily="34" charset="0"/>
                        <a:buNone/>
                      </a:pPr>
                      <a:r>
                        <a:rPr lang="en-US" altLang="ko-KR" sz="1100" dirty="0"/>
                        <a:t>1. M1 heat load maintained ≤ 1 W/mm² [1]</a:t>
                      </a:r>
                    </a:p>
                    <a:p>
                      <a:pPr marL="457200" lvl="1" indent="0" latinLnBrk="1">
                        <a:buFont typeface="Arial" panose="020B0604020202020204" pitchFamily="34" charset="0"/>
                        <a:buNone/>
                      </a:pPr>
                      <a:r>
                        <a:rPr lang="en-US" altLang="ko-KR" sz="1100" dirty="0"/>
                        <a:t>2. </a:t>
                      </a:r>
                      <a:r>
                        <a:rPr lang="en-US" altLang="ko-KR" sz="1100" dirty="0" err="1"/>
                        <a:t>Premirror</a:t>
                      </a:r>
                      <a:r>
                        <a:rPr lang="en-US" altLang="ko-KR" sz="1100" dirty="0"/>
                        <a:t> heat load maintained ≤ 0.1 W/mm²</a:t>
                      </a:r>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24074997"/>
                  </a:ext>
                </a:extLst>
              </a:tr>
              <a:tr h="495197">
                <a:tc vMerge="1">
                  <a:txBody>
                    <a:bodyPr/>
                    <a:lstStyle/>
                    <a:p>
                      <a:pPr latinLnBrk="1"/>
                      <a:endParaRPr lang="ko-KR" altLang="en-US"/>
                    </a:p>
                  </a:txBody>
                  <a:tcPr/>
                </a:tc>
                <a:tc vMerge="1">
                  <a:txBody>
                    <a:bodyPr/>
                    <a:lstStyle/>
                    <a:p>
                      <a:pPr latinLnBrk="1"/>
                      <a:endParaRPr lang="ko-KR" altLang="en-US"/>
                    </a:p>
                  </a:txBody>
                  <a:tcPr/>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M2</a:t>
                      </a:r>
                      <a:r>
                        <a:rPr lang="en-US" altLang="ko-KR" sz="1200" dirty="0"/>
                        <a:t> and grating: Vertical focusing and monochromatizing</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M3</a:t>
                      </a:r>
                      <a:r>
                        <a:rPr lang="en-US" altLang="ko-KR" sz="1200" dirty="0"/>
                        <a:t> and grating: Vertical focusing and monochromatizing</a:t>
                      </a:r>
                    </a:p>
                  </a:txBody>
                  <a:tcPr marL="114276" marR="114276" marT="57138" marB="57138"/>
                </a:tc>
                <a:tc>
                  <a:txBody>
                    <a:bodyPr/>
                    <a:lstStyle/>
                    <a:p>
                      <a:pPr latinLnBrk="1"/>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1532223514"/>
                  </a:ext>
                </a:extLst>
              </a:tr>
              <a:tr h="1142762">
                <a:tc vMerge="1">
                  <a:txBody>
                    <a:bodyPr/>
                    <a:lstStyle/>
                    <a:p>
                      <a:pPr latinLnBrk="1"/>
                      <a:endParaRPr lang="ko-KR" altLang="en-US"/>
                    </a:p>
                  </a:txBody>
                  <a:tcPr/>
                </a:tc>
                <a:tc vMerge="1">
                  <a:txBody>
                    <a:bodyPr/>
                    <a:lstStyle/>
                    <a:p>
                      <a:pPr latinLnBrk="1"/>
                      <a:endParaRPr lang="ko-KR" altLang="en-US"/>
                    </a:p>
                  </a:txBody>
                  <a:tcPr/>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a:t>
                      </a:r>
                      <a:r>
                        <a:rPr lang="en-US" altLang="ko-KR" sz="1200" b="0" dirty="0"/>
                        <a:t>3&amp;</a:t>
                      </a:r>
                      <a:r>
                        <a:rPr lang="en-US" altLang="ko-KR" sz="1200" b="1" dirty="0"/>
                        <a:t>M4</a:t>
                      </a:r>
                      <a:r>
                        <a:rPr lang="en-US" altLang="ko-KR" sz="1200" dirty="0"/>
                        <a:t>: Toroidal, horizontal focusing, switching</a:t>
                      </a:r>
                      <a:endParaRPr lang="ko-KR" altLang="en-US" sz="1200" dirty="0"/>
                    </a:p>
                  </a:txBody>
                  <a:tcPr marL="114276" marR="114276" marT="57138" marB="57138"/>
                </a:tc>
                <a:tc>
                  <a:txBody>
                    <a:bodyPr/>
                    <a:lstStyle/>
                    <a:p>
                      <a:pPr marL="171450" indent="-171450" latinLnBrk="1">
                        <a:buFont typeface="Arial" panose="020B0604020202020204" pitchFamily="34" charset="0"/>
                        <a:buChar char="•"/>
                      </a:pPr>
                      <a:r>
                        <a:rPr lang="en-US" altLang="ko-KR" sz="1200" b="1" dirty="0"/>
                        <a:t>M4&amp;M8</a:t>
                      </a:r>
                      <a:r>
                        <a:rPr lang="en-US" altLang="ko-KR" sz="1200" dirty="0"/>
                        <a:t>: Elliptic cylinder, horizontal focusing, switching</a:t>
                      </a:r>
                      <a:endParaRPr lang="ko-KR" altLang="en-US" sz="1200" dirty="0"/>
                    </a:p>
                  </a:txBody>
                  <a:tcPr marL="114276" marR="114276" marT="57138" marB="57138"/>
                </a:tc>
                <a:tc>
                  <a:txBody>
                    <a:bodyPr/>
                    <a:lstStyle/>
                    <a:p>
                      <a:pPr marL="171450" indent="-171450" latinLnBrk="1">
                        <a:buFont typeface="Arial" panose="020B0604020202020204" pitchFamily="34" charset="0"/>
                        <a:buChar char="•"/>
                      </a:pPr>
                      <a:r>
                        <a:rPr lang="en-US" altLang="ko-KR" sz="1100" dirty="0">
                          <a:solidFill>
                            <a:schemeClr val="tx1"/>
                          </a:solidFill>
                        </a:rPr>
                        <a:t>Toroidal → Elliptic cylinder [3]</a:t>
                      </a:r>
                    </a:p>
                    <a:p>
                      <a:pPr marL="171450" indent="-171450" latinLnBrk="1">
                        <a:buFont typeface="Arial" panose="020B0604020202020204" pitchFamily="34" charset="0"/>
                        <a:buChar char="•"/>
                      </a:pPr>
                      <a:r>
                        <a:rPr lang="en-US" altLang="ko-KR" sz="1100" dirty="0">
                          <a:solidFill>
                            <a:schemeClr val="tx1"/>
                          </a:solidFill>
                        </a:rPr>
                        <a:t>Alignment: easier compared to toroidal optics</a:t>
                      </a:r>
                    </a:p>
                    <a:p>
                      <a:pPr marL="171450" indent="-171450" latinLnBrk="1">
                        <a:buFont typeface="Arial" panose="020B0604020202020204" pitchFamily="34" charset="0"/>
                        <a:buChar char="•"/>
                      </a:pPr>
                      <a:r>
                        <a:rPr lang="en-US" altLang="ko-KR" sz="1100" dirty="0">
                          <a:solidFill>
                            <a:schemeClr val="tx1"/>
                          </a:solidFill>
                        </a:rPr>
                        <a:t>Focusing: sagittal focusing replaced by VLS grating focusing</a:t>
                      </a:r>
                    </a:p>
                    <a:p>
                      <a:pPr marL="171450" indent="-171450" latinLnBrk="1">
                        <a:buFont typeface="Arial" panose="020B0604020202020204" pitchFamily="34" charset="0"/>
                        <a:buChar char="•"/>
                      </a:pPr>
                      <a:r>
                        <a:rPr lang="en-US" altLang="ko-KR" sz="1100" dirty="0">
                          <a:solidFill>
                            <a:schemeClr val="tx1"/>
                          </a:solidFill>
                        </a:rPr>
                        <a:t>Heat load: simplified prediction and management</a:t>
                      </a:r>
                      <a:endParaRPr lang="ko-KR" altLang="en-US" sz="1100" dirty="0">
                        <a:solidFill>
                          <a:schemeClr val="tx1"/>
                        </a:solidFill>
                      </a:endParaRPr>
                    </a:p>
                  </a:txBody>
                  <a:tcPr marL="114276" marR="114276" marT="57138" marB="57138"/>
                </a:tc>
                <a:tc>
                  <a:txBody>
                    <a:bodyPr/>
                    <a:lstStyle/>
                    <a:p>
                      <a:pPr latinLnBrk="1"/>
                      <a:endParaRPr lang="ko-KR" altLang="en-US" sz="1200" dirty="0">
                        <a:solidFill>
                          <a:srgbClr val="FF0000"/>
                        </a:solidFill>
                      </a:endParaRPr>
                    </a:p>
                  </a:txBody>
                  <a:tcPr marL="114276" marR="114276" marT="57138" marB="57138"/>
                </a:tc>
                <a:extLst>
                  <a:ext uri="{0D108BD9-81ED-4DB2-BD59-A6C34878D82A}">
                    <a16:rowId xmlns:a16="http://schemas.microsoft.com/office/drawing/2014/main" val="1287916541"/>
                  </a:ext>
                </a:extLst>
              </a:tr>
              <a:tr h="1657005">
                <a:tc vMerge="1">
                  <a:txBody>
                    <a:bodyPr/>
                    <a:lstStyle/>
                    <a:p>
                      <a:pPr latinLnBrk="1"/>
                      <a:endParaRPr lang="ko-KR" altLang="en-US"/>
                    </a:p>
                  </a:txBody>
                  <a:tcPr/>
                </a:tc>
                <a:tc vMerge="1">
                  <a:txBody>
                    <a:bodyPr/>
                    <a:lstStyle/>
                    <a:p>
                      <a:pPr latinLnBrk="1"/>
                      <a:endParaRPr lang="ko-KR" altLang="en-US"/>
                    </a:p>
                  </a:txBody>
                  <a:tcPr/>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M5&amp;M6</a:t>
                      </a:r>
                      <a:r>
                        <a:rPr lang="en-US" altLang="ko-KR" sz="1200" dirty="0"/>
                        <a:t>: Wolter type mirror, final focusing</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M5</a:t>
                      </a:r>
                      <a:r>
                        <a:rPr lang="en-US" altLang="ko-KR" sz="1200" dirty="0"/>
                        <a:t>: Plane, vertical deflecting</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M6</a:t>
                      </a:r>
                      <a:r>
                        <a:rPr lang="en-US" altLang="ko-KR" sz="1200" dirty="0"/>
                        <a:t>: Elliptic cylinder, vertical focusing</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M7</a:t>
                      </a:r>
                      <a:r>
                        <a:rPr lang="en-US" altLang="ko-KR" sz="1200" dirty="0"/>
                        <a:t>: Elliptic cylinder, horizontal focusing</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1" dirty="0"/>
                        <a:t>M9 &amp; Z1</a:t>
                      </a:r>
                      <a:r>
                        <a:rPr lang="en-US" altLang="ko-KR" sz="1200" dirty="0"/>
                        <a:t>: Capillary mirror and FZP, nano focusing</a:t>
                      </a:r>
                      <a:endParaRPr lang="ko-KR" altLang="en-US" sz="1200" dirty="0"/>
                    </a:p>
                  </a:txBody>
                  <a:tcPr marL="114276" marR="114276" marT="57138" marB="57138"/>
                </a:tc>
                <a:tc>
                  <a:txBody>
                    <a:bodyPr/>
                    <a:lstStyle/>
                    <a:p>
                      <a:pPr marL="171450" indent="-171450">
                        <a:buFont typeface="Arial" panose="020B0604020202020204" pitchFamily="34" charset="0"/>
                        <a:buChar char="•"/>
                      </a:pPr>
                      <a:r>
                        <a:rPr lang="en-US" altLang="ko-KR" sz="1100" b="0" dirty="0"/>
                        <a:t>Wolter → Deflecting mirror + KB [4]</a:t>
                      </a:r>
                    </a:p>
                    <a:p>
                      <a:pPr marL="171450" indent="-171450">
                        <a:buFont typeface="Arial" panose="020B0604020202020204" pitchFamily="34" charset="0"/>
                        <a:buChar char="•"/>
                      </a:pPr>
                      <a:r>
                        <a:rPr lang="en-US" altLang="ko-KR" sz="1100" dirty="0"/>
                        <a:t>Disadvantage 1: Wolter optics are better for coma aberration correction</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Disadvantage 2: Increased number of reflections (3</a:t>
                      </a:r>
                      <a:r>
                        <a:rPr lang="en-US" altLang="ko-KR" sz="1100" dirty="0">
                          <a:sym typeface="Wingdings" panose="05000000000000000000" pitchFamily="2" charset="2"/>
                        </a:rPr>
                        <a:t>4)</a:t>
                      </a:r>
                      <a:r>
                        <a:rPr lang="en-US" altLang="ko-KR" sz="1100" dirty="0"/>
                        <a:t>, limited usage cases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Advantage : Preserving the beam geometry to be horizontal</a:t>
                      </a:r>
                    </a:p>
                    <a:p>
                      <a:pPr marL="171450" indent="-171450">
                        <a:buFont typeface="Arial" panose="020B0604020202020204" pitchFamily="34" charset="0"/>
                        <a:buChar char="•"/>
                      </a:pPr>
                      <a:r>
                        <a:rPr lang="en-US" altLang="ko-KR" sz="1100" dirty="0"/>
                        <a:t>Decision: Conservative choice of KB optics for maintenance considerations.</a:t>
                      </a:r>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2666320159"/>
                  </a:ext>
                </a:extLst>
              </a:tr>
              <a:tr h="685657">
                <a:tc gridSpan="2">
                  <a:txBody>
                    <a:bodyPr/>
                    <a:lstStyle/>
                    <a:p>
                      <a:pPr algn="ctr" latinLnBrk="1"/>
                      <a:r>
                        <a:rPr lang="en-US" altLang="ko-KR" sz="1400" dirty="0"/>
                        <a:t>Monochromator</a:t>
                      </a:r>
                      <a:endParaRPr lang="ko-KR" altLang="en-US" sz="1400" dirty="0"/>
                    </a:p>
                  </a:txBody>
                  <a:tcPr marL="114276" marR="114276" marT="57138" marB="57138" anchor="ctr"/>
                </a:tc>
                <a:tc hMerge="1">
                  <a:txBody>
                    <a:bodyPr/>
                    <a:lstStyle/>
                    <a:p>
                      <a:pPr latinLnBrk="1"/>
                      <a:endParaRPr lang="ko-KR" altLang="en-US"/>
                    </a:p>
                  </a:txBody>
                  <a:tcPr/>
                </a:tc>
                <a:tc>
                  <a:txBody>
                    <a:bodyPr/>
                    <a:lstStyle/>
                    <a:p>
                      <a:pPr marL="171450" indent="-171450" latinLnBrk="1">
                        <a:buFont typeface="Arial" panose="020B0604020202020204" pitchFamily="34" charset="0"/>
                        <a:buChar char="•"/>
                      </a:pPr>
                      <a:r>
                        <a:rPr lang="en-US" altLang="ko-KR" sz="1200" dirty="0"/>
                        <a:t>Monochromatizing and vertically focusing with VLS grating</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Monochromatizing and vertically focusing with VLS grating</a:t>
                      </a:r>
                      <a:endParaRPr lang="ko-KR" altLang="en-US" sz="1200" dirty="0"/>
                    </a:p>
                    <a:p>
                      <a:pPr marL="171450" indent="-171450" latinLnBrk="1">
                        <a:buFont typeface="Arial" panose="020B0604020202020204" pitchFamily="34" charset="0"/>
                        <a:buChar char="•"/>
                      </a:pPr>
                      <a:r>
                        <a:rPr lang="en-US" altLang="ko-KR" sz="1200" dirty="0"/>
                        <a:t>Maximum manufacturable grating length: 300 mm</a:t>
                      </a:r>
                    </a:p>
                    <a:p>
                      <a:pPr marL="171450" indent="-171450" latinLnBrk="1">
                        <a:buFont typeface="Arial" panose="020B0604020202020204" pitchFamily="34" charset="0"/>
                        <a:buChar char="•"/>
                      </a:pPr>
                      <a:r>
                        <a:rPr lang="en-US" altLang="ko-KR" sz="1200" dirty="0"/>
                        <a:t>Structural modifications implemented accordingly</a:t>
                      </a:r>
                    </a:p>
                  </a:txBody>
                  <a:tcPr marL="114276" marR="114276" marT="57138" marB="57138"/>
                </a:tc>
                <a:tc>
                  <a:txBody>
                    <a:bodyPr/>
                    <a:lstStyle/>
                    <a:p>
                      <a:pPr latinLnBrk="1"/>
                      <a:r>
                        <a:rPr lang="en-US" altLang="ko-KR" sz="1100" dirty="0"/>
                        <a:t>Structural modifications due to grating length change</a:t>
                      </a:r>
                      <a:endParaRPr lang="ko-KR" altLang="en-US" sz="11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640350069"/>
                  </a:ext>
                </a:extLst>
              </a:tr>
              <a:tr h="323783">
                <a:tc gridSpan="2">
                  <a:txBody>
                    <a:bodyPr/>
                    <a:lstStyle/>
                    <a:p>
                      <a:pPr algn="ctr" latinLnBrk="1"/>
                      <a:r>
                        <a:rPr lang="en-US" altLang="ko-KR" sz="1400" dirty="0"/>
                        <a:t>Beamline PTL</a:t>
                      </a:r>
                      <a:endParaRPr lang="ko-KR" altLang="en-US" sz="1400" dirty="0"/>
                    </a:p>
                  </a:txBody>
                  <a:tcPr marL="114276" marR="114276" marT="57138" marB="57138" anchor="ctr"/>
                </a:tc>
                <a:tc hMerge="1">
                  <a:txBody>
                    <a:bodyPr/>
                    <a:lstStyle/>
                    <a:p>
                      <a:pPr latinLnBrk="1"/>
                      <a:endParaRPr lang="ko-KR" altLang="en-US"/>
                    </a:p>
                  </a:txBody>
                  <a:tcPr/>
                </a:tc>
                <a:tc gridSpan="2">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Under designing</a:t>
                      </a:r>
                    </a:p>
                  </a:txBody>
                  <a:tcPr marL="114276" marR="114276" marT="57138" marB="57138"/>
                </a:tc>
                <a:tc hMerge="1">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dirty="0"/>
                        <a:t>Under Detail Design</a:t>
                      </a:r>
                      <a:endParaRPr lang="ko-KR" altLang="en-US" sz="10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2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323599810"/>
                  </a:ext>
                </a:extLst>
              </a:tr>
              <a:tr h="515844">
                <a:tc gridSpan="2">
                  <a:txBody>
                    <a:bodyPr/>
                    <a:lstStyle/>
                    <a:p>
                      <a:pPr algn="ctr" latinLnBrk="1"/>
                      <a:r>
                        <a:rPr lang="en-US" altLang="ko-KR" sz="1400" dirty="0"/>
                        <a:t>Exp. system</a:t>
                      </a:r>
                      <a:endParaRPr lang="ko-KR" altLang="en-US" sz="1400" dirty="0"/>
                    </a:p>
                  </a:txBody>
                  <a:tcPr marL="114276" marR="114276" marT="57138" marB="57138" anchor="ctr"/>
                </a:tc>
                <a:tc hMerge="1">
                  <a:txBody>
                    <a:bodyPr/>
                    <a:lstStyle/>
                    <a:p>
                      <a:pPr latinLnBrk="1"/>
                      <a:endParaRPr lang="ko-KR" altLang="en-US"/>
                    </a:p>
                  </a:txBody>
                  <a:tcPr/>
                </a:tc>
                <a:tc gridSpan="2">
                  <a:txBody>
                    <a:bodyPr/>
                    <a:lstStyle/>
                    <a:p>
                      <a:pPr marL="171450" indent="-171450" latinLnBrk="1">
                        <a:buFont typeface="Arial" panose="020B0604020202020204" pitchFamily="34" charset="0"/>
                        <a:buChar char="•"/>
                      </a:pPr>
                      <a:r>
                        <a:rPr lang="en-US" altLang="ko-KR" sz="1200" dirty="0" err="1"/>
                        <a:t>MicroARPES</a:t>
                      </a:r>
                      <a:r>
                        <a:rPr lang="en-US" altLang="ko-KR" sz="1200" dirty="0"/>
                        <a:t> Branch : </a:t>
                      </a:r>
                      <a:r>
                        <a:rPr lang="en-US" altLang="ko-KR" sz="1200" dirty="0" err="1"/>
                        <a:t>MicroARPES</a:t>
                      </a:r>
                      <a:endParaRPr lang="en-US" altLang="ko-KR" sz="1200" dirty="0"/>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NanoARPES Branch : </a:t>
                      </a:r>
                      <a:r>
                        <a:rPr lang="en-US" altLang="ko-KR" sz="1200" dirty="0" err="1"/>
                        <a:t>NanoAPRES</a:t>
                      </a:r>
                      <a:endParaRPr lang="en-US" altLang="ko-KR" sz="1200" dirty="0"/>
                    </a:p>
                  </a:txBody>
                  <a:tcPr marL="114276" marR="114276" marT="57138" marB="57138"/>
                </a:tc>
                <a:tc hMerge="1">
                  <a:txBody>
                    <a:bodyPr/>
                    <a:lstStyle/>
                    <a:p>
                      <a:pPr marL="171450" indent="-171450" latinLnBrk="1">
                        <a:buFont typeface="Arial" panose="020B0604020202020204" pitchFamily="34" charset="0"/>
                        <a:buChar char="•"/>
                      </a:pPr>
                      <a:endParaRPr lang="en-US" altLang="ko-KR" sz="10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200" dirty="0">
                        <a:solidFill>
                          <a:schemeClr val="tx1"/>
                        </a:solidFill>
                      </a:endParaRPr>
                    </a:p>
                  </a:txBody>
                  <a:tcPr marL="114276" marR="114276" marT="57138" marB="57138"/>
                </a:tc>
                <a:tc>
                  <a:txBody>
                    <a:bodyPr/>
                    <a:lstStyle/>
                    <a:p>
                      <a:pPr marL="0" indent="0" latinLnBrk="1">
                        <a:buFontTx/>
                        <a:buNone/>
                      </a:pPr>
                      <a:endParaRPr lang="ko-KR" altLang="en-US" sz="1200" dirty="0">
                        <a:solidFill>
                          <a:srgbClr val="FF0000"/>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6" name="TextBox 5">
            <a:extLst>
              <a:ext uri="{FF2B5EF4-FFF2-40B4-BE49-F238E27FC236}">
                <a16:creationId xmlns:a16="http://schemas.microsoft.com/office/drawing/2014/main" id="{674758B1-2AD0-4331-BC71-FA58D3D1A00E}"/>
              </a:ext>
            </a:extLst>
          </p:cNvPr>
          <p:cNvSpPr txBox="1"/>
          <p:nvPr/>
        </p:nvSpPr>
        <p:spPr>
          <a:xfrm>
            <a:off x="0" y="99"/>
            <a:ext cx="5001113" cy="553870"/>
          </a:xfrm>
          <a:prstGeom prst="rect">
            <a:avLst/>
          </a:prstGeom>
          <a:noFill/>
        </p:spPr>
        <p:txBody>
          <a:bodyPr wrap="none" rtlCol="0">
            <a:spAutoFit/>
          </a:bodyPr>
          <a:lstStyle/>
          <a:p>
            <a:r>
              <a:rPr lang="en-US" altLang="ko-KR" sz="2999" b="1" dirty="0"/>
              <a:t>ID25 </a:t>
            </a:r>
            <a:r>
              <a:rPr lang="en-US" altLang="ko-KR" sz="2999" b="1" dirty="0" err="1"/>
              <a:t>NanoARPES</a:t>
            </a:r>
            <a:r>
              <a:rPr lang="en-US" altLang="ko-KR" sz="2999" b="1" dirty="0"/>
              <a:t> Beamline (II)</a:t>
            </a:r>
            <a:endParaRPr lang="ko-KR" altLang="en-US" sz="2999" b="1" dirty="0"/>
          </a:p>
        </p:txBody>
      </p:sp>
    </p:spTree>
    <p:extLst>
      <p:ext uri="{BB962C8B-B14F-4D97-AF65-F5344CB8AC3E}">
        <p14:creationId xmlns:p14="http://schemas.microsoft.com/office/powerpoint/2010/main" val="1639622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121" name="Google Shape;121;p2"/>
          <p:cNvGraphicFramePr/>
          <p:nvPr>
            <p:extLst/>
          </p:nvPr>
        </p:nvGraphicFramePr>
        <p:xfrm>
          <a:off x="208891" y="511895"/>
          <a:ext cx="14826597" cy="7352033"/>
        </p:xfrm>
        <a:graphic>
          <a:graphicData uri="http://schemas.openxmlformats.org/drawingml/2006/table">
            <a:tbl>
              <a:tblPr firstRow="1" bandRow="1">
                <a:noFill/>
              </a:tblPr>
              <a:tblGrid>
                <a:gridCol w="1688304">
                  <a:extLst>
                    <a:ext uri="{9D8B030D-6E8A-4147-A177-3AD203B41FA5}">
                      <a16:colId xmlns:a16="http://schemas.microsoft.com/office/drawing/2014/main" val="20000"/>
                    </a:ext>
                  </a:extLst>
                </a:gridCol>
                <a:gridCol w="4180285">
                  <a:extLst>
                    <a:ext uri="{9D8B030D-6E8A-4147-A177-3AD203B41FA5}">
                      <a16:colId xmlns:a16="http://schemas.microsoft.com/office/drawing/2014/main" val="20001"/>
                    </a:ext>
                  </a:extLst>
                </a:gridCol>
                <a:gridCol w="4180285">
                  <a:extLst>
                    <a:ext uri="{9D8B030D-6E8A-4147-A177-3AD203B41FA5}">
                      <a16:colId xmlns:a16="http://schemas.microsoft.com/office/drawing/2014/main" val="20002"/>
                    </a:ext>
                  </a:extLst>
                </a:gridCol>
                <a:gridCol w="3738002">
                  <a:extLst>
                    <a:ext uri="{9D8B030D-6E8A-4147-A177-3AD203B41FA5}">
                      <a16:colId xmlns:a16="http://schemas.microsoft.com/office/drawing/2014/main" val="20003"/>
                    </a:ext>
                  </a:extLst>
                </a:gridCol>
                <a:gridCol w="1039721">
                  <a:extLst>
                    <a:ext uri="{9D8B030D-6E8A-4147-A177-3AD203B41FA5}">
                      <a16:colId xmlns:a16="http://schemas.microsoft.com/office/drawing/2014/main" val="20004"/>
                    </a:ext>
                  </a:extLst>
                </a:gridCol>
              </a:tblGrid>
              <a:tr h="342841">
                <a:tc>
                  <a:txBody>
                    <a:bodyPr/>
                    <a:lstStyle/>
                    <a:p>
                      <a:pPr marL="0" marR="0" lvl="0" indent="0" algn="ctr" rtl="0">
                        <a:spcBef>
                          <a:spcPts val="0"/>
                        </a:spcBef>
                        <a:spcAft>
                          <a:spcPts val="0"/>
                        </a:spcAft>
                        <a:buNone/>
                      </a:pPr>
                      <a:endParaRPr sz="1500" u="none" strike="noStrike" cap="none" dirty="0">
                        <a:solidFill>
                          <a:schemeClr val="lt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hMerge="1">
                  <a:txBody>
                    <a:bodyPr/>
                    <a:lstStyle/>
                    <a:p>
                      <a:pPr latinLnBrk="1"/>
                      <a:endParaRPr lang="ko-KR" altLang="en-US" sz="1100" dirty="0"/>
                    </a:p>
                  </a:txBody>
                  <a:tcP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latinLnBrk="1"/>
                      <a:r>
                        <a:rPr lang="en-US" altLang="ko-KR" sz="1400" dirty="0"/>
                        <a:t>Etc.</a:t>
                      </a:r>
                      <a:endParaRPr lang="ko-KR" altLang="en-US" sz="1400" dirty="0"/>
                    </a:p>
                  </a:txBody>
                  <a:tcPr marL="114276" marR="114276" marT="57138" marB="57138">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876130">
                <a:tc>
                  <a:txBody>
                    <a:bodyPr/>
                    <a:lstStyle/>
                    <a:p>
                      <a:pPr marL="0" marR="0" lvl="0" indent="0" algn="ctr" rtl="0">
                        <a:spcBef>
                          <a:spcPts val="0"/>
                        </a:spcBef>
                        <a:spcAft>
                          <a:spcPts val="0"/>
                        </a:spcAft>
                        <a:buNone/>
                      </a:pPr>
                      <a:r>
                        <a:rPr lang="en-US" sz="1500" b="1" u="none" strike="noStrike" cap="none" dirty="0">
                          <a:solidFill>
                            <a:schemeClr val="dk1"/>
                          </a:solidFill>
                          <a:latin typeface="Arial"/>
                          <a:ea typeface="Arial"/>
                          <a:cs typeface="Arial"/>
                          <a:sym typeface="Arial"/>
                        </a:rPr>
                        <a:t>Beamline Layout</a:t>
                      </a:r>
                      <a:endParaRPr sz="1500" b="1"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dirty="0">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Malgun Gothic"/>
                        <a:buNone/>
                      </a:pP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Energy range : 5 – 30 keV</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Beam size : 1 µm (optimization)</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Extension of the experimental hutch and addition of the ptychography system</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D5EA"/>
                    </a:solidFill>
                  </a:tcPr>
                </a:tc>
                <a:tc>
                  <a:txBody>
                    <a:bodyPr/>
                    <a:lstStyle/>
                    <a:p>
                      <a:pPr marL="0" marR="0" lvl="0" indent="0" algn="ctr" rtl="0">
                        <a:spcBef>
                          <a:spcPts val="0"/>
                        </a:spcBef>
                        <a:spcAft>
                          <a:spcPts val="0"/>
                        </a:spcAft>
                        <a:buNone/>
                      </a:pPr>
                      <a:endParaRPr sz="2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42841">
                <a:tc>
                  <a:txBody>
                    <a:bodyPr/>
                    <a:lstStyle/>
                    <a:p>
                      <a:pPr marL="0" marR="0" lvl="0" indent="0" algn="ctr" rtl="0">
                        <a:lnSpc>
                          <a:spcPct val="100000"/>
                        </a:lnSpc>
                        <a:spcBef>
                          <a:spcPts val="0"/>
                        </a:spcBef>
                        <a:spcAft>
                          <a:spcPts val="0"/>
                        </a:spcAft>
                        <a:buClr>
                          <a:schemeClr val="dk1"/>
                        </a:buClr>
                        <a:buSzPts val="1200"/>
                        <a:buFont typeface="Arial"/>
                        <a:buNone/>
                      </a:pPr>
                      <a:r>
                        <a:rPr lang="en-US" sz="1500" b="1" u="none" strike="noStrike" cap="none">
                          <a:solidFill>
                            <a:schemeClr val="dk1"/>
                          </a:solidFill>
                          <a:latin typeface="Arial"/>
                          <a:ea typeface="Arial"/>
                          <a:cs typeface="Arial"/>
                          <a:sym typeface="Arial"/>
                        </a:rPr>
                        <a:t>ID</a:t>
                      </a:r>
                      <a:endParaRPr sz="1500" b="1"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200" u="none" strike="noStrike" cap="none" dirty="0">
                          <a:latin typeface="Arial"/>
                          <a:ea typeface="Arial"/>
                          <a:cs typeface="Arial"/>
                          <a:sym typeface="Arial"/>
                        </a:rPr>
                        <a:t>IVU22</a:t>
                      </a:r>
                      <a:endParaRPr sz="1200" u="none" strike="noStrike" cap="none" dirty="0">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200" u="none" strike="noStrike" cap="none">
                          <a:latin typeface="Arial"/>
                          <a:ea typeface="Arial"/>
                          <a:cs typeface="Arial"/>
                          <a:sym typeface="Arial"/>
                        </a:rPr>
                        <a:t>IVU22</a:t>
                      </a: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200" u="none" strike="noStrike" cap="none">
                          <a:latin typeface="Arial"/>
                          <a:ea typeface="Arial"/>
                          <a:cs typeface="Arial"/>
                          <a:sym typeface="Arial"/>
                        </a:rPr>
                        <a:t>-</a:t>
                      </a: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07950" algn="ctr" rtl="0">
                        <a:lnSpc>
                          <a:spcPct val="100000"/>
                        </a:lnSpc>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95209">
                <a:tc>
                  <a:txBody>
                    <a:bodyPr/>
                    <a:lstStyle/>
                    <a:p>
                      <a:pPr marL="0" marR="0" lvl="0" indent="0" algn="ctr" rtl="0">
                        <a:spcBef>
                          <a:spcPts val="0"/>
                        </a:spcBef>
                        <a:spcAft>
                          <a:spcPts val="0"/>
                        </a:spcAft>
                        <a:buNone/>
                      </a:pPr>
                      <a:r>
                        <a:rPr lang="en-US" sz="1500" b="1" u="none" strike="noStrike" cap="none">
                          <a:solidFill>
                            <a:schemeClr val="dk1"/>
                          </a:solidFill>
                          <a:latin typeface="Arial"/>
                          <a:ea typeface="Arial"/>
                          <a:cs typeface="Arial"/>
                          <a:sym typeface="Arial"/>
                        </a:rPr>
                        <a:t>Front-end</a:t>
                      </a:r>
                      <a:endParaRPr sz="1500" b="1"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solidFill>
                            <a:schemeClr val="dk1"/>
                          </a:solidFill>
                          <a:latin typeface="Arial"/>
                          <a:ea typeface="Arial"/>
                          <a:cs typeface="Arial"/>
                          <a:sym typeface="Arial"/>
                        </a:rPr>
                        <a:t>- Under designing</a:t>
                      </a:r>
                      <a:endParaRPr sz="2800" dirty="0"/>
                    </a:p>
                    <a:p>
                      <a:pPr marL="0" marR="0" lvl="0" indent="0" algn="l" rtl="0">
                        <a:spcBef>
                          <a:spcPts val="0"/>
                        </a:spcBef>
                        <a:spcAft>
                          <a:spcPts val="0"/>
                        </a:spcAft>
                        <a:buNone/>
                      </a:pPr>
                      <a:r>
                        <a:rPr lang="en-US" sz="1200" u="none" strike="noStrike" cap="none" dirty="0">
                          <a:solidFill>
                            <a:schemeClr val="dk1"/>
                          </a:solidFill>
                          <a:latin typeface="Arial"/>
                          <a:ea typeface="Arial"/>
                          <a:cs typeface="Arial"/>
                          <a:sym typeface="Arial"/>
                        </a:rPr>
                        <a:t>: Component list is fixed</a:t>
                      </a: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Under detail designing of components</a:t>
                      </a:r>
                      <a:endParaRPr sz="2800"/>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Front-End movable mask, FCS etc…</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66590">
                <a:tc rowSpan="3">
                  <a:txBody>
                    <a:bodyPr/>
                    <a:lstStyle/>
                    <a:p>
                      <a:pPr marL="0" lvl="0" indent="0" algn="ctr" rtl="0">
                        <a:spcBef>
                          <a:spcPts val="0"/>
                        </a:spcBef>
                        <a:spcAft>
                          <a:spcPts val="0"/>
                        </a:spcAft>
                        <a:buNone/>
                      </a:pPr>
                      <a:r>
                        <a:rPr lang="en-US" sz="1500" b="1">
                          <a:solidFill>
                            <a:schemeClr val="dk1"/>
                          </a:solidFill>
                        </a:rPr>
                        <a:t>Optics</a:t>
                      </a:r>
                      <a:endParaRPr sz="1500" b="1">
                        <a:solidFill>
                          <a:schemeClr val="dk1"/>
                        </a:solidFil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KB mirror system</a:t>
                      </a:r>
                      <a:endParaRPr sz="2800" dirty="0"/>
                    </a:p>
                    <a:p>
                      <a:pPr marL="0" marR="0" lvl="0" indent="0" algn="l" rtl="0">
                        <a:spcBef>
                          <a:spcPts val="0"/>
                        </a:spcBef>
                        <a:spcAft>
                          <a:spcPts val="0"/>
                        </a:spcAft>
                        <a:buClr>
                          <a:srgbClr val="FF0000"/>
                        </a:buClr>
                        <a:buSzPts val="1000"/>
                        <a:buFont typeface="Arial"/>
                        <a:buNone/>
                      </a:pPr>
                      <a:r>
                        <a:rPr lang="en-US" sz="1200" u="none" strike="noStrike" cap="none" dirty="0">
                          <a:solidFill>
                            <a:srgbClr val="FF0000"/>
                          </a:solidFill>
                          <a:latin typeface="Arial"/>
                          <a:ea typeface="Arial"/>
                          <a:cs typeface="Arial"/>
                          <a:sym typeface="Arial"/>
                        </a:rPr>
                        <a:t>: Distance 71 m </a:t>
                      </a:r>
                      <a:endParaRPr sz="2800" dirty="0"/>
                    </a:p>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Two Elliptical Mirror </a:t>
                      </a:r>
                      <a:endParaRPr sz="2800" dirty="0"/>
                    </a:p>
                    <a:p>
                      <a:pPr marL="0" marR="0" lvl="0" indent="0" algn="l" rtl="0">
                        <a:spcBef>
                          <a:spcPts val="0"/>
                        </a:spcBef>
                        <a:spcAft>
                          <a:spcPts val="0"/>
                        </a:spcAft>
                        <a:buClr>
                          <a:srgbClr val="FF0000"/>
                        </a:buClr>
                        <a:buSzPts val="1000"/>
                        <a:buFont typeface="Arial"/>
                        <a:buNone/>
                      </a:pPr>
                      <a:r>
                        <a:rPr lang="en-US" sz="1200" u="none" strike="noStrike" cap="none" dirty="0">
                          <a:solidFill>
                            <a:srgbClr val="FF0000"/>
                          </a:solidFill>
                          <a:latin typeface="Arial"/>
                          <a:ea typeface="Arial"/>
                          <a:cs typeface="Arial"/>
                          <a:sym typeface="Arial"/>
                        </a:rPr>
                        <a:t>: Focal length 2.5 m, incidence angle 2.5 </a:t>
                      </a:r>
                      <a:r>
                        <a:rPr lang="en-US" sz="1200" u="none" strike="noStrike" cap="none" dirty="0" err="1">
                          <a:solidFill>
                            <a:srgbClr val="FF0000"/>
                          </a:solidFill>
                          <a:latin typeface="Arial"/>
                          <a:ea typeface="Arial"/>
                          <a:cs typeface="Arial"/>
                          <a:sym typeface="Arial"/>
                        </a:rPr>
                        <a:t>mrad</a:t>
                      </a:r>
                      <a:endParaRPr sz="120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Coating materials are Si, Rh and Pt</a:t>
                      </a:r>
                      <a:endParaRPr sz="2800" dirty="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KB mirror system</a:t>
                      </a:r>
                      <a:endParaRPr sz="2800" dirty="0"/>
                    </a:p>
                    <a:p>
                      <a:pPr marL="0" marR="0" lvl="0" indent="0" algn="l" rtl="0">
                        <a:lnSpc>
                          <a:spcPct val="100000"/>
                        </a:lnSpc>
                        <a:spcBef>
                          <a:spcPts val="0"/>
                        </a:spcBef>
                        <a:spcAft>
                          <a:spcPts val="0"/>
                        </a:spcAft>
                        <a:buClr>
                          <a:srgbClr val="FF0000"/>
                        </a:buClr>
                        <a:buSzPts val="1000"/>
                        <a:buFont typeface="Arial"/>
                        <a:buNone/>
                      </a:pPr>
                      <a:r>
                        <a:rPr lang="en-US" sz="1200" u="none" strike="noStrike" cap="none" dirty="0">
                          <a:solidFill>
                            <a:srgbClr val="FF0000"/>
                          </a:solidFill>
                          <a:latin typeface="Arial"/>
                          <a:ea typeface="Arial"/>
                          <a:cs typeface="Arial"/>
                          <a:sym typeface="Arial"/>
                        </a:rPr>
                        <a:t>: Distance 65.7 m</a:t>
                      </a:r>
                      <a:endParaRPr sz="2800" dirty="0"/>
                    </a:p>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Two Elliptical Mirror </a:t>
                      </a:r>
                      <a:endParaRPr sz="2800" dirty="0"/>
                    </a:p>
                    <a:p>
                      <a:pPr marL="0" marR="0" lvl="0" indent="0" algn="l" rtl="0">
                        <a:spcBef>
                          <a:spcPts val="0"/>
                        </a:spcBef>
                        <a:spcAft>
                          <a:spcPts val="0"/>
                        </a:spcAft>
                        <a:buClr>
                          <a:srgbClr val="FF0000"/>
                        </a:buClr>
                        <a:buSzPts val="1000"/>
                        <a:buFont typeface="Arial"/>
                        <a:buNone/>
                      </a:pPr>
                      <a:r>
                        <a:rPr lang="en-US" sz="1200" u="none" strike="noStrike" cap="none" dirty="0">
                          <a:solidFill>
                            <a:srgbClr val="FF0000"/>
                          </a:solidFill>
                          <a:latin typeface="Arial"/>
                          <a:ea typeface="Arial"/>
                          <a:cs typeface="Arial"/>
                          <a:sym typeface="Arial"/>
                        </a:rPr>
                        <a:t>: Focal length 1.3 m, incidence angle 3.75 </a:t>
                      </a:r>
                      <a:r>
                        <a:rPr lang="en-US" sz="1200" u="none" strike="noStrike" cap="none" dirty="0" err="1">
                          <a:solidFill>
                            <a:srgbClr val="FF0000"/>
                          </a:solidFill>
                          <a:latin typeface="Arial"/>
                          <a:ea typeface="Arial"/>
                          <a:cs typeface="Arial"/>
                          <a:sym typeface="Arial"/>
                        </a:rPr>
                        <a:t>mrad</a:t>
                      </a:r>
                      <a:endParaRPr sz="1200" u="none" strike="noStrike" cap="none" dirty="0">
                        <a:solidFill>
                          <a:srgbClr val="FF0000"/>
                        </a:solidFill>
                        <a:latin typeface="Arial"/>
                        <a:ea typeface="Arial"/>
                        <a:cs typeface="Arial"/>
                        <a:sym typeface="Arial"/>
                      </a:endParaRPr>
                    </a:p>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Coating materials are Si, Rh and Pt</a:t>
                      </a:r>
                      <a:endParaRPr sz="2800" dirty="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Optimized focused beam size : 1 µm</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Mirror acceptance aperture size</a:t>
                      </a:r>
                      <a:br>
                        <a:rPr lang="en-US" sz="1200" u="none" strike="noStrike" cap="none">
                          <a:solidFill>
                            <a:schemeClr val="dk1"/>
                          </a:solidFill>
                          <a:latin typeface="Arial"/>
                          <a:ea typeface="Arial"/>
                          <a:cs typeface="Arial"/>
                          <a:sym typeface="Arial"/>
                        </a:rPr>
                      </a:br>
                      <a:r>
                        <a:rPr lang="en-US" sz="1200" u="none" strike="noStrike" cap="none">
                          <a:solidFill>
                            <a:schemeClr val="dk1"/>
                          </a:solidFill>
                          <a:latin typeface="Arial"/>
                          <a:ea typeface="Arial"/>
                          <a:cs typeface="Arial"/>
                          <a:sym typeface="Arial"/>
                        </a:rPr>
                        <a:t>: 1σ(0.75 µm) → 3σ (2.1 mm)</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066590">
                <a:tc vMerge="1">
                  <a:txBody>
                    <a:bodyPr/>
                    <a:lstStyle/>
                    <a:p>
                      <a:endParaRPr lang="ko-KR"/>
                    </a:p>
                  </a:txBody>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HHRM</a:t>
                      </a:r>
                      <a:endParaRPr sz="2800"/>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a:t>
                      </a:r>
                      <a:r>
                        <a:rPr lang="en-US" sz="1200" u="none" strike="noStrike" cap="none">
                          <a:latin typeface="Arial"/>
                          <a:ea typeface="Arial"/>
                          <a:cs typeface="Arial"/>
                          <a:sym typeface="Arial"/>
                        </a:rPr>
                        <a:t>Distance 65 m </a:t>
                      </a:r>
                      <a:endParaRPr sz="12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High harmonics rejection mirror</a:t>
                      </a:r>
                      <a:endParaRPr sz="2800"/>
                    </a:p>
                    <a:p>
                      <a:pPr marL="0" marR="0" lvl="0" indent="0" algn="l" rtl="0">
                        <a:lnSpc>
                          <a:spcPct val="100000"/>
                        </a:lnSpc>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Flat shape, incidence angle 2.5 – 4.1 mrad</a:t>
                      </a:r>
                      <a:endParaRPr sz="120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Coating materials are Si, Rh and Pt</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HHRM</a:t>
                      </a:r>
                      <a:endParaRPr sz="2800" dirty="0"/>
                    </a:p>
                    <a:p>
                      <a:pPr marL="0" marR="0" lvl="0" indent="0" algn="l"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a:t>
                      </a:r>
                      <a:r>
                        <a:rPr lang="en-US" sz="1200" u="none" strike="noStrike" cap="none" dirty="0">
                          <a:latin typeface="Arial"/>
                          <a:ea typeface="Arial"/>
                          <a:cs typeface="Arial"/>
                          <a:sym typeface="Arial"/>
                        </a:rPr>
                        <a:t>Distance 45 m </a:t>
                      </a:r>
                      <a:endParaRPr sz="120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High harmonics rejection mirror</a:t>
                      </a:r>
                      <a:endParaRPr sz="2800" dirty="0"/>
                    </a:p>
                    <a:p>
                      <a:pPr marL="0" marR="0" lvl="0" indent="0" algn="l" rtl="0">
                        <a:lnSpc>
                          <a:spcPct val="100000"/>
                        </a:lnSpc>
                        <a:spcBef>
                          <a:spcPts val="0"/>
                        </a:spcBef>
                        <a:spcAft>
                          <a:spcPts val="0"/>
                        </a:spcAft>
                        <a:buClr>
                          <a:srgbClr val="FF0000"/>
                        </a:buClr>
                        <a:buSzPts val="1000"/>
                        <a:buFont typeface="Arial"/>
                        <a:buNone/>
                      </a:pPr>
                      <a:r>
                        <a:rPr lang="en-US" sz="1200" u="none" strike="noStrike" cap="none" dirty="0">
                          <a:solidFill>
                            <a:srgbClr val="FF0000"/>
                          </a:solidFill>
                          <a:latin typeface="Arial"/>
                          <a:ea typeface="Arial"/>
                          <a:cs typeface="Arial"/>
                          <a:sym typeface="Arial"/>
                        </a:rPr>
                        <a:t>: Flat shape, fixed incidence angle 2.5 </a:t>
                      </a:r>
                      <a:r>
                        <a:rPr lang="en-US" sz="1200" u="none" strike="noStrike" cap="none" dirty="0" err="1">
                          <a:solidFill>
                            <a:srgbClr val="FF0000"/>
                          </a:solidFill>
                          <a:latin typeface="Arial"/>
                          <a:ea typeface="Arial"/>
                          <a:cs typeface="Arial"/>
                          <a:sym typeface="Arial"/>
                        </a:rPr>
                        <a:t>mrad</a:t>
                      </a:r>
                      <a:r>
                        <a:rPr lang="en-US" sz="1200" u="none" strike="noStrike" cap="none" dirty="0">
                          <a:solidFill>
                            <a:srgbClr val="FF0000"/>
                          </a:solidFill>
                          <a:latin typeface="Arial"/>
                          <a:ea typeface="Arial"/>
                          <a:cs typeface="Arial"/>
                          <a:sym typeface="Arial"/>
                        </a:rPr>
                        <a:t> </a:t>
                      </a:r>
                      <a:endParaRPr sz="2800" dirty="0"/>
                    </a:p>
                    <a:p>
                      <a:pPr marL="0" marR="0" lvl="0" indent="0" algn="l"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Coating materials are Si, Rh and Pt</a:t>
                      </a:r>
                      <a:endParaRPr sz="2800" dirty="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Distance : 65 → 45 m</a:t>
                      </a:r>
                      <a:endParaRPr sz="2800"/>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Incidence angle : 2.5 – 4.1 → 2.5 mrad</a:t>
                      </a:r>
                      <a:endParaRPr sz="12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No high harmonic rejection for tender energy </a:t>
                      </a:r>
                      <a:endParaRPr sz="2800"/>
                    </a:p>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Maintain the fixed beam path</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85670">
                <a:tc vMerge="1">
                  <a:txBody>
                    <a:bodyPr/>
                    <a:lstStyle/>
                    <a:p>
                      <a:endParaRPr lang="ko-KR"/>
                    </a:p>
                  </a:txBody>
                  <a:tcPr/>
                </a:tc>
                <a:tc>
                  <a:txBody>
                    <a:bodyPr/>
                    <a:lstStyle/>
                    <a:p>
                      <a:pPr marL="0" marR="0" lvl="0" indent="0" algn="l" rtl="0">
                        <a:lnSpc>
                          <a:spcPct val="100000"/>
                        </a:lnSpc>
                        <a:spcBef>
                          <a:spcPts val="0"/>
                        </a:spcBef>
                        <a:spcAft>
                          <a:spcPts val="0"/>
                        </a:spcAft>
                        <a:buNone/>
                      </a:pPr>
                      <a:r>
                        <a:rPr lang="en-US" sz="1200">
                          <a:latin typeface="Arial"/>
                          <a:ea typeface="Arial"/>
                          <a:cs typeface="Arial"/>
                          <a:sym typeface="Arial"/>
                        </a:rPr>
                        <a:t>- None</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solidFill>
                            <a:srgbClr val="FF0000"/>
                          </a:solidFill>
                          <a:latin typeface="Arial"/>
                          <a:ea typeface="Arial"/>
                          <a:cs typeface="Arial"/>
                          <a:sym typeface="Arial"/>
                        </a:rPr>
                        <a:t>- Diamond CRL</a:t>
                      </a:r>
                      <a:br>
                        <a:rPr lang="en-US" sz="1200" dirty="0">
                          <a:solidFill>
                            <a:srgbClr val="FF0000"/>
                          </a:solidFill>
                          <a:latin typeface="Arial"/>
                          <a:ea typeface="Arial"/>
                          <a:cs typeface="Arial"/>
                          <a:sym typeface="Arial"/>
                        </a:rPr>
                      </a:br>
                      <a:r>
                        <a:rPr lang="en-US" sz="1200" dirty="0">
                          <a:solidFill>
                            <a:srgbClr val="FF0000"/>
                          </a:solidFill>
                          <a:latin typeface="Arial"/>
                          <a:ea typeface="Arial"/>
                          <a:cs typeface="Arial"/>
                          <a:sym typeface="Arial"/>
                        </a:rPr>
                        <a:t>: Distance 60 m</a:t>
                      </a:r>
                      <a:br>
                        <a:rPr lang="en-US" sz="1200" dirty="0">
                          <a:solidFill>
                            <a:srgbClr val="FF0000"/>
                          </a:solidFill>
                          <a:latin typeface="Arial"/>
                          <a:ea typeface="Arial"/>
                          <a:cs typeface="Arial"/>
                          <a:sym typeface="Arial"/>
                        </a:rPr>
                      </a:br>
                      <a:r>
                        <a:rPr lang="en-US" sz="1200" dirty="0">
                          <a:solidFill>
                            <a:srgbClr val="FF0000"/>
                          </a:solidFill>
                          <a:latin typeface="Arial"/>
                          <a:ea typeface="Arial"/>
                          <a:cs typeface="Arial"/>
                          <a:sym typeface="Arial"/>
                        </a:rPr>
                        <a:t>: Target beam size 2 - 10 µm</a:t>
                      </a:r>
                      <a:endParaRPr sz="1200" u="none" strike="noStrike" cap="none" dirty="0">
                        <a:solidFill>
                          <a:srgbClr val="FF0000"/>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+ 2 억원</a:t>
                      </a: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1066590">
                <a:tc>
                  <a:txBody>
                    <a:bodyPr/>
                    <a:lstStyle/>
                    <a:p>
                      <a:pPr marL="0" marR="0" lvl="0" indent="0" algn="ctr" rtl="0">
                        <a:spcBef>
                          <a:spcPts val="0"/>
                        </a:spcBef>
                        <a:spcAft>
                          <a:spcPts val="0"/>
                        </a:spcAft>
                        <a:buNone/>
                      </a:pPr>
                      <a:r>
                        <a:rPr lang="en-US" sz="1500" b="1" u="none" strike="noStrike" cap="none">
                          <a:solidFill>
                            <a:schemeClr val="dk1"/>
                          </a:solidFill>
                          <a:latin typeface="Arial"/>
                          <a:ea typeface="Arial"/>
                          <a:cs typeface="Arial"/>
                          <a:sym typeface="Arial"/>
                        </a:rPr>
                        <a:t>Monochromator</a:t>
                      </a:r>
                      <a:endParaRPr sz="1500" b="1"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HDCM</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a:t>
                      </a:r>
                      <a:r>
                        <a:rPr lang="en-US" sz="1200" u="none" strike="noStrike" cap="none">
                          <a:latin typeface="Arial"/>
                          <a:ea typeface="Arial"/>
                          <a:cs typeface="Arial"/>
                          <a:sym typeface="Arial"/>
                        </a:rPr>
                        <a:t>Distance 60 m</a:t>
                      </a:r>
                      <a:endParaRPr sz="120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Si(111) and Si(311)</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HDCM &amp; Channel-Cut Monochromator</a:t>
                      </a:r>
                      <a:endParaRPr sz="2800"/>
                    </a:p>
                    <a:p>
                      <a:pPr marL="0" marR="0" lvl="0" indent="0" algn="l" rtl="0">
                        <a:lnSpc>
                          <a:spcPct val="100000"/>
                        </a:lnSpc>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Distance 40 m</a:t>
                      </a:r>
                      <a:endParaRPr sz="2800"/>
                    </a:p>
                    <a:p>
                      <a:pPr marL="0" marR="0" lvl="0" indent="0" algn="l" rtl="0">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Only Si(111)</a:t>
                      </a:r>
                      <a:endParaRPr sz="1200" u="none" strike="noStrike" cap="none">
                        <a:solidFill>
                          <a:srgbClr val="FF0000"/>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Distance : 60 → 40 m</a:t>
                      </a:r>
                      <a:endParaRPr sz="2800" dirty="0"/>
                    </a:p>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CCM : Consideration of the source broadening(more stable)</a:t>
                      </a:r>
                      <a:endParaRPr sz="2800" dirty="0"/>
                    </a:p>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DCM : Energy scan and suppression of high order harmonic energies</a:t>
                      </a: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None</a:t>
                      </a: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42841">
                <a:tc>
                  <a:txBody>
                    <a:bodyPr/>
                    <a:lstStyle/>
                    <a:p>
                      <a:pPr marL="0" marR="0" lvl="0" indent="0" algn="ctr" rtl="0">
                        <a:spcBef>
                          <a:spcPts val="0"/>
                        </a:spcBef>
                        <a:spcAft>
                          <a:spcPts val="0"/>
                        </a:spcAft>
                        <a:buNone/>
                      </a:pPr>
                      <a:r>
                        <a:rPr lang="en-US" sz="1500" b="1" u="none" strike="noStrike" cap="none">
                          <a:solidFill>
                            <a:schemeClr val="dk1"/>
                          </a:solidFill>
                          <a:latin typeface="Arial"/>
                          <a:ea typeface="Arial"/>
                          <a:cs typeface="Arial"/>
                          <a:sym typeface="Arial"/>
                        </a:rPr>
                        <a:t>Beamline PTL</a:t>
                      </a:r>
                      <a:endParaRPr sz="1500" b="1"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a:solidFill>
                            <a:schemeClr val="dk1"/>
                          </a:solidFill>
                          <a:latin typeface="Arial"/>
                          <a:ea typeface="Arial"/>
                          <a:cs typeface="Arial"/>
                          <a:sym typeface="Arial"/>
                        </a:rPr>
                        <a:t>- Under Designing</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Under Detail Designing</a:t>
                      </a:r>
                      <a:endParaRPr sz="1200"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a:t>
                      </a: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200" u="none" strike="noStrike" cap="none">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1066590">
                <a:tc>
                  <a:txBody>
                    <a:bodyPr/>
                    <a:lstStyle/>
                    <a:p>
                      <a:pPr marL="0" marR="0" lvl="0" indent="0" algn="ctr" rtl="0">
                        <a:spcBef>
                          <a:spcPts val="0"/>
                        </a:spcBef>
                        <a:spcAft>
                          <a:spcPts val="0"/>
                        </a:spcAft>
                        <a:buNone/>
                      </a:pPr>
                      <a:r>
                        <a:rPr lang="en-US" sz="1500" b="1" u="none" strike="noStrike" cap="none">
                          <a:solidFill>
                            <a:schemeClr val="dk1"/>
                          </a:solidFill>
                          <a:latin typeface="Arial"/>
                          <a:ea typeface="Arial"/>
                          <a:cs typeface="Arial"/>
                          <a:sym typeface="Arial"/>
                        </a:rPr>
                        <a:t>Exp. system</a:t>
                      </a:r>
                      <a:endParaRPr sz="1500" b="1" u="none" strike="noStrike" cap="none">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- 6-Circle KAPPA Diffractometer, 2D detector and in-situ chamber</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CDI(Bragg geometry), µXRD(in-situ)</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- 6-Circle KAPPA Diffractometer, 2D detector and in-situ chamber</a:t>
                      </a:r>
                      <a:endParaRPr sz="2800"/>
                    </a:p>
                    <a:p>
                      <a:pPr marL="0" marR="0" lvl="0" indent="0" algn="l" rtl="0">
                        <a:spcBef>
                          <a:spcPts val="0"/>
                        </a:spcBef>
                        <a:spcAft>
                          <a:spcPts val="0"/>
                        </a:spcAft>
                        <a:buClr>
                          <a:schemeClr val="dk1"/>
                        </a:buClr>
                        <a:buSzPts val="1000"/>
                        <a:buFont typeface="Arial"/>
                        <a:buNone/>
                      </a:pPr>
                      <a:r>
                        <a:rPr lang="en-US" sz="1200" u="none" strike="noStrike" cap="none">
                          <a:solidFill>
                            <a:schemeClr val="dk1"/>
                          </a:solidFill>
                          <a:latin typeface="Arial"/>
                          <a:ea typeface="Arial"/>
                          <a:cs typeface="Arial"/>
                          <a:sym typeface="Arial"/>
                        </a:rPr>
                        <a:t>: CDI(Bragg geometry), µXRD(in-situ)</a:t>
                      </a:r>
                      <a:endParaRPr sz="2800"/>
                    </a:p>
                    <a:p>
                      <a:pPr marL="0" marR="0" lvl="0" indent="0" algn="l" rtl="0">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Flight path(10 m), 2D detector</a:t>
                      </a:r>
                      <a:endParaRPr sz="2800"/>
                    </a:p>
                    <a:p>
                      <a:pPr marL="0" marR="0" lvl="0" indent="0" algn="l" rtl="0">
                        <a:spcBef>
                          <a:spcPts val="0"/>
                        </a:spcBef>
                        <a:spcAft>
                          <a:spcPts val="0"/>
                        </a:spcAft>
                        <a:buClr>
                          <a:srgbClr val="FF0000"/>
                        </a:buClr>
                        <a:buSzPts val="1000"/>
                        <a:buFont typeface="Arial"/>
                        <a:buNone/>
                      </a:pPr>
                      <a:r>
                        <a:rPr lang="en-US" sz="1200" u="none" strike="noStrike" cap="none">
                          <a:solidFill>
                            <a:srgbClr val="FF0000"/>
                          </a:solidFill>
                          <a:latin typeface="Arial"/>
                          <a:ea typeface="Arial"/>
                          <a:cs typeface="Arial"/>
                          <a:sym typeface="Arial"/>
                        </a:rPr>
                        <a:t>: Transmission ptychography, Bragg ptychography</a:t>
                      </a:r>
                      <a:endParaRPr sz="280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US" sz="1200" u="none" strike="noStrike" cap="none" dirty="0">
                          <a:solidFill>
                            <a:schemeClr val="dk1"/>
                          </a:solidFill>
                          <a:latin typeface="Arial"/>
                          <a:ea typeface="Arial"/>
                          <a:cs typeface="Arial"/>
                          <a:sym typeface="Arial"/>
                        </a:rPr>
                        <a:t>- Flight path for ptychography system</a:t>
                      </a:r>
                      <a:endParaRPr sz="2800" dirty="0"/>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000"/>
                        <a:buFont typeface="Malgun Gothic"/>
                        <a:buNone/>
                      </a:pPr>
                      <a:endParaRPr sz="1200" u="none" strike="noStrike" cap="none" dirty="0">
                        <a:solidFill>
                          <a:schemeClr val="dk1"/>
                        </a:solidFill>
                        <a:latin typeface="Arial"/>
                        <a:ea typeface="Arial"/>
                        <a:cs typeface="Arial"/>
                        <a:sym typeface="Arial"/>
                      </a:endParaRPr>
                    </a:p>
                  </a:txBody>
                  <a:tcPr marL="114289" marR="114289" marT="57144" marB="5714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22" name="Google Shape;122;p2"/>
          <p:cNvSpPr txBox="1"/>
          <p:nvPr/>
        </p:nvSpPr>
        <p:spPr>
          <a:xfrm>
            <a:off x="0" y="99"/>
            <a:ext cx="2492552" cy="576878"/>
          </a:xfrm>
          <a:prstGeom prst="rect">
            <a:avLst/>
          </a:prstGeom>
          <a:noFill/>
          <a:ln>
            <a:noFill/>
          </a:ln>
        </p:spPr>
        <p:txBody>
          <a:bodyPr spcFirstLastPara="1" wrap="square" lIns="114257" tIns="57113" rIns="114257" bIns="57113" anchor="t" anchorCtr="0">
            <a:spAutoFit/>
          </a:bodyPr>
          <a:lstStyle/>
          <a:p>
            <a:r>
              <a:rPr lang="en-US" sz="2999" b="1">
                <a:solidFill>
                  <a:schemeClr val="dk1"/>
                </a:solidFill>
                <a:latin typeface="Arial"/>
                <a:ea typeface="Arial"/>
                <a:cs typeface="Arial"/>
                <a:sym typeface="Arial"/>
              </a:rPr>
              <a:t>ID03 CoXRD</a:t>
            </a:r>
            <a:endParaRPr sz="2999" b="1">
              <a:solidFill>
                <a:schemeClr val="dk1"/>
              </a:solidFill>
              <a:latin typeface="Arial"/>
              <a:ea typeface="Arial"/>
              <a:cs typeface="Arial"/>
              <a:sym typeface="Arial"/>
            </a:endParaRPr>
          </a:p>
        </p:txBody>
      </p:sp>
      <p:sp>
        <p:nvSpPr>
          <p:cNvPr id="123" name="Google Shape;123;p2"/>
          <p:cNvSpPr txBox="1"/>
          <p:nvPr/>
        </p:nvSpPr>
        <p:spPr>
          <a:xfrm>
            <a:off x="13611718" y="100"/>
            <a:ext cx="1673186" cy="461462"/>
          </a:xfrm>
          <a:prstGeom prst="rect">
            <a:avLst/>
          </a:prstGeom>
          <a:noFill/>
          <a:ln>
            <a:noFill/>
          </a:ln>
        </p:spPr>
        <p:txBody>
          <a:bodyPr spcFirstLastPara="1" wrap="square" lIns="114257" tIns="57113" rIns="114257" bIns="57113" anchor="t" anchorCtr="0">
            <a:spAutoFit/>
          </a:bodyPr>
          <a:lstStyle/>
          <a:p>
            <a:r>
              <a:rPr lang="en-US" sz="2249">
                <a:solidFill>
                  <a:schemeClr val="dk1"/>
                </a:solidFill>
                <a:latin typeface="Arial"/>
                <a:ea typeface="Arial"/>
                <a:cs typeface="Arial"/>
                <a:sym typeface="Arial"/>
              </a:rPr>
              <a:t>2025.09.22</a:t>
            </a:r>
            <a:endParaRPr sz="2249">
              <a:solidFill>
                <a:schemeClr val="dk1"/>
              </a:solidFill>
              <a:latin typeface="Arial"/>
              <a:ea typeface="Arial"/>
              <a:cs typeface="Arial"/>
              <a:sym typeface="Arial"/>
            </a:endParaRPr>
          </a:p>
        </p:txBody>
      </p:sp>
    </p:spTree>
    <p:extLst>
      <p:ext uri="{BB962C8B-B14F-4D97-AF65-F5344CB8AC3E}">
        <p14:creationId xmlns:p14="http://schemas.microsoft.com/office/powerpoint/2010/main" val="28543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2" y="710688"/>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Verdana" panose="020B0604030504040204" pitchFamily="34" charset="0"/>
                <a:cs typeface="Verdana" panose="020B0604030504040204" pitchFamily="34" charset="0"/>
              </a:rPr>
              <a:t>Overview of Korea-4GSR</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461665"/>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 Introduction</a:t>
            </a:r>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4</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pic>
        <p:nvPicPr>
          <p:cNvPr id="9" name="그림 8">
            <a:extLst>
              <a:ext uri="{FF2B5EF4-FFF2-40B4-BE49-F238E27FC236}">
                <a16:creationId xmlns:a16="http://schemas.microsoft.com/office/drawing/2014/main" id="{33F86999-1A33-4C93-BA7B-C5800958DD5A}"/>
              </a:ext>
            </a:extLst>
          </p:cNvPr>
          <p:cNvPicPr>
            <a:picLocks noChangeAspect="1"/>
          </p:cNvPicPr>
          <p:nvPr/>
        </p:nvPicPr>
        <p:blipFill>
          <a:blip r:embed="rId5"/>
          <a:stretch>
            <a:fillRect/>
          </a:stretch>
        </p:blipFill>
        <p:spPr>
          <a:xfrm>
            <a:off x="69855" y="1687117"/>
            <a:ext cx="7148688" cy="5751260"/>
          </a:xfrm>
          <a:prstGeom prst="rect">
            <a:avLst/>
          </a:prstGeom>
        </p:spPr>
      </p:pic>
      <p:sp>
        <p:nvSpPr>
          <p:cNvPr id="10" name="TextBox 9">
            <a:extLst>
              <a:ext uri="{FF2B5EF4-FFF2-40B4-BE49-F238E27FC236}">
                <a16:creationId xmlns:a16="http://schemas.microsoft.com/office/drawing/2014/main" id="{49A02719-9ACA-446D-8C23-3A9ECBFE5DEB}"/>
              </a:ext>
            </a:extLst>
          </p:cNvPr>
          <p:cNvSpPr txBox="1"/>
          <p:nvPr/>
        </p:nvSpPr>
        <p:spPr>
          <a:xfrm>
            <a:off x="79719" y="1266340"/>
            <a:ext cx="5729336" cy="369332"/>
          </a:xfrm>
          <a:prstGeom prst="rect">
            <a:avLst/>
          </a:prstGeom>
          <a:solidFill>
            <a:schemeClr val="bg1"/>
          </a:solidFill>
          <a:ln>
            <a:noFill/>
          </a:ln>
        </p:spPr>
        <p:txBody>
          <a:bodyPr wrap="square" rtlCol="0">
            <a:spAutoFit/>
          </a:bodyPr>
          <a:lstStyle/>
          <a:p>
            <a:pPr marL="357102" indent="-357102" algn="ctr">
              <a:buFont typeface="Wingdings" panose="05000000000000000000" pitchFamily="2" charset="2"/>
              <a:buChar char="Ø"/>
            </a:pPr>
            <a:r>
              <a:rPr lang="en-US" altLang="ko-KR" sz="1800" b="1" dirty="0">
                <a:latin typeface="+mj-ea"/>
                <a:ea typeface="+mj-ea"/>
              </a:rPr>
              <a:t>Parameters of Korea-4GSR Storage Ring</a:t>
            </a:r>
            <a:endParaRPr lang="ko-KR" altLang="en-US" sz="1800" b="1" dirty="0">
              <a:latin typeface="+mj-ea"/>
              <a:ea typeface="+mj-ea"/>
            </a:endParaRPr>
          </a:p>
        </p:txBody>
      </p:sp>
      <p:pic>
        <p:nvPicPr>
          <p:cNvPr id="11" name="Picture 2" descr="koreamap">
            <a:extLst>
              <a:ext uri="{FF2B5EF4-FFF2-40B4-BE49-F238E27FC236}">
                <a16:creationId xmlns:a16="http://schemas.microsoft.com/office/drawing/2014/main" id="{490C9FA4-5428-4CD3-8BB0-B77562D33D4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554939" y="390595"/>
            <a:ext cx="3380671" cy="3600890"/>
          </a:xfrm>
          <a:prstGeom prst="rect">
            <a:avLst/>
          </a:prstGeom>
          <a:noFill/>
          <a:ln w="1905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12" name="슬라이드 번호 개체 틀 3">
            <a:extLst>
              <a:ext uri="{FF2B5EF4-FFF2-40B4-BE49-F238E27FC236}">
                <a16:creationId xmlns:a16="http://schemas.microsoft.com/office/drawing/2014/main" id="{96B4CD80-07BD-4CCA-8E6C-19E81171B46A}"/>
              </a:ext>
            </a:extLst>
          </p:cNvPr>
          <p:cNvSpPr txBox="1">
            <a:spLocks/>
          </p:cNvSpPr>
          <p:nvPr/>
        </p:nvSpPr>
        <p:spPr>
          <a:xfrm>
            <a:off x="10761007" y="7943967"/>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grpSp>
        <p:nvGrpSpPr>
          <p:cNvPr id="13" name="그룹 12">
            <a:extLst>
              <a:ext uri="{FF2B5EF4-FFF2-40B4-BE49-F238E27FC236}">
                <a16:creationId xmlns:a16="http://schemas.microsoft.com/office/drawing/2014/main" id="{34A3FC25-7993-4DEB-AD7F-EEA66B489883}"/>
              </a:ext>
            </a:extLst>
          </p:cNvPr>
          <p:cNvGrpSpPr/>
          <p:nvPr/>
        </p:nvGrpSpPr>
        <p:grpSpPr>
          <a:xfrm>
            <a:off x="8475155" y="4357607"/>
            <a:ext cx="5833978" cy="4117191"/>
            <a:chOff x="8012536" y="1520461"/>
            <a:chExt cx="6835032" cy="4666202"/>
          </a:xfrm>
        </p:grpSpPr>
        <p:sp>
          <p:nvSpPr>
            <p:cNvPr id="14" name="TextBox 13">
              <a:extLst>
                <a:ext uri="{FF2B5EF4-FFF2-40B4-BE49-F238E27FC236}">
                  <a16:creationId xmlns:a16="http://schemas.microsoft.com/office/drawing/2014/main" id="{8E0FD617-40F9-492F-9031-F0E1233253CE}"/>
                </a:ext>
              </a:extLst>
            </p:cNvPr>
            <p:cNvSpPr txBox="1"/>
            <p:nvPr/>
          </p:nvSpPr>
          <p:spPr>
            <a:xfrm>
              <a:off x="8012536" y="1520461"/>
              <a:ext cx="6835032" cy="732517"/>
            </a:xfrm>
            <a:prstGeom prst="rect">
              <a:avLst/>
            </a:prstGeom>
            <a:noFill/>
            <a:ln>
              <a:noFill/>
            </a:ln>
          </p:spPr>
          <p:txBody>
            <a:bodyPr wrap="square" rtlCol="0">
              <a:spAutoFit/>
            </a:bodyPr>
            <a:lstStyle/>
            <a:p>
              <a:pPr marL="357102" indent="-357102" algn="ctr">
                <a:buFont typeface="Wingdings" panose="05000000000000000000" pitchFamily="2" charset="2"/>
                <a:buChar char="Ø"/>
              </a:pPr>
              <a:r>
                <a:rPr lang="en-US" altLang="ko-KR" sz="1800" b="1" dirty="0">
                  <a:latin typeface="+mj-ea"/>
                  <a:ea typeface="+mj-ea"/>
                </a:rPr>
                <a:t>Emittance vs. Circumference for World-wide Storage Rings</a:t>
              </a:r>
              <a:endParaRPr lang="ko-KR" altLang="en-US" sz="1800" b="1" dirty="0">
                <a:latin typeface="+mj-ea"/>
                <a:ea typeface="+mj-ea"/>
              </a:endParaRPr>
            </a:p>
          </p:txBody>
        </p:sp>
        <p:pic>
          <p:nvPicPr>
            <p:cNvPr id="15" name="그림 14">
              <a:extLst>
                <a:ext uri="{FF2B5EF4-FFF2-40B4-BE49-F238E27FC236}">
                  <a16:creationId xmlns:a16="http://schemas.microsoft.com/office/drawing/2014/main" id="{E7CDD187-71E8-4B6E-8B5C-B19828BCB3D6}"/>
                </a:ext>
              </a:extLst>
            </p:cNvPr>
            <p:cNvPicPr>
              <a:picLocks noChangeAspect="1"/>
            </p:cNvPicPr>
            <p:nvPr/>
          </p:nvPicPr>
          <p:blipFill>
            <a:blip r:embed="rId7"/>
            <a:stretch>
              <a:fillRect/>
            </a:stretch>
          </p:blipFill>
          <p:spPr>
            <a:xfrm>
              <a:off x="8211434" y="1924882"/>
              <a:ext cx="6233772" cy="4261781"/>
            </a:xfrm>
            <a:prstGeom prst="rect">
              <a:avLst/>
            </a:prstGeom>
          </p:spPr>
        </p:pic>
      </p:grpSp>
      <p:pic>
        <p:nvPicPr>
          <p:cNvPr id="16" name="그림 15">
            <a:extLst>
              <a:ext uri="{FF2B5EF4-FFF2-40B4-BE49-F238E27FC236}">
                <a16:creationId xmlns:a16="http://schemas.microsoft.com/office/drawing/2014/main" id="{B8E17778-34A6-4984-926A-8BC70F6ABF90}"/>
              </a:ext>
            </a:extLst>
          </p:cNvPr>
          <p:cNvPicPr>
            <a:picLocks noChangeAspect="1"/>
          </p:cNvPicPr>
          <p:nvPr/>
        </p:nvPicPr>
        <p:blipFill>
          <a:blip r:embed="rId8"/>
          <a:stretch>
            <a:fillRect/>
          </a:stretch>
        </p:blipFill>
        <p:spPr>
          <a:xfrm>
            <a:off x="7618412" y="2018231"/>
            <a:ext cx="3535236" cy="1545403"/>
          </a:xfrm>
          <a:prstGeom prst="rect">
            <a:avLst/>
          </a:prstGeom>
        </p:spPr>
      </p:pic>
      <p:sp>
        <p:nvSpPr>
          <p:cNvPr id="17" name="TextBox 16">
            <a:extLst>
              <a:ext uri="{FF2B5EF4-FFF2-40B4-BE49-F238E27FC236}">
                <a16:creationId xmlns:a16="http://schemas.microsoft.com/office/drawing/2014/main" id="{99CF9F7A-022B-4DA0-9633-458E8CF526E4}"/>
              </a:ext>
            </a:extLst>
          </p:cNvPr>
          <p:cNvSpPr txBox="1"/>
          <p:nvPr/>
        </p:nvSpPr>
        <p:spPr>
          <a:xfrm>
            <a:off x="9057528" y="3565678"/>
            <a:ext cx="2062134" cy="369332"/>
          </a:xfrm>
          <a:prstGeom prst="rect">
            <a:avLst/>
          </a:prstGeom>
          <a:solidFill>
            <a:schemeClr val="tx2"/>
          </a:solidFill>
          <a:ln>
            <a:noFill/>
          </a:ln>
        </p:spPr>
        <p:txBody>
          <a:bodyPr wrap="square" rtlCol="0">
            <a:spAutoFit/>
          </a:bodyPr>
          <a:lstStyle/>
          <a:p>
            <a:pPr algn="ctr"/>
            <a:r>
              <a:rPr lang="en-US" altLang="ko-KR" sz="1800" b="1" dirty="0">
                <a:solidFill>
                  <a:srgbClr val="FF0000"/>
                </a:solidFill>
                <a:latin typeface="+mj-ea"/>
                <a:ea typeface="+mj-ea"/>
              </a:rPr>
              <a:t>Korea-4GSR</a:t>
            </a:r>
            <a:endParaRPr lang="ko-KR" altLang="en-US" sz="1800" b="1" dirty="0">
              <a:solidFill>
                <a:srgbClr val="FF0000"/>
              </a:solidFill>
              <a:latin typeface="+mj-ea"/>
              <a:ea typeface="+mj-ea"/>
            </a:endParaRPr>
          </a:p>
        </p:txBody>
      </p:sp>
      <p:pic>
        <p:nvPicPr>
          <p:cNvPr id="18" name="그림 17">
            <a:extLst>
              <a:ext uri="{FF2B5EF4-FFF2-40B4-BE49-F238E27FC236}">
                <a16:creationId xmlns:a16="http://schemas.microsoft.com/office/drawing/2014/main" id="{177A857F-FCF2-4FE2-A66C-E1B141B2C0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681" t="13723" r="4596"/>
          <a:stretch/>
        </p:blipFill>
        <p:spPr>
          <a:xfrm>
            <a:off x="13534091" y="1647395"/>
            <a:ext cx="1550084" cy="1918284"/>
          </a:xfrm>
          <a:prstGeom prst="rect">
            <a:avLst/>
          </a:prstGeom>
        </p:spPr>
      </p:pic>
      <p:sp>
        <p:nvSpPr>
          <p:cNvPr id="19" name="TextBox 18">
            <a:extLst>
              <a:ext uri="{FF2B5EF4-FFF2-40B4-BE49-F238E27FC236}">
                <a16:creationId xmlns:a16="http://schemas.microsoft.com/office/drawing/2014/main" id="{A2CA1440-E9B2-406C-B34B-EBA3ED930A1C}"/>
              </a:ext>
            </a:extLst>
          </p:cNvPr>
          <p:cNvSpPr txBox="1"/>
          <p:nvPr/>
        </p:nvSpPr>
        <p:spPr>
          <a:xfrm>
            <a:off x="13977783" y="715433"/>
            <a:ext cx="1405193" cy="525080"/>
          </a:xfrm>
          <a:prstGeom prst="rect">
            <a:avLst/>
          </a:prstGeom>
          <a:noFill/>
        </p:spPr>
        <p:txBody>
          <a:bodyPr wrap="none" rtlCol="0">
            <a:spAutoFit/>
          </a:bodyPr>
          <a:lstStyle/>
          <a:p>
            <a:r>
              <a:rPr lang="en-US" altLang="ko-KR" sz="2812" b="1" dirty="0"/>
              <a:t>Present</a:t>
            </a:r>
            <a:r>
              <a:rPr lang="ko-KR" altLang="en-US" sz="2812" b="1" dirty="0"/>
              <a:t> </a:t>
            </a:r>
          </a:p>
        </p:txBody>
      </p:sp>
      <p:sp>
        <p:nvSpPr>
          <p:cNvPr id="20" name="TextBox 19">
            <a:extLst>
              <a:ext uri="{FF2B5EF4-FFF2-40B4-BE49-F238E27FC236}">
                <a16:creationId xmlns:a16="http://schemas.microsoft.com/office/drawing/2014/main" id="{268AEC45-7273-408E-B8D2-69D2BFE258B3}"/>
              </a:ext>
            </a:extLst>
          </p:cNvPr>
          <p:cNvSpPr txBox="1"/>
          <p:nvPr/>
        </p:nvSpPr>
        <p:spPr>
          <a:xfrm>
            <a:off x="7592793" y="887702"/>
            <a:ext cx="2765181" cy="525080"/>
          </a:xfrm>
          <a:prstGeom prst="rect">
            <a:avLst/>
          </a:prstGeom>
          <a:noFill/>
        </p:spPr>
        <p:txBody>
          <a:bodyPr wrap="none" rtlCol="0">
            <a:spAutoFit/>
          </a:bodyPr>
          <a:lstStyle/>
          <a:p>
            <a:r>
              <a:rPr lang="en-US" altLang="ko-KR" sz="2812" b="1" dirty="0"/>
              <a:t>On</a:t>
            </a:r>
            <a:r>
              <a:rPr lang="ko-KR" altLang="en-US" sz="2812" b="1" dirty="0"/>
              <a:t> </a:t>
            </a:r>
            <a:r>
              <a:rPr lang="en-US" altLang="ko-KR" sz="2812" b="1" dirty="0"/>
              <a:t>going</a:t>
            </a:r>
            <a:r>
              <a:rPr lang="ko-KR" altLang="en-US" sz="2812" b="1" dirty="0"/>
              <a:t>．．．  </a:t>
            </a:r>
          </a:p>
        </p:txBody>
      </p:sp>
      <p:sp>
        <p:nvSpPr>
          <p:cNvPr id="21" name="TextBox 20">
            <a:extLst>
              <a:ext uri="{FF2B5EF4-FFF2-40B4-BE49-F238E27FC236}">
                <a16:creationId xmlns:a16="http://schemas.microsoft.com/office/drawing/2014/main" id="{92FBD066-94E2-485F-8366-4D7DAA8F42B2}"/>
              </a:ext>
            </a:extLst>
          </p:cNvPr>
          <p:cNvSpPr txBox="1"/>
          <p:nvPr/>
        </p:nvSpPr>
        <p:spPr>
          <a:xfrm>
            <a:off x="12343110" y="2191041"/>
            <a:ext cx="280846" cy="207749"/>
          </a:xfrm>
          <a:prstGeom prst="rect">
            <a:avLst/>
          </a:prstGeom>
          <a:noFill/>
        </p:spPr>
        <p:txBody>
          <a:bodyPr wrap="none" rtlCol="0">
            <a:spAutoFit/>
          </a:bodyPr>
          <a:lstStyle/>
          <a:p>
            <a:r>
              <a:rPr lang="ko-KR" altLang="en-US" sz="750" dirty="0">
                <a:solidFill>
                  <a:srgbClr val="FF0000"/>
                </a:solidFill>
              </a:rPr>
              <a:t>●</a:t>
            </a:r>
          </a:p>
        </p:txBody>
      </p:sp>
      <p:cxnSp>
        <p:nvCxnSpPr>
          <p:cNvPr id="22" name="직선 화살표 연결선 21">
            <a:extLst>
              <a:ext uri="{FF2B5EF4-FFF2-40B4-BE49-F238E27FC236}">
                <a16:creationId xmlns:a16="http://schemas.microsoft.com/office/drawing/2014/main" id="{B7ABC93B-BE5A-4DF2-A1EC-9E4F1E0E5682}"/>
              </a:ext>
            </a:extLst>
          </p:cNvPr>
          <p:cNvCxnSpPr>
            <a:cxnSpLocks/>
          </p:cNvCxnSpPr>
          <p:nvPr/>
        </p:nvCxnSpPr>
        <p:spPr>
          <a:xfrm flipH="1">
            <a:off x="11153648" y="2337364"/>
            <a:ext cx="1316308" cy="460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2A185F1A-6FB5-478C-AEB5-F939A2A8A317}"/>
              </a:ext>
            </a:extLst>
          </p:cNvPr>
          <p:cNvSpPr/>
          <p:nvPr/>
        </p:nvSpPr>
        <p:spPr>
          <a:xfrm rot="20409797">
            <a:off x="11889426" y="2162808"/>
            <a:ext cx="585417" cy="246221"/>
          </a:xfrm>
          <a:prstGeom prst="rect">
            <a:avLst/>
          </a:prstGeom>
        </p:spPr>
        <p:txBody>
          <a:bodyPr wrap="none">
            <a:spAutoFit/>
          </a:bodyPr>
          <a:lstStyle/>
          <a:p>
            <a:r>
              <a:rPr lang="ko-KR" altLang="en-US" sz="1000" b="1" dirty="0" err="1">
                <a:solidFill>
                  <a:srgbClr val="FF0000"/>
                </a:solidFill>
              </a:rPr>
              <a:t>Ochang</a:t>
            </a:r>
            <a:endParaRPr lang="ko-KR" altLang="en-US" sz="1000" b="1" dirty="0">
              <a:solidFill>
                <a:srgbClr val="FF0000"/>
              </a:solidFill>
            </a:endParaRPr>
          </a:p>
        </p:txBody>
      </p:sp>
      <p:pic>
        <p:nvPicPr>
          <p:cNvPr id="24" name="그림 23">
            <a:extLst>
              <a:ext uri="{FF2B5EF4-FFF2-40B4-BE49-F238E27FC236}">
                <a16:creationId xmlns:a16="http://schemas.microsoft.com/office/drawing/2014/main" id="{043683BC-6FC3-4BD2-B3E2-42722B045A65}"/>
              </a:ext>
            </a:extLst>
          </p:cNvPr>
          <p:cNvPicPr>
            <a:picLocks noChangeAspect="1"/>
          </p:cNvPicPr>
          <p:nvPr/>
        </p:nvPicPr>
        <p:blipFill>
          <a:blip r:embed="rId10"/>
          <a:stretch>
            <a:fillRect/>
          </a:stretch>
        </p:blipFill>
        <p:spPr>
          <a:xfrm>
            <a:off x="14232620" y="1158221"/>
            <a:ext cx="851556" cy="461569"/>
          </a:xfrm>
          <a:prstGeom prst="rect">
            <a:avLst/>
          </a:prstGeom>
        </p:spPr>
      </p:pic>
      <p:grpSp>
        <p:nvGrpSpPr>
          <p:cNvPr id="25" name="그룹 24">
            <a:extLst>
              <a:ext uri="{FF2B5EF4-FFF2-40B4-BE49-F238E27FC236}">
                <a16:creationId xmlns:a16="http://schemas.microsoft.com/office/drawing/2014/main" id="{8510B190-D50F-4D15-B705-A65AEBD6EA5D}"/>
              </a:ext>
            </a:extLst>
          </p:cNvPr>
          <p:cNvGrpSpPr/>
          <p:nvPr/>
        </p:nvGrpSpPr>
        <p:grpSpPr>
          <a:xfrm>
            <a:off x="7630098" y="1394829"/>
            <a:ext cx="2086783" cy="550120"/>
            <a:chOff x="6217920" y="1141235"/>
            <a:chExt cx="1669774" cy="440188"/>
          </a:xfrm>
        </p:grpSpPr>
        <p:pic>
          <p:nvPicPr>
            <p:cNvPr id="26" name="그림 25">
              <a:extLst>
                <a:ext uri="{FF2B5EF4-FFF2-40B4-BE49-F238E27FC236}">
                  <a16:creationId xmlns:a16="http://schemas.microsoft.com/office/drawing/2014/main" id="{B24CC1DC-844A-43ED-8C82-8AD280157D7F}"/>
                </a:ext>
              </a:extLst>
            </p:cNvPr>
            <p:cNvPicPr>
              <a:picLocks noChangeAspect="1"/>
            </p:cNvPicPr>
            <p:nvPr/>
          </p:nvPicPr>
          <p:blipFill>
            <a:blip r:embed="rId10"/>
            <a:stretch>
              <a:fillRect/>
            </a:stretch>
          </p:blipFill>
          <p:spPr>
            <a:xfrm>
              <a:off x="7105517" y="1190627"/>
              <a:ext cx="718352" cy="389368"/>
            </a:xfrm>
            <a:prstGeom prst="rect">
              <a:avLst/>
            </a:prstGeom>
          </p:spPr>
        </p:pic>
        <p:pic>
          <p:nvPicPr>
            <p:cNvPr id="27" name="그림 26">
              <a:extLst>
                <a:ext uri="{FF2B5EF4-FFF2-40B4-BE49-F238E27FC236}">
                  <a16:creationId xmlns:a16="http://schemas.microsoft.com/office/drawing/2014/main" id="{EE4174C6-FCA6-4BA2-832B-CDA11EB1A857}"/>
                </a:ext>
              </a:extLst>
            </p:cNvPr>
            <p:cNvPicPr>
              <a:picLocks noChangeAspect="1"/>
            </p:cNvPicPr>
            <p:nvPr/>
          </p:nvPicPr>
          <p:blipFill>
            <a:blip r:embed="rId11"/>
            <a:stretch>
              <a:fillRect/>
            </a:stretch>
          </p:blipFill>
          <p:spPr>
            <a:xfrm>
              <a:off x="6382600" y="1207530"/>
              <a:ext cx="593147" cy="338665"/>
            </a:xfrm>
            <a:prstGeom prst="rect">
              <a:avLst/>
            </a:prstGeom>
          </p:spPr>
        </p:pic>
        <p:sp>
          <p:nvSpPr>
            <p:cNvPr id="28" name="TextBox 27">
              <a:extLst>
                <a:ext uri="{FF2B5EF4-FFF2-40B4-BE49-F238E27FC236}">
                  <a16:creationId xmlns:a16="http://schemas.microsoft.com/office/drawing/2014/main" id="{76DD9CFC-D7E8-480F-87F2-0B717D8CE970}"/>
                </a:ext>
              </a:extLst>
            </p:cNvPr>
            <p:cNvSpPr txBox="1"/>
            <p:nvPr/>
          </p:nvSpPr>
          <p:spPr>
            <a:xfrm>
              <a:off x="6871546" y="1161271"/>
              <a:ext cx="436364" cy="420152"/>
            </a:xfrm>
            <a:prstGeom prst="rect">
              <a:avLst/>
            </a:prstGeom>
            <a:noFill/>
          </p:spPr>
          <p:txBody>
            <a:bodyPr wrap="none" rtlCol="0">
              <a:spAutoFit/>
            </a:bodyPr>
            <a:lstStyle/>
            <a:p>
              <a:r>
                <a:rPr lang="ko-KR" altLang="en-US" sz="2812" b="1" dirty="0">
                  <a:effectLst>
                    <a:outerShdw blurRad="38100" dist="38100" dir="2700000" algn="tl">
                      <a:srgbClr val="000000">
                        <a:alpha val="43137"/>
                      </a:srgbClr>
                    </a:outerShdw>
                  </a:effectLst>
                </a:rPr>
                <a:t>＋</a:t>
              </a:r>
            </a:p>
          </p:txBody>
        </p:sp>
        <p:sp>
          <p:nvSpPr>
            <p:cNvPr id="29" name="사각형: 둥근 모서리 28">
              <a:extLst>
                <a:ext uri="{FF2B5EF4-FFF2-40B4-BE49-F238E27FC236}">
                  <a16:creationId xmlns:a16="http://schemas.microsoft.com/office/drawing/2014/main" id="{B6E8C09C-2C8D-4E9C-8F2D-1840CFF5A692}"/>
                </a:ext>
              </a:extLst>
            </p:cNvPr>
            <p:cNvSpPr/>
            <p:nvPr/>
          </p:nvSpPr>
          <p:spPr>
            <a:xfrm>
              <a:off x="6217920" y="1141235"/>
              <a:ext cx="1669774" cy="43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grpSp>
      <p:sp>
        <p:nvSpPr>
          <p:cNvPr id="30" name="사각형: 둥근 모서리 29">
            <a:extLst>
              <a:ext uri="{FF2B5EF4-FFF2-40B4-BE49-F238E27FC236}">
                <a16:creationId xmlns:a16="http://schemas.microsoft.com/office/drawing/2014/main" id="{09049B28-3ECD-4030-A772-CC8124FF577E}"/>
              </a:ext>
            </a:extLst>
          </p:cNvPr>
          <p:cNvSpPr/>
          <p:nvPr/>
        </p:nvSpPr>
        <p:spPr>
          <a:xfrm>
            <a:off x="7403109" y="99470"/>
            <a:ext cx="7833715" cy="4054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31" name="TextBox 30">
            <a:extLst>
              <a:ext uri="{FF2B5EF4-FFF2-40B4-BE49-F238E27FC236}">
                <a16:creationId xmlns:a16="http://schemas.microsoft.com/office/drawing/2014/main" id="{5B4D4005-08CB-4D76-9019-385E4CA18FED}"/>
              </a:ext>
            </a:extLst>
          </p:cNvPr>
          <p:cNvSpPr txBox="1"/>
          <p:nvPr/>
        </p:nvSpPr>
        <p:spPr>
          <a:xfrm>
            <a:off x="13534091" y="3579093"/>
            <a:ext cx="1009746" cy="369332"/>
          </a:xfrm>
          <a:prstGeom prst="rect">
            <a:avLst/>
          </a:prstGeom>
          <a:solidFill>
            <a:schemeClr val="bg1"/>
          </a:solidFill>
          <a:ln>
            <a:solidFill>
              <a:srgbClr val="0000FF"/>
            </a:solidFill>
          </a:ln>
        </p:spPr>
        <p:txBody>
          <a:bodyPr wrap="square" rtlCol="0">
            <a:spAutoFit/>
          </a:bodyPr>
          <a:lstStyle/>
          <a:p>
            <a:pPr algn="ctr"/>
            <a:r>
              <a:rPr lang="ko-KR" altLang="en-US" sz="1800" b="1" dirty="0">
                <a:solidFill>
                  <a:srgbClr val="0000FF"/>
                </a:solidFill>
                <a:latin typeface="+mj-ea"/>
                <a:ea typeface="+mj-ea"/>
              </a:rPr>
              <a:t>ＰＡＬ</a:t>
            </a:r>
          </a:p>
        </p:txBody>
      </p:sp>
    </p:spTree>
    <p:extLst>
      <p:ext uri="{BB962C8B-B14F-4D97-AF65-F5344CB8AC3E}">
        <p14:creationId xmlns:p14="http://schemas.microsoft.com/office/powerpoint/2010/main" val="1105127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3"/>
          <p:cNvPicPr preferRelativeResize="0"/>
          <p:nvPr/>
        </p:nvPicPr>
        <p:blipFill rotWithShape="1">
          <a:blip r:embed="rId3">
            <a:alphaModFix/>
          </a:blip>
          <a:srcRect/>
          <a:stretch/>
        </p:blipFill>
        <p:spPr>
          <a:xfrm>
            <a:off x="0" y="100"/>
            <a:ext cx="12211169" cy="8570714"/>
          </a:xfrm>
          <a:prstGeom prst="rect">
            <a:avLst/>
          </a:prstGeom>
          <a:noFill/>
          <a:ln>
            <a:noFill/>
          </a:ln>
        </p:spPr>
      </p:pic>
      <p:pic>
        <p:nvPicPr>
          <p:cNvPr id="129" name="Google Shape;129;p3"/>
          <p:cNvPicPr preferRelativeResize="0"/>
          <p:nvPr/>
        </p:nvPicPr>
        <p:blipFill rotWithShape="1">
          <a:blip r:embed="rId4">
            <a:alphaModFix/>
          </a:blip>
          <a:srcRect/>
          <a:stretch/>
        </p:blipFill>
        <p:spPr>
          <a:xfrm>
            <a:off x="9023057" y="99"/>
            <a:ext cx="6204957" cy="3059659"/>
          </a:xfrm>
          <a:prstGeom prst="rect">
            <a:avLst/>
          </a:prstGeom>
          <a:noFill/>
          <a:ln w="9525" cap="flat" cmpd="sng">
            <a:solidFill>
              <a:srgbClr val="FF0000"/>
            </a:solidFill>
            <a:prstDash val="solid"/>
            <a:round/>
            <a:headEnd type="none" w="sm" len="sm"/>
            <a:tailEnd type="none" w="sm" len="sm"/>
          </a:ln>
        </p:spPr>
      </p:pic>
      <p:sp>
        <p:nvSpPr>
          <p:cNvPr id="130" name="Google Shape;130;p3"/>
          <p:cNvSpPr/>
          <p:nvPr/>
        </p:nvSpPr>
        <p:spPr>
          <a:xfrm rot="-1655435">
            <a:off x="6173488" y="2429787"/>
            <a:ext cx="3431495" cy="4382239"/>
          </a:xfrm>
          <a:prstGeom prst="ellipse">
            <a:avLst/>
          </a:prstGeom>
          <a:noFill/>
          <a:ln w="12700" cap="flat" cmpd="sng">
            <a:solidFill>
              <a:srgbClr val="FF0000"/>
            </a:solidFill>
            <a:prstDash val="dash"/>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cxnSp>
        <p:nvCxnSpPr>
          <p:cNvPr id="131" name="Google Shape;131;p3"/>
          <p:cNvCxnSpPr>
            <a:stCxn id="130" idx="0"/>
          </p:cNvCxnSpPr>
          <p:nvPr/>
        </p:nvCxnSpPr>
        <p:spPr>
          <a:xfrm rot="10800000" flipH="1">
            <a:off x="6874418" y="144"/>
            <a:ext cx="2148677" cy="2678817"/>
          </a:xfrm>
          <a:prstGeom prst="straightConnector1">
            <a:avLst/>
          </a:prstGeom>
          <a:noFill/>
          <a:ln w="19050" cap="flat" cmpd="sng">
            <a:solidFill>
              <a:srgbClr val="FF0000"/>
            </a:solidFill>
            <a:prstDash val="dash"/>
            <a:miter lim="800000"/>
            <a:headEnd type="none" w="sm" len="sm"/>
            <a:tailEnd type="none" w="sm" len="sm"/>
          </a:ln>
        </p:spPr>
      </p:cxnSp>
      <p:cxnSp>
        <p:nvCxnSpPr>
          <p:cNvPr id="132" name="Google Shape;132;p3"/>
          <p:cNvCxnSpPr/>
          <p:nvPr/>
        </p:nvCxnSpPr>
        <p:spPr>
          <a:xfrm rot="10800000" flipH="1">
            <a:off x="8844501" y="3059758"/>
            <a:ext cx="6392324" cy="3546933"/>
          </a:xfrm>
          <a:prstGeom prst="straightConnector1">
            <a:avLst/>
          </a:prstGeom>
          <a:noFill/>
          <a:ln w="19050" cap="flat" cmpd="sng">
            <a:solidFill>
              <a:srgbClr val="FF0000"/>
            </a:solidFill>
            <a:prstDash val="dash"/>
            <a:miter lim="800000"/>
            <a:headEnd type="none" w="sm" len="sm"/>
            <a:tailEnd type="none" w="sm" len="sm"/>
          </a:ln>
        </p:spPr>
      </p:cxnSp>
      <p:sp>
        <p:nvSpPr>
          <p:cNvPr id="133" name="Google Shape;133;p3"/>
          <p:cNvSpPr txBox="1"/>
          <p:nvPr/>
        </p:nvSpPr>
        <p:spPr>
          <a:xfrm>
            <a:off x="0" y="99"/>
            <a:ext cx="4913876" cy="576878"/>
          </a:xfrm>
          <a:prstGeom prst="rect">
            <a:avLst/>
          </a:prstGeom>
          <a:noFill/>
          <a:ln>
            <a:noFill/>
          </a:ln>
        </p:spPr>
        <p:txBody>
          <a:bodyPr spcFirstLastPara="1" wrap="square" lIns="114257" tIns="57113" rIns="114257" bIns="57113" anchor="t" anchorCtr="0">
            <a:spAutoFit/>
          </a:bodyPr>
          <a:lstStyle/>
          <a:p>
            <a:r>
              <a:rPr lang="en-US" sz="2999" b="1">
                <a:solidFill>
                  <a:schemeClr val="lt1"/>
                </a:solidFill>
                <a:latin typeface="Arial"/>
                <a:ea typeface="Arial"/>
                <a:cs typeface="Arial"/>
                <a:sym typeface="Arial"/>
              </a:rPr>
              <a:t>ID03 CoXRD – Exp. Hutch</a:t>
            </a:r>
            <a:endParaRPr sz="2999" b="1">
              <a:solidFill>
                <a:schemeClr val="lt1"/>
              </a:solidFill>
              <a:latin typeface="Arial"/>
              <a:ea typeface="Arial"/>
              <a:cs typeface="Arial"/>
              <a:sym typeface="Arial"/>
            </a:endParaRPr>
          </a:p>
        </p:txBody>
      </p:sp>
      <p:sp>
        <p:nvSpPr>
          <p:cNvPr id="134" name="Google Shape;134;p3"/>
          <p:cNvSpPr/>
          <p:nvPr/>
        </p:nvSpPr>
        <p:spPr>
          <a:xfrm>
            <a:off x="10454411" y="1785663"/>
            <a:ext cx="178557" cy="3809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35" name="Google Shape;135;p3"/>
          <p:cNvSpPr/>
          <p:nvPr/>
        </p:nvSpPr>
        <p:spPr>
          <a:xfrm>
            <a:off x="11729259" y="1785663"/>
            <a:ext cx="178463" cy="3809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36" name="Google Shape;136;p3"/>
          <p:cNvSpPr txBox="1"/>
          <p:nvPr/>
        </p:nvSpPr>
        <p:spPr>
          <a:xfrm>
            <a:off x="9499133" y="2633058"/>
            <a:ext cx="2089111" cy="346174"/>
          </a:xfrm>
          <a:prstGeom prst="rect">
            <a:avLst/>
          </a:prstGeom>
          <a:noFill/>
          <a:ln>
            <a:noFill/>
          </a:ln>
        </p:spPr>
        <p:txBody>
          <a:bodyPr spcFirstLastPara="1" wrap="square" lIns="114257" tIns="57113" rIns="114257" bIns="57113" anchor="t" anchorCtr="0">
            <a:spAutoFit/>
          </a:bodyPr>
          <a:lstStyle/>
          <a:p>
            <a:pPr algn="ctr"/>
            <a:r>
              <a:rPr lang="en-US" sz="1500">
                <a:solidFill>
                  <a:schemeClr val="lt1"/>
                </a:solidFill>
                <a:latin typeface="Malgun Gothic"/>
                <a:ea typeface="Malgun Gothic"/>
                <a:cs typeface="Malgun Gothic"/>
                <a:sym typeface="Malgun Gothic"/>
              </a:rPr>
              <a:t>Pop up double slit</a:t>
            </a:r>
            <a:endParaRPr sz="1500">
              <a:solidFill>
                <a:schemeClr val="lt1"/>
              </a:solidFill>
              <a:latin typeface="Malgun Gothic"/>
              <a:ea typeface="Malgun Gothic"/>
              <a:cs typeface="Malgun Gothic"/>
              <a:sym typeface="Malgun Gothic"/>
            </a:endParaRPr>
          </a:p>
        </p:txBody>
      </p:sp>
      <p:sp>
        <p:nvSpPr>
          <p:cNvPr id="137" name="Google Shape;137;p3"/>
          <p:cNvSpPr txBox="1"/>
          <p:nvPr/>
        </p:nvSpPr>
        <p:spPr>
          <a:xfrm>
            <a:off x="10773981" y="344975"/>
            <a:ext cx="2089065" cy="577006"/>
          </a:xfrm>
          <a:prstGeom prst="rect">
            <a:avLst/>
          </a:prstGeom>
          <a:noFill/>
          <a:ln>
            <a:noFill/>
          </a:ln>
        </p:spPr>
        <p:txBody>
          <a:bodyPr spcFirstLastPara="1" wrap="square" lIns="114257" tIns="57113" rIns="114257" bIns="57113" anchor="t" anchorCtr="0">
            <a:spAutoFit/>
          </a:bodyPr>
          <a:lstStyle/>
          <a:p>
            <a:pPr algn="ctr"/>
            <a:r>
              <a:rPr lang="en-US" sz="1500">
                <a:solidFill>
                  <a:schemeClr val="lt1"/>
                </a:solidFill>
                <a:latin typeface="Malgun Gothic"/>
                <a:ea typeface="Malgun Gothic"/>
                <a:cs typeface="Malgun Gothic"/>
                <a:sym typeface="Malgun Gothic"/>
              </a:rPr>
              <a:t>Pop up Screen and Microscope</a:t>
            </a:r>
            <a:endParaRPr sz="1500">
              <a:solidFill>
                <a:schemeClr val="lt1"/>
              </a:solidFill>
              <a:latin typeface="Malgun Gothic"/>
              <a:ea typeface="Malgun Gothic"/>
              <a:cs typeface="Malgun Gothic"/>
              <a:sym typeface="Malgun Gothic"/>
            </a:endParaRPr>
          </a:p>
        </p:txBody>
      </p:sp>
      <p:cxnSp>
        <p:nvCxnSpPr>
          <p:cNvPr id="138" name="Google Shape;138;p3"/>
          <p:cNvCxnSpPr>
            <a:stCxn id="137" idx="2"/>
          </p:cNvCxnSpPr>
          <p:nvPr/>
        </p:nvCxnSpPr>
        <p:spPr>
          <a:xfrm flipH="1">
            <a:off x="11818513" y="921981"/>
            <a:ext cx="1" cy="769713"/>
          </a:xfrm>
          <a:prstGeom prst="straightConnector1">
            <a:avLst/>
          </a:prstGeom>
          <a:noFill/>
          <a:ln w="9525" cap="flat" cmpd="sng">
            <a:solidFill>
              <a:schemeClr val="lt1"/>
            </a:solidFill>
            <a:prstDash val="solid"/>
            <a:miter lim="800000"/>
            <a:headEnd type="none" w="sm" len="sm"/>
            <a:tailEnd type="triangle" w="med" len="med"/>
          </a:ln>
        </p:spPr>
      </p:cxnSp>
      <p:cxnSp>
        <p:nvCxnSpPr>
          <p:cNvPr id="139" name="Google Shape;139;p3"/>
          <p:cNvCxnSpPr/>
          <p:nvPr/>
        </p:nvCxnSpPr>
        <p:spPr>
          <a:xfrm rot="10800000" flipH="1">
            <a:off x="10543687" y="2244438"/>
            <a:ext cx="1" cy="455195"/>
          </a:xfrm>
          <a:prstGeom prst="straightConnector1">
            <a:avLst/>
          </a:prstGeom>
          <a:noFill/>
          <a:ln w="9525" cap="flat" cmpd="sng">
            <a:solidFill>
              <a:schemeClr val="lt1"/>
            </a:solidFill>
            <a:prstDash val="solid"/>
            <a:miter lim="800000"/>
            <a:headEnd type="none" w="sm" len="sm"/>
            <a:tailEnd type="triangle" w="med" len="med"/>
          </a:ln>
        </p:spPr>
      </p:cxnSp>
      <p:sp>
        <p:nvSpPr>
          <p:cNvPr id="140" name="Google Shape;140;p3"/>
          <p:cNvSpPr txBox="1"/>
          <p:nvPr/>
        </p:nvSpPr>
        <p:spPr>
          <a:xfrm>
            <a:off x="12290248" y="2415094"/>
            <a:ext cx="3183462" cy="346174"/>
          </a:xfrm>
          <a:prstGeom prst="rect">
            <a:avLst/>
          </a:prstGeom>
          <a:noFill/>
          <a:ln>
            <a:noFill/>
          </a:ln>
        </p:spPr>
        <p:txBody>
          <a:bodyPr spcFirstLastPara="1" wrap="square" lIns="114257" tIns="57113" rIns="114257" bIns="57113" anchor="t" anchorCtr="0">
            <a:spAutoFit/>
          </a:bodyPr>
          <a:lstStyle/>
          <a:p>
            <a:r>
              <a:rPr lang="en-US" sz="1500">
                <a:solidFill>
                  <a:schemeClr val="lt1"/>
                </a:solidFill>
                <a:latin typeface="Malgun Gothic"/>
                <a:ea typeface="Malgun Gothic"/>
                <a:cs typeface="Malgun Gothic"/>
                <a:sym typeface="Malgun Gothic"/>
              </a:rPr>
              <a:t>Coherence monitoring system</a:t>
            </a:r>
            <a:endParaRPr sz="1500">
              <a:solidFill>
                <a:schemeClr val="lt1"/>
              </a:solidFill>
              <a:latin typeface="Malgun Gothic"/>
              <a:ea typeface="Malgun Gothic"/>
              <a:cs typeface="Malgun Gothic"/>
              <a:sym typeface="Malgun Gothic"/>
            </a:endParaRPr>
          </a:p>
        </p:txBody>
      </p:sp>
      <p:sp>
        <p:nvSpPr>
          <p:cNvPr id="141" name="Google Shape;141;p3"/>
          <p:cNvSpPr/>
          <p:nvPr/>
        </p:nvSpPr>
        <p:spPr>
          <a:xfrm rot="5400000">
            <a:off x="12012260" y="2409707"/>
            <a:ext cx="178463" cy="377546"/>
          </a:xfrm>
          <a:prstGeom prst="rect">
            <a:avLst/>
          </a:prstGeom>
          <a:solidFill>
            <a:schemeClr val="accent1"/>
          </a:solidFill>
          <a:ln w="12700" cap="flat" cmpd="sng">
            <a:noFill/>
            <a:prstDash val="solid"/>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2" name="Google Shape;142;p3"/>
          <p:cNvSpPr/>
          <p:nvPr/>
        </p:nvSpPr>
        <p:spPr>
          <a:xfrm rot="5400000">
            <a:off x="12012260" y="2684947"/>
            <a:ext cx="178463" cy="377546"/>
          </a:xfrm>
          <a:prstGeom prst="rect">
            <a:avLst/>
          </a:prstGeom>
          <a:solidFill>
            <a:srgbClr val="93C47D"/>
          </a:solidFill>
          <a:ln>
            <a:noFill/>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3" name="Google Shape;143;p3"/>
          <p:cNvSpPr txBox="1"/>
          <p:nvPr/>
        </p:nvSpPr>
        <p:spPr>
          <a:xfrm>
            <a:off x="12290248" y="2700722"/>
            <a:ext cx="3183462" cy="346174"/>
          </a:xfrm>
          <a:prstGeom prst="rect">
            <a:avLst/>
          </a:prstGeom>
          <a:noFill/>
          <a:ln>
            <a:noFill/>
          </a:ln>
        </p:spPr>
        <p:txBody>
          <a:bodyPr spcFirstLastPara="1" wrap="square" lIns="114257" tIns="57113" rIns="114257" bIns="57113" anchor="t" anchorCtr="0">
            <a:spAutoFit/>
          </a:bodyPr>
          <a:lstStyle/>
          <a:p>
            <a:r>
              <a:rPr lang="en-US" sz="1500">
                <a:solidFill>
                  <a:schemeClr val="lt1"/>
                </a:solidFill>
                <a:latin typeface="Malgun Gothic"/>
                <a:ea typeface="Malgun Gothic"/>
                <a:cs typeface="Malgun Gothic"/>
                <a:sym typeface="Malgun Gothic"/>
              </a:rPr>
              <a:t>DCRL</a:t>
            </a:r>
            <a:endParaRPr sz="1500">
              <a:solidFill>
                <a:schemeClr val="lt1"/>
              </a:solidFill>
              <a:latin typeface="Malgun Gothic"/>
              <a:ea typeface="Malgun Gothic"/>
              <a:cs typeface="Malgun Gothic"/>
              <a:sym typeface="Malgun Gothic"/>
            </a:endParaRPr>
          </a:p>
        </p:txBody>
      </p:sp>
      <p:sp>
        <p:nvSpPr>
          <p:cNvPr id="144" name="Google Shape;144;p3"/>
          <p:cNvSpPr/>
          <p:nvPr/>
        </p:nvSpPr>
        <p:spPr>
          <a:xfrm rot="10800000">
            <a:off x="12062687" y="1787353"/>
            <a:ext cx="178463" cy="377546"/>
          </a:xfrm>
          <a:prstGeom prst="rect">
            <a:avLst/>
          </a:prstGeom>
          <a:solidFill>
            <a:srgbClr val="93C47D"/>
          </a:solidFill>
          <a:ln>
            <a:noFill/>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145" name="Google Shape;145;p3"/>
          <p:cNvSpPr/>
          <p:nvPr/>
        </p:nvSpPr>
        <p:spPr>
          <a:xfrm>
            <a:off x="-1" y="2415096"/>
            <a:ext cx="4877749" cy="6155842"/>
          </a:xfrm>
          <a:prstGeom prst="rect">
            <a:avLst/>
          </a:prstGeom>
          <a:solidFill>
            <a:schemeClr val="lt1"/>
          </a:solidFill>
          <a:ln>
            <a:noFill/>
          </a:ln>
        </p:spPr>
        <p:txBody>
          <a:bodyPr spcFirstLastPara="1" wrap="square" lIns="114257" tIns="114257" rIns="114257" bIns="114257" anchor="ctr" anchorCtr="0">
            <a:noAutofit/>
          </a:bodyPr>
          <a:lstStyle/>
          <a:p>
            <a:pPr algn="ctr"/>
            <a:endParaRPr sz="2812">
              <a:latin typeface="Malgun Gothic"/>
              <a:ea typeface="Malgun Gothic"/>
              <a:cs typeface="Malgun Gothic"/>
              <a:sym typeface="Malgun Gothic"/>
            </a:endParaRPr>
          </a:p>
        </p:txBody>
      </p:sp>
      <p:pic>
        <p:nvPicPr>
          <p:cNvPr id="146" name="Google Shape;146;p3"/>
          <p:cNvPicPr preferRelativeResize="0"/>
          <p:nvPr/>
        </p:nvPicPr>
        <p:blipFill rotWithShape="1">
          <a:blip r:embed="rId5">
            <a:alphaModFix/>
          </a:blip>
          <a:srcRect l="33059" t="27758" r="39488" b="32868"/>
          <a:stretch/>
        </p:blipFill>
        <p:spPr>
          <a:xfrm>
            <a:off x="116680" y="2979230"/>
            <a:ext cx="2218444" cy="1758507"/>
          </a:xfrm>
          <a:prstGeom prst="rect">
            <a:avLst/>
          </a:prstGeom>
          <a:noFill/>
          <a:ln>
            <a:noFill/>
          </a:ln>
        </p:spPr>
      </p:pic>
      <p:pic>
        <p:nvPicPr>
          <p:cNvPr id="147" name="Google Shape;147;p3"/>
          <p:cNvPicPr preferRelativeResize="0"/>
          <p:nvPr/>
        </p:nvPicPr>
        <p:blipFill rotWithShape="1">
          <a:blip r:embed="rId6">
            <a:alphaModFix/>
          </a:blip>
          <a:srcRect t="14376" r="44267" b="5082"/>
          <a:stretch/>
        </p:blipFill>
        <p:spPr>
          <a:xfrm>
            <a:off x="2335124" y="2979229"/>
            <a:ext cx="2459770" cy="1758507"/>
          </a:xfrm>
          <a:prstGeom prst="rect">
            <a:avLst/>
          </a:prstGeom>
          <a:noFill/>
          <a:ln>
            <a:noFill/>
          </a:ln>
        </p:spPr>
      </p:pic>
      <p:sp>
        <p:nvSpPr>
          <p:cNvPr id="148" name="Google Shape;148;p3"/>
          <p:cNvSpPr txBox="1"/>
          <p:nvPr/>
        </p:nvSpPr>
        <p:spPr>
          <a:xfrm>
            <a:off x="3736905" y="3059756"/>
            <a:ext cx="3095355" cy="544387"/>
          </a:xfrm>
          <a:prstGeom prst="rect">
            <a:avLst/>
          </a:prstGeom>
          <a:noFill/>
          <a:ln>
            <a:noFill/>
          </a:ln>
        </p:spPr>
        <p:txBody>
          <a:bodyPr spcFirstLastPara="1" wrap="square" lIns="131379" tIns="131379" rIns="131379" bIns="131379" anchor="t" anchorCtr="0">
            <a:noAutofit/>
          </a:bodyPr>
          <a:lstStyle/>
          <a:p>
            <a:r>
              <a:rPr lang="en-US" sz="1500">
                <a:solidFill>
                  <a:schemeClr val="dk1"/>
                </a:solidFill>
              </a:rPr>
              <a:t>~111 nm</a:t>
            </a:r>
            <a:endParaRPr sz="1500">
              <a:solidFill>
                <a:schemeClr val="dk1"/>
              </a:solidFill>
            </a:endParaRPr>
          </a:p>
        </p:txBody>
      </p:sp>
      <p:pic>
        <p:nvPicPr>
          <p:cNvPr id="149" name="Google Shape;149;p3"/>
          <p:cNvPicPr preferRelativeResize="0"/>
          <p:nvPr/>
        </p:nvPicPr>
        <p:blipFill rotWithShape="1">
          <a:blip r:embed="rId7">
            <a:alphaModFix/>
          </a:blip>
          <a:srcRect l="1532" t="8896" r="35798" b="36049"/>
          <a:stretch/>
        </p:blipFill>
        <p:spPr>
          <a:xfrm>
            <a:off x="169627" y="4859556"/>
            <a:ext cx="2165495" cy="1685025"/>
          </a:xfrm>
          <a:prstGeom prst="rect">
            <a:avLst/>
          </a:prstGeom>
          <a:noFill/>
          <a:ln>
            <a:noFill/>
          </a:ln>
        </p:spPr>
      </p:pic>
      <p:pic>
        <p:nvPicPr>
          <p:cNvPr id="150" name="Google Shape;150;p3"/>
          <p:cNvPicPr preferRelativeResize="0"/>
          <p:nvPr/>
        </p:nvPicPr>
        <p:blipFill rotWithShape="1">
          <a:blip r:embed="rId8">
            <a:alphaModFix/>
          </a:blip>
          <a:srcRect r="47777" b="3530"/>
          <a:stretch/>
        </p:blipFill>
        <p:spPr>
          <a:xfrm>
            <a:off x="2335124" y="4737737"/>
            <a:ext cx="2459770" cy="1928651"/>
          </a:xfrm>
          <a:prstGeom prst="rect">
            <a:avLst/>
          </a:prstGeom>
          <a:noFill/>
          <a:ln>
            <a:noFill/>
          </a:ln>
        </p:spPr>
      </p:pic>
      <p:sp>
        <p:nvSpPr>
          <p:cNvPr id="151" name="Google Shape;151;p3"/>
          <p:cNvSpPr txBox="1"/>
          <p:nvPr/>
        </p:nvSpPr>
        <p:spPr>
          <a:xfrm>
            <a:off x="3736898" y="4708123"/>
            <a:ext cx="3589127" cy="631368"/>
          </a:xfrm>
          <a:prstGeom prst="rect">
            <a:avLst/>
          </a:prstGeom>
          <a:noFill/>
          <a:ln>
            <a:noFill/>
          </a:ln>
        </p:spPr>
        <p:txBody>
          <a:bodyPr spcFirstLastPara="1" wrap="square" lIns="152343" tIns="152343" rIns="152343" bIns="152343" anchor="t" anchorCtr="0">
            <a:noAutofit/>
          </a:bodyPr>
          <a:lstStyle/>
          <a:p>
            <a:r>
              <a:rPr lang="en-US" sz="1500">
                <a:solidFill>
                  <a:schemeClr val="dk1"/>
                </a:solidFill>
              </a:rPr>
              <a:t>~ 232 nm</a:t>
            </a:r>
            <a:endParaRPr sz="1500">
              <a:solidFill>
                <a:schemeClr val="dk1"/>
              </a:solidFill>
            </a:endParaRPr>
          </a:p>
        </p:txBody>
      </p:sp>
      <p:pic>
        <p:nvPicPr>
          <p:cNvPr id="152" name="Google Shape;152;p3"/>
          <p:cNvPicPr preferRelativeResize="0"/>
          <p:nvPr/>
        </p:nvPicPr>
        <p:blipFill rotWithShape="1">
          <a:blip r:embed="rId9">
            <a:alphaModFix/>
          </a:blip>
          <a:srcRect t="8044" r="55947" b="40523"/>
          <a:stretch/>
        </p:blipFill>
        <p:spPr>
          <a:xfrm>
            <a:off x="116680" y="6666398"/>
            <a:ext cx="2318347" cy="1758507"/>
          </a:xfrm>
          <a:prstGeom prst="rect">
            <a:avLst/>
          </a:prstGeom>
          <a:noFill/>
          <a:ln>
            <a:noFill/>
          </a:ln>
        </p:spPr>
      </p:pic>
      <p:pic>
        <p:nvPicPr>
          <p:cNvPr id="153" name="Google Shape;153;p3"/>
          <p:cNvPicPr preferRelativeResize="0"/>
          <p:nvPr/>
        </p:nvPicPr>
        <p:blipFill rotWithShape="1">
          <a:blip r:embed="rId10">
            <a:alphaModFix/>
          </a:blip>
          <a:srcRect l="2640" t="15108" r="48998" b="4524"/>
          <a:stretch/>
        </p:blipFill>
        <p:spPr>
          <a:xfrm>
            <a:off x="2466222" y="6723510"/>
            <a:ext cx="2234189" cy="1758509"/>
          </a:xfrm>
          <a:prstGeom prst="rect">
            <a:avLst/>
          </a:prstGeom>
          <a:noFill/>
          <a:ln>
            <a:noFill/>
          </a:ln>
        </p:spPr>
      </p:pic>
      <p:sp>
        <p:nvSpPr>
          <p:cNvPr id="154" name="Google Shape;154;p3"/>
          <p:cNvSpPr txBox="1"/>
          <p:nvPr/>
        </p:nvSpPr>
        <p:spPr>
          <a:xfrm>
            <a:off x="3736918" y="6665783"/>
            <a:ext cx="3589127" cy="631368"/>
          </a:xfrm>
          <a:prstGeom prst="rect">
            <a:avLst/>
          </a:prstGeom>
          <a:noFill/>
          <a:ln>
            <a:noFill/>
          </a:ln>
        </p:spPr>
        <p:txBody>
          <a:bodyPr spcFirstLastPara="1" wrap="square" lIns="152343" tIns="152343" rIns="152343" bIns="152343" anchor="t" anchorCtr="0">
            <a:noAutofit/>
          </a:bodyPr>
          <a:lstStyle/>
          <a:p>
            <a:r>
              <a:rPr lang="en-US" sz="1500">
                <a:solidFill>
                  <a:schemeClr val="dk1"/>
                </a:solidFill>
              </a:rPr>
              <a:t>~ 741 nm</a:t>
            </a:r>
            <a:endParaRPr sz="1500">
              <a:solidFill>
                <a:schemeClr val="dk1"/>
              </a:solidFill>
            </a:endParaRPr>
          </a:p>
        </p:txBody>
      </p:sp>
      <p:sp>
        <p:nvSpPr>
          <p:cNvPr id="155" name="Google Shape;155;p3"/>
          <p:cNvSpPr txBox="1"/>
          <p:nvPr/>
        </p:nvSpPr>
        <p:spPr>
          <a:xfrm>
            <a:off x="78" y="2425469"/>
            <a:ext cx="4913726" cy="346174"/>
          </a:xfrm>
          <a:prstGeom prst="rect">
            <a:avLst/>
          </a:prstGeom>
          <a:noFill/>
          <a:ln>
            <a:noFill/>
          </a:ln>
        </p:spPr>
        <p:txBody>
          <a:bodyPr spcFirstLastPara="1" wrap="square" lIns="114257" tIns="57113" rIns="114257" bIns="57113" anchor="t" anchorCtr="0">
            <a:spAutoFit/>
          </a:bodyPr>
          <a:lstStyle/>
          <a:p>
            <a:r>
              <a:rPr lang="en-US" sz="1500" b="1">
                <a:solidFill>
                  <a:schemeClr val="dk1"/>
                </a:solidFill>
              </a:rPr>
              <a:t>Coherence length(H direction) @ sample(KB)</a:t>
            </a:r>
            <a:endParaRPr sz="1500" b="1">
              <a:solidFill>
                <a:schemeClr val="dk1"/>
              </a:solidFill>
              <a:latin typeface="Arial"/>
              <a:ea typeface="Arial"/>
              <a:cs typeface="Arial"/>
              <a:sym typeface="Arial"/>
            </a:endParaRPr>
          </a:p>
        </p:txBody>
      </p:sp>
      <p:sp>
        <p:nvSpPr>
          <p:cNvPr id="156" name="Google Shape;156;p3"/>
          <p:cNvSpPr txBox="1"/>
          <p:nvPr/>
        </p:nvSpPr>
        <p:spPr>
          <a:xfrm>
            <a:off x="25838" y="2627255"/>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3σ</a:t>
            </a:r>
            <a:endParaRPr sz="1500" b="1">
              <a:solidFill>
                <a:schemeClr val="dk1"/>
              </a:solidFill>
            </a:endParaRPr>
          </a:p>
        </p:txBody>
      </p:sp>
      <p:sp>
        <p:nvSpPr>
          <p:cNvPr id="157" name="Google Shape;157;p3"/>
          <p:cNvSpPr txBox="1"/>
          <p:nvPr/>
        </p:nvSpPr>
        <p:spPr>
          <a:xfrm>
            <a:off x="-31213" y="4551900"/>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2.355σ</a:t>
            </a:r>
            <a:endParaRPr sz="1500" b="1">
              <a:solidFill>
                <a:schemeClr val="dk1"/>
              </a:solidFill>
            </a:endParaRPr>
          </a:p>
        </p:txBody>
      </p:sp>
      <p:sp>
        <p:nvSpPr>
          <p:cNvPr id="158" name="Google Shape;158;p3"/>
          <p:cNvSpPr txBox="1"/>
          <p:nvPr/>
        </p:nvSpPr>
        <p:spPr>
          <a:xfrm>
            <a:off x="-31213" y="6339871"/>
            <a:ext cx="2380754" cy="380921"/>
          </a:xfrm>
          <a:prstGeom prst="rect">
            <a:avLst/>
          </a:prstGeom>
          <a:noFill/>
          <a:ln>
            <a:noFill/>
          </a:ln>
        </p:spPr>
        <p:txBody>
          <a:bodyPr spcFirstLastPara="1" wrap="square" lIns="114257" tIns="114257" rIns="114257" bIns="114257" anchor="t" anchorCtr="0">
            <a:noAutofit/>
          </a:bodyPr>
          <a:lstStyle/>
          <a:p>
            <a:r>
              <a:rPr lang="en-US" sz="1500" b="1">
                <a:solidFill>
                  <a:schemeClr val="dk1"/>
                </a:solidFill>
              </a:rPr>
              <a:t>KB aperture: 1σ</a:t>
            </a:r>
            <a:endParaRPr sz="1500" b="1">
              <a:solidFill>
                <a:schemeClr val="dk1"/>
              </a:solidFill>
            </a:endParaRPr>
          </a:p>
        </p:txBody>
      </p:sp>
    </p:spTree>
    <p:extLst>
      <p:ext uri="{BB962C8B-B14F-4D97-AF65-F5344CB8AC3E}">
        <p14:creationId xmlns:p14="http://schemas.microsoft.com/office/powerpoint/2010/main" val="37961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201343" y="741960"/>
          <a:ext cx="14834137" cy="6944866"/>
        </p:xfrm>
        <a:graphic>
          <a:graphicData uri="http://schemas.openxmlformats.org/drawingml/2006/table">
            <a:tbl>
              <a:tblPr firstRow="1" bandRow="1">
                <a:tableStyleId>{5C22544A-7EE6-4342-B048-85BDC9FD1C3A}</a:tableStyleId>
              </a:tblPr>
              <a:tblGrid>
                <a:gridCol w="1605309">
                  <a:extLst>
                    <a:ext uri="{9D8B030D-6E8A-4147-A177-3AD203B41FA5}">
                      <a16:colId xmlns:a16="http://schemas.microsoft.com/office/drawing/2014/main" val="2140976050"/>
                    </a:ext>
                  </a:extLst>
                </a:gridCol>
                <a:gridCol w="4766949">
                  <a:extLst>
                    <a:ext uri="{9D8B030D-6E8A-4147-A177-3AD203B41FA5}">
                      <a16:colId xmlns:a16="http://schemas.microsoft.com/office/drawing/2014/main" val="1521833264"/>
                    </a:ext>
                  </a:extLst>
                </a:gridCol>
                <a:gridCol w="4538397">
                  <a:extLst>
                    <a:ext uri="{9D8B030D-6E8A-4147-A177-3AD203B41FA5}">
                      <a16:colId xmlns:a16="http://schemas.microsoft.com/office/drawing/2014/main" val="3955269766"/>
                    </a:ext>
                  </a:extLst>
                </a:gridCol>
                <a:gridCol w="1848946">
                  <a:extLst>
                    <a:ext uri="{9D8B030D-6E8A-4147-A177-3AD203B41FA5}">
                      <a16:colId xmlns:a16="http://schemas.microsoft.com/office/drawing/2014/main" val="3254480555"/>
                    </a:ext>
                  </a:extLst>
                </a:gridCol>
                <a:gridCol w="2074536">
                  <a:extLst>
                    <a:ext uri="{9D8B030D-6E8A-4147-A177-3AD203B41FA5}">
                      <a16:colId xmlns:a16="http://schemas.microsoft.com/office/drawing/2014/main" val="1099967518"/>
                    </a:ext>
                  </a:extLst>
                </a:gridCol>
              </a:tblGrid>
              <a:tr h="372260">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5828086">
                <a:tc>
                  <a:txBody>
                    <a:bodyPr/>
                    <a:lstStyle/>
                    <a:p>
                      <a:pPr algn="ctr" latinLnBrk="1"/>
                      <a:r>
                        <a:rPr lang="en-US" altLang="ko-KR" sz="1400" dirty="0"/>
                        <a:t>Beamline Layout</a:t>
                      </a:r>
                      <a:endParaRPr lang="ko-KR" altLang="en-US" sz="1400" dirty="0"/>
                    </a:p>
                  </a:txBody>
                  <a:tcPr marL="114276" marR="114276" marT="57138" marB="57138" anchor="ctr"/>
                </a:tc>
                <a:tc>
                  <a:txBody>
                    <a:bodyPr/>
                    <a:lstStyle/>
                    <a:p>
                      <a:pPr latinLnBrk="1"/>
                      <a:endParaRPr lang="ko-KR" altLang="en-US" sz="2800" dirty="0"/>
                    </a:p>
                  </a:txBody>
                  <a:tcPr marL="114276" marR="114276" marT="57138" marB="57138"/>
                </a:tc>
                <a:tc>
                  <a:txBody>
                    <a:bodyPr/>
                    <a:lstStyle/>
                    <a:p>
                      <a:pPr latinLnBrk="1"/>
                      <a:endParaRPr lang="ko-KR" altLang="en-US" sz="2800" dirty="0"/>
                    </a:p>
                  </a:txBody>
                  <a:tcPr marL="114276" marR="114276" marT="57138" marB="57138"/>
                </a:tc>
                <a:tc>
                  <a:txBody>
                    <a:bodyPr/>
                    <a:lstStyle/>
                    <a:p>
                      <a:pPr marL="171450" indent="-171450" latinLnBrk="1">
                        <a:buFont typeface="Arial" panose="020B0604020202020204" pitchFamily="34" charset="0"/>
                        <a:buChar char="•"/>
                      </a:pPr>
                      <a:r>
                        <a:rPr lang="en-US" altLang="ko-KR" sz="1200" dirty="0"/>
                        <a:t>Focusing optics: KB mirrors to CRL </a:t>
                      </a:r>
                      <a:r>
                        <a:rPr lang="en-US" altLang="ko-KR" sz="1200" dirty="0" err="1"/>
                        <a:t>transfocators</a:t>
                      </a:r>
                      <a:r>
                        <a:rPr lang="en-US" altLang="ko-KR" sz="1200" dirty="0"/>
                        <a:t> for dynamic beam size adjustment. </a:t>
                      </a:r>
                    </a:p>
                    <a:p>
                      <a:pPr marL="171450" indent="-171450" latinLnBrk="1">
                        <a:buFont typeface="Arial" panose="020B0604020202020204" pitchFamily="34" charset="0"/>
                        <a:buChar char="•"/>
                      </a:pPr>
                      <a:r>
                        <a:rPr lang="en-US" altLang="ko-KR" sz="1200" dirty="0"/>
                        <a:t>Extended detector motion: SDD from 8 m to 10 m and scattering angle from 30 degrees to 45 degrees.</a:t>
                      </a:r>
                    </a:p>
                    <a:p>
                      <a:pPr marL="171450" indent="-171450" latinLnBrk="1">
                        <a:buFont typeface="Arial" panose="020B0604020202020204" pitchFamily="34" charset="0"/>
                        <a:buChar char="•"/>
                      </a:pPr>
                      <a:r>
                        <a:rPr lang="en-US" altLang="ko-KR" sz="1200" dirty="0"/>
                        <a:t>Additional sample position: for low dose SAXS-XPCS (SDD of 22 m)</a:t>
                      </a:r>
                    </a:p>
                    <a:p>
                      <a:pPr marL="171450" indent="-171450" latinLnBrk="1">
                        <a:buFontTx/>
                        <a:buChar char="-"/>
                      </a:pPr>
                      <a:endParaRPr lang="en-US" altLang="ko-KR" sz="1200" dirty="0"/>
                    </a:p>
                    <a:p>
                      <a:pPr marL="0" indent="0" latinLnBrk="1">
                        <a:buFontTx/>
                        <a:buNone/>
                      </a:pPr>
                      <a:r>
                        <a:rPr lang="en-US" altLang="ko-KR" sz="1200" dirty="0">
                          <a:solidFill>
                            <a:srgbClr val="FF0000"/>
                          </a:solidFill>
                        </a:rPr>
                        <a:t>-&gt; In XPCS technique, signal-to-noise ratio (SNR) is essential, which is mostly defined by the coherent beam size on the sample and detector distance. Ensuring a high degree of freedom in these parameters is essential for the performance of this beamline and the advancement of future scientific studies.</a:t>
                      </a:r>
                    </a:p>
                  </a:txBody>
                  <a:tcPr marL="114276" marR="114276" marT="57138" marB="57138"/>
                </a:tc>
                <a:tc>
                  <a:txBody>
                    <a:bodyPr/>
                    <a:lstStyle/>
                    <a:p>
                      <a:r>
                        <a:rPr lang="en-US" altLang="ko-KR" sz="1200" b="1" dirty="0">
                          <a:latin typeface="+mn-lt"/>
                        </a:rPr>
                        <a:t>-</a:t>
                      </a:r>
                      <a:r>
                        <a:rPr lang="ko-KR" altLang="en-US" sz="1200" b="0" dirty="0">
                          <a:latin typeface="+mn-lt"/>
                        </a:rPr>
                        <a:t> </a:t>
                      </a:r>
                      <a:r>
                        <a:rPr lang="en-US" sz="1200" b="1" dirty="0">
                          <a:latin typeface="+mn-lt"/>
                        </a:rPr>
                        <a:t>KB mirrors vs. </a:t>
                      </a:r>
                      <a:r>
                        <a:rPr lang="en-US" sz="1200" b="1" dirty="0" err="1">
                          <a:latin typeface="+mn-lt"/>
                        </a:rPr>
                        <a:t>transfocators</a:t>
                      </a:r>
                      <a:r>
                        <a:rPr lang="en-US" sz="1200" b="1" dirty="0">
                          <a:latin typeface="+mn-lt"/>
                        </a:rPr>
                        <a:t> (with diamond CRLs)</a:t>
                      </a:r>
                    </a:p>
                    <a:p>
                      <a:pPr marL="171450" indent="-171450">
                        <a:buFont typeface="Arial" panose="020B0604020202020204" pitchFamily="34" charset="0"/>
                        <a:buChar char="•"/>
                      </a:pPr>
                      <a:r>
                        <a:rPr lang="en-US" sz="1200" b="0" dirty="0">
                          <a:latin typeface="+mn-lt"/>
                        </a:rPr>
                        <a:t>Cost level: generally comparable</a:t>
                      </a:r>
                    </a:p>
                    <a:p>
                      <a:pPr marL="171450" indent="-171450">
                        <a:buFont typeface="Arial" panose="020B0604020202020204" pitchFamily="34" charset="0"/>
                        <a:buChar char="•"/>
                      </a:pPr>
                      <a:r>
                        <a:rPr lang="en-US" sz="1200" b="0" dirty="0" err="1">
                          <a:latin typeface="+mn-lt"/>
                        </a:rPr>
                        <a:t>Transfocators</a:t>
                      </a:r>
                      <a:r>
                        <a:rPr lang="en-US" sz="1200" b="0" dirty="0">
                          <a:latin typeface="+mn-lt"/>
                        </a:rPr>
                        <a:t> may be cheaper if developed and manufactured internally</a:t>
                      </a:r>
                    </a:p>
                    <a:p>
                      <a:endParaRPr lang="en-US" altLang="ko-KR" sz="1200" b="0" dirty="0">
                        <a:latin typeface="+mn-lt"/>
                      </a:endParaRPr>
                    </a:p>
                    <a:p>
                      <a:r>
                        <a:rPr lang="en-US" altLang="ko-KR" sz="1200" b="1" dirty="0">
                          <a:latin typeface="+mn-lt"/>
                        </a:rPr>
                        <a:t>-</a:t>
                      </a:r>
                      <a:r>
                        <a:rPr lang="ko-KR" altLang="en-US" sz="1200" b="1" dirty="0">
                          <a:latin typeface="+mn-lt"/>
                        </a:rPr>
                        <a:t> </a:t>
                      </a:r>
                      <a:r>
                        <a:rPr lang="en-US" altLang="ko-KR" sz="1200" b="1" dirty="0">
                          <a:latin typeface="+mn-lt"/>
                        </a:rPr>
                        <a:t>Extended</a:t>
                      </a:r>
                      <a:r>
                        <a:rPr lang="en-US" sz="1200" b="1" dirty="0">
                          <a:latin typeface="+mn-lt"/>
                        </a:rPr>
                        <a:t> detector motion system</a:t>
                      </a:r>
                    </a:p>
                    <a:p>
                      <a:pPr marL="171450" indent="-171450">
                        <a:buFont typeface="Arial" panose="020B0604020202020204" pitchFamily="34" charset="0"/>
                        <a:buChar char="•"/>
                      </a:pPr>
                      <a:r>
                        <a:rPr lang="en-US" sz="1200" b="0" dirty="0">
                          <a:latin typeface="+mn-lt"/>
                        </a:rPr>
                        <a:t>Cost: slight increase expected</a:t>
                      </a:r>
                    </a:p>
                    <a:p>
                      <a:pPr marL="171450" indent="-171450">
                        <a:buFont typeface="Arial" panose="020B0604020202020204" pitchFamily="34" charset="0"/>
                        <a:buChar char="•"/>
                      </a:pPr>
                      <a:r>
                        <a:rPr lang="en-US" sz="1200" b="0" dirty="0">
                          <a:latin typeface="+mn-lt"/>
                        </a:rPr>
                        <a:t>Reason: detector weight is not heavy, overall impact minimal</a:t>
                      </a:r>
                    </a:p>
                    <a:p>
                      <a:pPr marL="171450" indent="-171450">
                        <a:buFont typeface="Arial" panose="020B0604020202020204" pitchFamily="34" charset="0"/>
                        <a:buChar char="•"/>
                      </a:pPr>
                      <a:r>
                        <a:rPr lang="en-US" sz="1200" b="0" dirty="0">
                          <a:latin typeface="+mn-lt"/>
                        </a:rPr>
                        <a:t>Alternative: economical design solutions available to maintain required degrees of freedom</a:t>
                      </a:r>
                    </a:p>
                    <a:p>
                      <a:endParaRPr lang="en-US" sz="1200" b="0" dirty="0">
                        <a:latin typeface="+mn-lt"/>
                      </a:endParaRPr>
                    </a:p>
                    <a:p>
                      <a:r>
                        <a:rPr lang="en-US" sz="1200" b="0" dirty="0">
                          <a:latin typeface="+mn-lt"/>
                        </a:rPr>
                        <a:t>- </a:t>
                      </a:r>
                      <a:r>
                        <a:rPr lang="en-US" sz="1200" b="1" dirty="0">
                          <a:latin typeface="+mn-lt"/>
                        </a:rPr>
                        <a:t>Hutch extension (to upstream)</a:t>
                      </a:r>
                    </a:p>
                    <a:p>
                      <a:pPr marL="171450" indent="-171450">
                        <a:buFont typeface="Arial" panose="020B0604020202020204" pitchFamily="34" charset="0"/>
                        <a:buChar char="•"/>
                      </a:pPr>
                      <a:r>
                        <a:rPr lang="en-US" sz="1200" b="0" dirty="0">
                          <a:latin typeface="+mn-lt"/>
                        </a:rPr>
                        <a:t>Additional items: motion stages, vacuum gate valves</a:t>
                      </a:r>
                    </a:p>
                    <a:p>
                      <a:pPr marL="171450" indent="-171450">
                        <a:buFont typeface="Arial" panose="020B0604020202020204" pitchFamily="34" charset="0"/>
                        <a:buChar char="•"/>
                      </a:pPr>
                      <a:r>
                        <a:rPr lang="en-US" sz="1200" b="0" dirty="0">
                          <a:latin typeface="+mn-lt"/>
                        </a:rPr>
                        <a:t>Cost: moderate increase expected</a:t>
                      </a:r>
                    </a:p>
                    <a:p>
                      <a:pPr marL="171450" indent="-171450">
                        <a:buFont typeface="Arial" panose="020B0604020202020204" pitchFamily="34" charset="0"/>
                        <a:buChar char="•"/>
                      </a:pPr>
                      <a:r>
                        <a:rPr lang="en-US" sz="1200" b="0" dirty="0">
                          <a:latin typeface="+mn-lt"/>
                        </a:rPr>
                        <a:t>Impact: not a major burden to the overall budget</a:t>
                      </a:r>
                    </a:p>
                  </a:txBody>
                  <a:tcPr marL="114276" marR="114276" marT="57138" marB="57138"/>
                </a:tc>
                <a:extLst>
                  <a:ext uri="{0D108BD9-81ED-4DB2-BD59-A6C34878D82A}">
                    <a16:rowId xmlns:a16="http://schemas.microsoft.com/office/drawing/2014/main" val="1729402738"/>
                  </a:ext>
                </a:extLst>
              </a:tr>
              <a:tr h="74452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t>Light Source</a:t>
                      </a:r>
                      <a:endParaRPr lang="ko-KR" altLang="en-US" sz="1400" dirty="0"/>
                    </a:p>
                  </a:txBody>
                  <a:tcPr marL="114276" marR="114276" marT="57138" marB="57138" anchor="ctr"/>
                </a:tc>
                <a:tc gridSpan="2">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IVU20</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Length of 3 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Minimum gap of 5 mm</a:t>
                      </a:r>
                      <a:endParaRPr lang="ko-KR" altLang="en-US" sz="1200" dirty="0"/>
                    </a:p>
                  </a:txBody>
                  <a:tcPr marL="114276" marR="114276" marT="57138" marB="57138"/>
                </a:tc>
                <a:tc h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000" dirty="0"/>
                    </a:p>
                  </a:txBody>
                  <a:tcPr/>
                </a:tc>
                <a:tc>
                  <a:txBody>
                    <a:bodyPr/>
                    <a:lstStyle/>
                    <a:p>
                      <a:pPr marL="171450" indent="-171450" latinLnBrk="1">
                        <a:buFont typeface="Arial" panose="020B0604020202020204" pitchFamily="34" charset="0"/>
                        <a:buChar char="•"/>
                      </a:pPr>
                      <a:r>
                        <a:rPr lang="en-US" altLang="ko-KR" sz="1200" dirty="0"/>
                        <a:t>None</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Tx/>
                        <a:buChar char="-"/>
                        <a:tabLst/>
                        <a:defRPr/>
                      </a:pPr>
                      <a:endParaRPr lang="en-US" altLang="ko-KR" sz="1200" dirty="0"/>
                    </a:p>
                  </a:txBody>
                  <a:tcPr marL="114276" marR="114276" marT="57138" marB="57138"/>
                </a:tc>
                <a:extLst>
                  <a:ext uri="{0D108BD9-81ED-4DB2-BD59-A6C34878D82A}">
                    <a16:rowId xmlns:a16="http://schemas.microsoft.com/office/drawing/2014/main" val="3518536218"/>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0" y="99"/>
            <a:ext cx="4137223" cy="553870"/>
          </a:xfrm>
          <a:prstGeom prst="rect">
            <a:avLst/>
          </a:prstGeom>
          <a:noFill/>
        </p:spPr>
        <p:txBody>
          <a:bodyPr wrap="none" rtlCol="0">
            <a:spAutoFit/>
          </a:bodyPr>
          <a:lstStyle/>
          <a:p>
            <a:r>
              <a:rPr lang="en-US" altLang="ko-KR" sz="2999" b="1" dirty="0"/>
              <a:t>ID04 </a:t>
            </a:r>
            <a:r>
              <a:rPr lang="en-US" altLang="ko-KR" sz="2999" b="1" dirty="0" err="1"/>
              <a:t>CoSAXS</a:t>
            </a:r>
            <a:r>
              <a:rPr lang="en-US" altLang="ko-KR" sz="2999" b="1" dirty="0"/>
              <a:t> beamline(I)</a:t>
            </a:r>
            <a:endParaRPr lang="ko-KR" altLang="en-US" sz="2999" b="1" dirty="0"/>
          </a:p>
        </p:txBody>
      </p:sp>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2025.07.29</a:t>
            </a:r>
            <a:endParaRPr lang="ko-KR" altLang="en-US" sz="2812" dirty="0"/>
          </a:p>
        </p:txBody>
      </p:sp>
      <p:pic>
        <p:nvPicPr>
          <p:cNvPr id="2" name="Google Shape;81;p3">
            <a:extLst>
              <a:ext uri="{FF2B5EF4-FFF2-40B4-BE49-F238E27FC236}">
                <a16:creationId xmlns:a16="http://schemas.microsoft.com/office/drawing/2014/main" id="{181D5E73-8D02-D439-BEF4-DBD22EFF7872}"/>
              </a:ext>
            </a:extLst>
          </p:cNvPr>
          <p:cNvPicPr preferRelativeResize="0"/>
          <p:nvPr/>
        </p:nvPicPr>
        <p:blipFill rotWithShape="1">
          <a:blip r:embed="rId2">
            <a:alphaModFix/>
          </a:blip>
          <a:srcRect/>
          <a:stretch/>
        </p:blipFill>
        <p:spPr>
          <a:xfrm>
            <a:off x="1786051" y="1607902"/>
            <a:ext cx="4699694" cy="1825941"/>
          </a:xfrm>
          <a:prstGeom prst="rect">
            <a:avLst/>
          </a:prstGeom>
          <a:noFill/>
          <a:ln>
            <a:noFill/>
          </a:ln>
        </p:spPr>
      </p:pic>
      <p:pic>
        <p:nvPicPr>
          <p:cNvPr id="8" name="Picture 7" descr="A diagram of a diagram of a hutch&#10;&#10;AI-generated content may be incorrect.">
            <a:extLst>
              <a:ext uri="{FF2B5EF4-FFF2-40B4-BE49-F238E27FC236}">
                <a16:creationId xmlns:a16="http://schemas.microsoft.com/office/drawing/2014/main" id="{982431AB-1DE9-6C79-5E2A-17DB49C95276}"/>
              </a:ext>
            </a:extLst>
          </p:cNvPr>
          <p:cNvPicPr>
            <a:picLocks noChangeAspect="1"/>
          </p:cNvPicPr>
          <p:nvPr/>
        </p:nvPicPr>
        <p:blipFill>
          <a:blip r:embed="rId3"/>
          <a:stretch>
            <a:fillRect/>
          </a:stretch>
        </p:blipFill>
        <p:spPr>
          <a:xfrm>
            <a:off x="6696990" y="1649307"/>
            <a:ext cx="4337517" cy="1605379"/>
          </a:xfrm>
          <a:prstGeom prst="rect">
            <a:avLst/>
          </a:prstGeom>
        </p:spPr>
      </p:pic>
    </p:spTree>
    <p:extLst>
      <p:ext uri="{BB962C8B-B14F-4D97-AF65-F5344CB8AC3E}">
        <p14:creationId xmlns:p14="http://schemas.microsoft.com/office/powerpoint/2010/main" val="862213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E4E239F7-20C0-41E7-86A5-1E2810691EE4}"/>
              </a:ext>
            </a:extLst>
          </p:cNvPr>
          <p:cNvGraphicFramePr>
            <a:graphicFrameLocks noGrp="1"/>
          </p:cNvGraphicFramePr>
          <p:nvPr>
            <p:extLst/>
          </p:nvPr>
        </p:nvGraphicFramePr>
        <p:xfrm>
          <a:off x="201343" y="511898"/>
          <a:ext cx="14834138" cy="5705149"/>
        </p:xfrm>
        <a:graphic>
          <a:graphicData uri="http://schemas.openxmlformats.org/drawingml/2006/table">
            <a:tbl>
              <a:tblPr firstRow="1" bandRow="1">
                <a:tableStyleId>{5C22544A-7EE6-4342-B048-85BDC9FD1C3A}</a:tableStyleId>
              </a:tblPr>
              <a:tblGrid>
                <a:gridCol w="869996">
                  <a:extLst>
                    <a:ext uri="{9D8B030D-6E8A-4147-A177-3AD203B41FA5}">
                      <a16:colId xmlns:a16="http://schemas.microsoft.com/office/drawing/2014/main" val="2140976050"/>
                    </a:ext>
                  </a:extLst>
                </a:gridCol>
                <a:gridCol w="785649">
                  <a:extLst>
                    <a:ext uri="{9D8B030D-6E8A-4147-A177-3AD203B41FA5}">
                      <a16:colId xmlns:a16="http://schemas.microsoft.com/office/drawing/2014/main" val="2275924759"/>
                    </a:ext>
                  </a:extLst>
                </a:gridCol>
                <a:gridCol w="4716613">
                  <a:extLst>
                    <a:ext uri="{9D8B030D-6E8A-4147-A177-3AD203B41FA5}">
                      <a16:colId xmlns:a16="http://schemas.microsoft.com/office/drawing/2014/main" val="1521833264"/>
                    </a:ext>
                  </a:extLst>
                </a:gridCol>
                <a:gridCol w="4538397">
                  <a:extLst>
                    <a:ext uri="{9D8B030D-6E8A-4147-A177-3AD203B41FA5}">
                      <a16:colId xmlns:a16="http://schemas.microsoft.com/office/drawing/2014/main" val="3955269766"/>
                    </a:ext>
                  </a:extLst>
                </a:gridCol>
                <a:gridCol w="2029763">
                  <a:extLst>
                    <a:ext uri="{9D8B030D-6E8A-4147-A177-3AD203B41FA5}">
                      <a16:colId xmlns:a16="http://schemas.microsoft.com/office/drawing/2014/main" val="3254480555"/>
                    </a:ext>
                  </a:extLst>
                </a:gridCol>
                <a:gridCol w="1893719">
                  <a:extLst>
                    <a:ext uri="{9D8B030D-6E8A-4147-A177-3AD203B41FA5}">
                      <a16:colId xmlns:a16="http://schemas.microsoft.com/office/drawing/2014/main" val="1099967518"/>
                    </a:ext>
                  </a:extLst>
                </a:gridCol>
              </a:tblGrid>
              <a:tr h="372260">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533289">
                <a:tc rowSpan="3">
                  <a:txBody>
                    <a:bodyPr/>
                    <a:lstStyle/>
                    <a:p>
                      <a:pPr latinLnBrk="1"/>
                      <a:r>
                        <a:rPr lang="en-US" altLang="ko-KR" sz="1400" dirty="0"/>
                        <a:t>Optics</a:t>
                      </a:r>
                      <a:endParaRPr lang="ko-KR" altLang="en-US" sz="1400" dirty="0"/>
                    </a:p>
                  </a:txBody>
                  <a:tcPr marL="114276" marR="114276" marT="57138" marB="57138"/>
                </a:tc>
                <a:tc>
                  <a:txBody>
                    <a:bodyPr/>
                    <a:lstStyle/>
                    <a:p>
                      <a:pPr latinLnBrk="1"/>
                      <a:r>
                        <a:rPr lang="en-US" altLang="ko-KR" sz="1400" dirty="0"/>
                        <a:t>Front-end</a:t>
                      </a:r>
                      <a:endParaRPr lang="ko-KR" altLang="en-US" sz="1400" dirty="0"/>
                    </a:p>
                  </a:txBody>
                  <a:tcPr marL="114276" marR="114276" marT="57138" marB="57138"/>
                </a:tc>
                <a:tc gridSpan="3">
                  <a:txBody>
                    <a:bodyPr/>
                    <a:lstStyle/>
                    <a:p>
                      <a:pPr marL="171450" indent="-171450" latinLnBrk="1">
                        <a:buFont typeface="Arial" panose="020B0604020202020204" pitchFamily="34" charset="0"/>
                        <a:buChar char="•"/>
                      </a:pPr>
                      <a:r>
                        <a:rPr lang="en-US" altLang="ko-KR" sz="1200" dirty="0"/>
                        <a:t>Front-End</a:t>
                      </a:r>
                    </a:p>
                  </a:txBody>
                  <a:tcPr marL="114276" marR="114276" marT="57138" marB="57138"/>
                </a:tc>
                <a:tc hMerge="1">
                  <a:txBody>
                    <a:bodyPr/>
                    <a:lstStyle/>
                    <a:p>
                      <a:pPr marL="171450" indent="-171450" latinLnBrk="1">
                        <a:buFontTx/>
                        <a:buChar char="-"/>
                      </a:pPr>
                      <a:r>
                        <a:rPr lang="en-US" altLang="ko-KR" sz="1000" dirty="0"/>
                        <a:t>Front-End</a:t>
                      </a:r>
                      <a:endParaRPr lang="en-US" altLang="ko-KR" sz="1000" b="0" dirty="0">
                        <a:solidFill>
                          <a:schemeClr val="tx1"/>
                        </a:solidFill>
                      </a:endParaRPr>
                    </a:p>
                  </a:txBody>
                  <a:tcPr/>
                </a:tc>
                <a:tc hMerge="1">
                  <a:txBody>
                    <a:bodyPr/>
                    <a:lstStyle/>
                    <a:p>
                      <a:pPr marL="0" indent="0" latinLnBrk="1">
                        <a:buFontTx/>
                        <a:buNone/>
                      </a:pPr>
                      <a:endParaRPr lang="ko-KR" altLang="en-US" sz="1000" dirty="0"/>
                    </a:p>
                  </a:txBody>
                  <a:tcPr/>
                </a:tc>
                <a:tc>
                  <a:txBody>
                    <a:bodyPr/>
                    <a:lstStyle/>
                    <a:p>
                      <a:pPr marL="0" indent="0" latinLnBrk="1">
                        <a:buFontTx/>
                        <a:buNone/>
                      </a:pPr>
                      <a:endParaRPr lang="ko-KR" altLang="en-US" sz="1200" dirty="0"/>
                    </a:p>
                  </a:txBody>
                  <a:tcPr marL="114276" marR="114276" marT="57138" marB="57138"/>
                </a:tc>
                <a:extLst>
                  <a:ext uri="{0D108BD9-81ED-4DB2-BD59-A6C34878D82A}">
                    <a16:rowId xmlns:a16="http://schemas.microsoft.com/office/drawing/2014/main" val="765241888"/>
                  </a:ext>
                </a:extLst>
              </a:tr>
              <a:tr h="1447498">
                <a:tc vMerge="1">
                  <a:txBody>
                    <a:bodyPr/>
                    <a:lstStyle/>
                    <a:p>
                      <a:pPr latinLnBrk="1"/>
                      <a:endParaRPr lang="ko-KR" altLang="en-US" sz="1200" dirty="0"/>
                    </a:p>
                  </a:txBody>
                  <a:tcPr/>
                </a:tc>
                <a:tc rowSpan="2">
                  <a:txBody>
                    <a:bodyPr/>
                    <a:lstStyle/>
                    <a:p>
                      <a:pPr latinLnBrk="1"/>
                      <a:r>
                        <a:rPr lang="en-US" altLang="ko-KR" sz="1400" dirty="0"/>
                        <a:t>Mirror system</a:t>
                      </a:r>
                    </a:p>
                  </a:txBody>
                  <a:tcPr marL="114276" marR="114276" marT="57138" marB="57138"/>
                </a:tc>
                <a:tc>
                  <a:txBody>
                    <a:bodyPr/>
                    <a:lstStyle/>
                    <a:p>
                      <a:pPr marL="171450" indent="-171450" latinLnBrk="1">
                        <a:buFont typeface="Arial" panose="020B0604020202020204" pitchFamily="34" charset="0"/>
                        <a:buChar char="•"/>
                      </a:pPr>
                      <a:r>
                        <a:rPr lang="en-US" altLang="ko-KR" sz="1200" dirty="0"/>
                        <a:t>M1: horizontal reflecting mirror</a:t>
                      </a:r>
                    </a:p>
                    <a:p>
                      <a:pPr marL="171450" indent="-171450" latinLnBrk="1">
                        <a:buFont typeface="Arial" panose="020B0604020202020204" pitchFamily="34" charset="0"/>
                        <a:buChar char="•"/>
                      </a:pPr>
                      <a:r>
                        <a:rPr lang="en-US" altLang="ko-KR" sz="1200" dirty="0"/>
                        <a:t>29 m from the source</a:t>
                      </a:r>
                    </a:p>
                    <a:p>
                      <a:pPr marL="171450" indent="-171450" latinLnBrk="1">
                        <a:buFont typeface="Arial" panose="020B0604020202020204" pitchFamily="34" charset="0"/>
                        <a:buChar char="•"/>
                      </a:pPr>
                      <a:r>
                        <a:rPr lang="en-US" altLang="ko-KR" sz="1200" dirty="0"/>
                        <a:t>Plane, Si substrate (Rh and Pt coating with a thickness of 100 nm )</a:t>
                      </a:r>
                    </a:p>
                    <a:p>
                      <a:pPr marL="171450" indent="-171450" latinLnBrk="1">
                        <a:buFont typeface="Arial" panose="020B0604020202020204" pitchFamily="34" charset="0"/>
                        <a:buChar char="•"/>
                      </a:pPr>
                      <a:r>
                        <a:rPr lang="en-US" altLang="ko-KR" sz="1200" dirty="0"/>
                        <a:t>Dimension (H x L x W) : 50 mm x 700 mm x 50 mm</a:t>
                      </a:r>
                    </a:p>
                    <a:p>
                      <a:pPr marL="171450" indent="-171450" latinLnBrk="1">
                        <a:buFont typeface="Arial" panose="020B0604020202020204" pitchFamily="34" charset="0"/>
                        <a:buChar char="•"/>
                      </a:pPr>
                      <a:r>
                        <a:rPr lang="en-US" altLang="ko-KR" sz="1200" dirty="0"/>
                        <a:t>Surface roughness &lt; 5Å RMS</a:t>
                      </a:r>
                    </a:p>
                    <a:p>
                      <a:pPr marL="171450" indent="-171450" latinLnBrk="1">
                        <a:buFont typeface="Arial" panose="020B0604020202020204" pitchFamily="34" charset="0"/>
                        <a:buChar char="•"/>
                      </a:pPr>
                      <a:r>
                        <a:rPr lang="en-US" altLang="ko-KR" sz="1200" dirty="0"/>
                        <a:t>Tangential and sagittal slope error &lt;0.5 urad RMS</a:t>
                      </a:r>
                    </a:p>
                  </a:txBody>
                  <a:tcPr marL="114276" marR="114276" marT="57138" marB="57138"/>
                </a:tc>
                <a:tc>
                  <a:txBody>
                    <a:bodyPr/>
                    <a:lstStyle/>
                    <a:p>
                      <a:pPr marL="171450" indent="-171450" latinLnBrk="1">
                        <a:buFont typeface="Arial" panose="020B0604020202020204" pitchFamily="34" charset="0"/>
                        <a:buChar char="•"/>
                      </a:pPr>
                      <a:r>
                        <a:rPr lang="en-US" altLang="ko-KR" sz="1200" dirty="0"/>
                        <a:t>M1: horizontal reflecting mirror</a:t>
                      </a:r>
                    </a:p>
                    <a:p>
                      <a:pPr marL="171450" indent="-171450" latinLnBrk="1">
                        <a:buFont typeface="Arial" panose="020B0604020202020204" pitchFamily="34" charset="0"/>
                        <a:buChar char="•"/>
                      </a:pPr>
                      <a:r>
                        <a:rPr lang="en-US" altLang="ko-KR" sz="1200" dirty="0"/>
                        <a:t>29 m from the source</a:t>
                      </a:r>
                    </a:p>
                    <a:p>
                      <a:pPr marL="171450" indent="-171450" latinLnBrk="1">
                        <a:buFont typeface="Arial" panose="020B0604020202020204" pitchFamily="34" charset="0"/>
                        <a:buChar char="•"/>
                      </a:pPr>
                      <a:r>
                        <a:rPr lang="en-US" altLang="ko-KR" sz="1200" dirty="0"/>
                        <a:t>Plane, Si substrate (Rh and Pt coating with a thickness of 100 nm )</a:t>
                      </a:r>
                    </a:p>
                    <a:p>
                      <a:pPr marL="171450" indent="-171450" latinLnBrk="1">
                        <a:buFont typeface="Arial" panose="020B0604020202020204" pitchFamily="34" charset="0"/>
                        <a:buChar char="•"/>
                      </a:pPr>
                      <a:r>
                        <a:rPr lang="en-US" altLang="ko-KR" sz="1200" dirty="0"/>
                        <a:t>Dimension (H x L x W) : 50 mm x </a:t>
                      </a:r>
                      <a:r>
                        <a:rPr lang="en-US" altLang="ko-KR" sz="1200" b="1" dirty="0"/>
                        <a:t>600</a:t>
                      </a:r>
                      <a:r>
                        <a:rPr lang="en-US" altLang="ko-KR" sz="1200" b="0" dirty="0"/>
                        <a:t> </a:t>
                      </a:r>
                      <a:r>
                        <a:rPr lang="en-US" altLang="ko-KR" sz="1200" b="1" dirty="0"/>
                        <a:t>mm</a:t>
                      </a:r>
                      <a:r>
                        <a:rPr lang="en-US" altLang="ko-KR" sz="1200" b="0" dirty="0"/>
                        <a:t> </a:t>
                      </a:r>
                      <a:r>
                        <a:rPr lang="en-US" altLang="ko-KR" sz="1200" dirty="0"/>
                        <a:t>x 50 mm</a:t>
                      </a:r>
                    </a:p>
                    <a:p>
                      <a:pPr marL="171450" indent="-171450" latinLnBrk="1">
                        <a:buFont typeface="Arial" panose="020B0604020202020204" pitchFamily="34" charset="0"/>
                        <a:buChar char="•"/>
                      </a:pPr>
                      <a:r>
                        <a:rPr lang="en-US" altLang="ko-KR" sz="1200" dirty="0"/>
                        <a:t>Surface roughness &lt; 5Å RMS</a:t>
                      </a:r>
                    </a:p>
                    <a:p>
                      <a:pPr marL="171450" indent="-171450" latinLnBrk="1">
                        <a:buFont typeface="Arial" panose="020B0604020202020204" pitchFamily="34" charset="0"/>
                        <a:buChar char="•"/>
                      </a:pPr>
                      <a:r>
                        <a:rPr lang="en-US" altLang="ko-KR" sz="1200" dirty="0"/>
                        <a:t>Tangential and sagittal slope error &lt;0.5 urad RMS</a:t>
                      </a:r>
                    </a:p>
                  </a:txBody>
                  <a:tcPr marL="114276" marR="114276" marT="57138" marB="57138"/>
                </a:tc>
                <a:tc>
                  <a:txBody>
                    <a:bodyPr/>
                    <a:lstStyle/>
                    <a:p>
                      <a:pPr marL="171450" indent="-171450" latinLnBrk="1">
                        <a:buFont typeface="Arial" panose="020B0604020202020204" pitchFamily="34" charset="0"/>
                        <a:buChar char="•"/>
                      </a:pPr>
                      <a:r>
                        <a:rPr lang="en-US" altLang="ko-KR" sz="1200" dirty="0"/>
                        <a:t>Mirror size</a:t>
                      </a:r>
                    </a:p>
                    <a:p>
                      <a:pPr marL="171450" indent="-171450" latinLnBrk="1">
                        <a:buFont typeface="Arial" panose="020B0604020202020204" pitchFamily="34" charset="0"/>
                        <a:buChar char="•"/>
                      </a:pPr>
                      <a:r>
                        <a:rPr lang="en-US" altLang="ko-KR" sz="1200" dirty="0"/>
                        <a:t>The foot-print of the beam is expected to 500 mm. </a:t>
                      </a: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24074997"/>
                  </a:ext>
                </a:extLst>
              </a:tr>
              <a:tr h="2780721">
                <a:tc vMerge="1">
                  <a:txBody>
                    <a:bodyPr/>
                    <a:lstStyle/>
                    <a:p>
                      <a:pPr latinLnBrk="1"/>
                      <a:endParaRPr lang="ko-KR" altLang="en-US"/>
                    </a:p>
                  </a:txBody>
                  <a:tcPr/>
                </a:tc>
                <a:tc vMerge="1">
                  <a:txBody>
                    <a:bodyPr/>
                    <a:lstStyle/>
                    <a:p>
                      <a:pPr latinLnBrk="1"/>
                      <a:endParaRPr lang="ko-KR" altLang="en-US"/>
                    </a:p>
                  </a:txBody>
                  <a:tcPr/>
                </a:tc>
                <a:tc>
                  <a:txBody>
                    <a:bodyPr/>
                    <a:lstStyle/>
                    <a:p>
                      <a:pPr marL="171450" indent="-171450" latinLnBrk="1">
                        <a:buFont typeface="Arial" panose="020B0604020202020204" pitchFamily="34" charset="0"/>
                        <a:buChar char="•"/>
                      </a:pPr>
                      <a:r>
                        <a:rPr lang="en-US" altLang="ko-KR" sz="1200" dirty="0"/>
                        <a:t>M2: horizontal reflecting mirror</a:t>
                      </a:r>
                    </a:p>
                    <a:p>
                      <a:pPr marL="171450" indent="-171450" latinLnBrk="1">
                        <a:buFont typeface="Arial" panose="020B0604020202020204" pitchFamily="34" charset="0"/>
                        <a:buChar char="•"/>
                      </a:pPr>
                      <a:r>
                        <a:rPr lang="en-US" altLang="ko-KR" sz="1200" dirty="0"/>
                        <a:t>31.5 m from the source</a:t>
                      </a:r>
                    </a:p>
                    <a:p>
                      <a:pPr marL="171450" indent="-171450" latinLnBrk="1">
                        <a:buFont typeface="Arial" panose="020B0604020202020204" pitchFamily="34" charset="0"/>
                        <a:buChar char="•"/>
                      </a:pPr>
                      <a:r>
                        <a:rPr lang="en-US" altLang="ko-KR" sz="1200" dirty="0"/>
                        <a:t>Toroidal, Si substrate (Rh and Pt coating with a thickness of 100 nm )</a:t>
                      </a:r>
                    </a:p>
                    <a:p>
                      <a:pPr marL="171450" indent="-171450" latinLnBrk="1">
                        <a:buFont typeface="Arial" panose="020B0604020202020204" pitchFamily="34" charset="0"/>
                        <a:buChar char="•"/>
                      </a:pPr>
                      <a:r>
                        <a:rPr lang="en-US" altLang="ko-KR" sz="1200" dirty="0"/>
                        <a:t>Dimension (H x L x W) : 50 mm x 700 mm x 50 mm</a:t>
                      </a:r>
                    </a:p>
                    <a:p>
                      <a:pPr marL="171450" indent="-171450" latinLnBrk="1">
                        <a:buFont typeface="Arial" panose="020B0604020202020204" pitchFamily="34" charset="0"/>
                        <a:buChar char="•"/>
                      </a:pPr>
                      <a:r>
                        <a:rPr lang="en-US" altLang="ko-KR" sz="1200" dirty="0"/>
                        <a:t>Surface roughness &lt; 5Å RMS</a:t>
                      </a:r>
                    </a:p>
                    <a:p>
                      <a:pPr marL="171450" indent="-171450" latinLnBrk="1">
                        <a:buFont typeface="Arial" panose="020B0604020202020204" pitchFamily="34" charset="0"/>
                        <a:buChar char="•"/>
                      </a:pPr>
                      <a:r>
                        <a:rPr lang="en-US" altLang="ko-KR" sz="1200" dirty="0"/>
                        <a:t>Tangential and sagittal slope error &lt;0.5 urad RMS</a:t>
                      </a:r>
                    </a:p>
                  </a:txBody>
                  <a:tcPr marL="114276" marR="114276" marT="57138" marB="57138"/>
                </a:tc>
                <a:tc>
                  <a:txBody>
                    <a:bodyPr/>
                    <a:lstStyle/>
                    <a:p>
                      <a:pPr marL="171450" indent="-171450" latinLnBrk="1">
                        <a:buFont typeface="Arial" panose="020B0604020202020204" pitchFamily="34" charset="0"/>
                        <a:buChar char="•"/>
                      </a:pPr>
                      <a:r>
                        <a:rPr lang="en-US" altLang="ko-KR" sz="1200" dirty="0"/>
                        <a:t>M2: horizontal reflecting mirror</a:t>
                      </a:r>
                    </a:p>
                    <a:p>
                      <a:pPr marL="171450" indent="-171450" latinLnBrk="1">
                        <a:buFont typeface="Arial" panose="020B0604020202020204" pitchFamily="34" charset="0"/>
                        <a:buChar char="•"/>
                      </a:pPr>
                      <a:r>
                        <a:rPr lang="en-US" altLang="ko-KR" sz="1200" dirty="0"/>
                        <a:t>31.5 m from the source</a:t>
                      </a:r>
                    </a:p>
                    <a:p>
                      <a:pPr marL="171450" indent="-171450" latinLnBrk="1">
                        <a:buFont typeface="Arial" panose="020B0604020202020204" pitchFamily="34" charset="0"/>
                        <a:buChar char="•"/>
                      </a:pPr>
                      <a:r>
                        <a:rPr lang="en-US" altLang="ko-KR" sz="1200" b="1" dirty="0"/>
                        <a:t>Bendable</a:t>
                      </a:r>
                      <a:r>
                        <a:rPr lang="en-US" altLang="ko-KR" sz="1200" dirty="0"/>
                        <a:t>, Si substrate (Rh and Pt coating with a thickness of 100 nm )</a:t>
                      </a:r>
                    </a:p>
                    <a:p>
                      <a:pPr marL="171450" indent="-171450" latinLnBrk="1">
                        <a:buFont typeface="Arial" panose="020B0604020202020204" pitchFamily="34" charset="0"/>
                        <a:buChar char="•"/>
                      </a:pPr>
                      <a:r>
                        <a:rPr lang="en-US" altLang="ko-KR" sz="1200" dirty="0"/>
                        <a:t>Dimension (H x L x W) : 50 mm x </a:t>
                      </a:r>
                      <a:r>
                        <a:rPr lang="en-US" altLang="ko-KR" sz="1200" b="1" dirty="0"/>
                        <a:t>600 mm</a:t>
                      </a:r>
                      <a:r>
                        <a:rPr lang="en-US" altLang="ko-KR" sz="1200" dirty="0"/>
                        <a:t> x 50 mm</a:t>
                      </a:r>
                    </a:p>
                    <a:p>
                      <a:pPr marL="171450" indent="-171450" latinLnBrk="1">
                        <a:buFont typeface="Arial" panose="020B0604020202020204" pitchFamily="34" charset="0"/>
                        <a:buChar char="•"/>
                      </a:pPr>
                      <a:r>
                        <a:rPr lang="en-US" altLang="ko-KR" sz="1200" dirty="0"/>
                        <a:t>Surface roughness &lt; 5Å RMS</a:t>
                      </a:r>
                    </a:p>
                    <a:p>
                      <a:pPr marL="171450" indent="-171450" latinLnBrk="1">
                        <a:buFont typeface="Arial" panose="020B0604020202020204" pitchFamily="34" charset="0"/>
                        <a:buChar char="•"/>
                      </a:pPr>
                      <a:r>
                        <a:rPr lang="en-US" altLang="ko-KR" sz="1200" dirty="0"/>
                        <a:t>Tangential and sagittal slope error &lt;0.5 urad RMS</a:t>
                      </a:r>
                    </a:p>
                  </a:txBody>
                  <a:tcPr marL="114276" marR="114276" marT="57138" marB="57138"/>
                </a:tc>
                <a:tc>
                  <a:txBody>
                    <a:bodyPr/>
                    <a:lstStyle/>
                    <a:p>
                      <a:pPr marL="0" indent="0" latinLnBrk="1">
                        <a:buFontTx/>
                        <a:buNone/>
                      </a:pPr>
                      <a:r>
                        <a:rPr lang="en-US" altLang="ko-KR" sz="1200" b="1" dirty="0"/>
                        <a:t>Bendable mirror system</a:t>
                      </a:r>
                    </a:p>
                    <a:p>
                      <a:pPr marL="171450" indent="-171450" latinLnBrk="1">
                        <a:buFont typeface="Arial" panose="020B0604020202020204" pitchFamily="34" charset="0"/>
                        <a:buChar char="•"/>
                      </a:pPr>
                      <a:r>
                        <a:rPr lang="en-US" sz="1200" b="0" i="0" u="none" strike="noStrike" kern="1200" dirty="0">
                          <a:solidFill>
                            <a:schemeClr val="tx1"/>
                          </a:solidFill>
                          <a:effectLst/>
                          <a:latin typeface="+mn-lt"/>
                          <a:ea typeface="+mn-ea"/>
                          <a:cs typeface="+mn-cs"/>
                        </a:rPr>
                        <a:t>At higher photon energies, the beam is clipped at the downstream DCM due to the narrower Darwin width, resulting in reduced total intensity at the sample. This issue can be mitigated by employing a bendable mirror to collimate the beam.</a:t>
                      </a:r>
                    </a:p>
                    <a:p>
                      <a:pPr marL="171450" indent="-171450" latinLnBrk="1">
                        <a:buFont typeface="Arial" panose="020B0604020202020204" pitchFamily="34" charset="0"/>
                        <a:buChar char="•"/>
                      </a:pPr>
                      <a:endParaRPr lang="en-US" altLang="ko-KR" sz="1200" b="0" i="0" u="none" strike="noStrike" kern="1200" dirty="0">
                        <a:solidFill>
                          <a:srgbClr val="FF0000"/>
                        </a:solidFill>
                        <a:effectLst/>
                        <a:latin typeface="+mn-lt"/>
                        <a:ea typeface="+mn-ea"/>
                        <a:cs typeface="+mn-cs"/>
                      </a:endParaRPr>
                    </a:p>
                    <a:p>
                      <a:pPr marL="171450" indent="-171450" latinLnBrk="1">
                        <a:buFont typeface="Arial" panose="020B0604020202020204" pitchFamily="34" charset="0"/>
                        <a:buChar char="•"/>
                      </a:pPr>
                      <a:r>
                        <a:rPr lang="en-US" altLang="ko-KR" sz="1200" b="0" i="0" u="none" strike="noStrike" kern="1200" dirty="0">
                          <a:solidFill>
                            <a:schemeClr val="tx1"/>
                          </a:solidFill>
                          <a:effectLst/>
                          <a:latin typeface="+mn-lt"/>
                          <a:ea typeface="+mn-ea"/>
                          <a:cs typeface="+mn-cs"/>
                        </a:rPr>
                        <a:t>The m</a:t>
                      </a:r>
                      <a:r>
                        <a:rPr lang="en-US" altLang="ko-KR" sz="1200" dirty="0">
                          <a:solidFill>
                            <a:schemeClr val="tx1"/>
                          </a:solidFill>
                        </a:rPr>
                        <a:t>irror size has been changed</a:t>
                      </a:r>
                      <a:endParaRPr lang="ko-KR" altLang="en-US" sz="1200" dirty="0">
                        <a:solidFill>
                          <a:schemeClr val="tx1"/>
                        </a:solidFill>
                      </a:endParaRPr>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1532223514"/>
                  </a:ext>
                </a:extLst>
              </a:tr>
            </a:tbl>
          </a:graphicData>
        </a:graphic>
      </p:graphicFrame>
      <p:sp>
        <p:nvSpPr>
          <p:cNvPr id="5" name="TextBox 4">
            <a:extLst>
              <a:ext uri="{FF2B5EF4-FFF2-40B4-BE49-F238E27FC236}">
                <a16:creationId xmlns:a16="http://schemas.microsoft.com/office/drawing/2014/main" id="{7F616BE6-653B-49AA-A30E-74911BEB41CF}"/>
              </a:ext>
            </a:extLst>
          </p:cNvPr>
          <p:cNvSpPr txBox="1"/>
          <p:nvPr/>
        </p:nvSpPr>
        <p:spPr>
          <a:xfrm>
            <a:off x="0" y="99"/>
            <a:ext cx="4239815" cy="553870"/>
          </a:xfrm>
          <a:prstGeom prst="rect">
            <a:avLst/>
          </a:prstGeom>
          <a:noFill/>
        </p:spPr>
        <p:txBody>
          <a:bodyPr wrap="none" rtlCol="0">
            <a:spAutoFit/>
          </a:bodyPr>
          <a:lstStyle/>
          <a:p>
            <a:r>
              <a:rPr lang="en-US" altLang="ko-KR" sz="2999" b="1" dirty="0"/>
              <a:t>ID04 </a:t>
            </a:r>
            <a:r>
              <a:rPr lang="en-US" altLang="ko-KR" sz="2999" b="1" dirty="0" err="1"/>
              <a:t>CoSAXS</a:t>
            </a:r>
            <a:r>
              <a:rPr lang="en-US" altLang="ko-KR" sz="2999" b="1" dirty="0"/>
              <a:t> beamline(II)</a:t>
            </a:r>
            <a:endParaRPr lang="ko-KR" altLang="en-US" sz="2999" b="1" dirty="0"/>
          </a:p>
        </p:txBody>
      </p:sp>
      <p:sp>
        <p:nvSpPr>
          <p:cNvPr id="11" name="TextBox 10">
            <a:extLst>
              <a:ext uri="{FF2B5EF4-FFF2-40B4-BE49-F238E27FC236}">
                <a16:creationId xmlns:a16="http://schemas.microsoft.com/office/drawing/2014/main" id="{AE30957E-C96E-40DD-BA22-C84C78ECC88D}"/>
              </a:ext>
            </a:extLst>
          </p:cNvPr>
          <p:cNvSpPr txBox="1"/>
          <p:nvPr/>
        </p:nvSpPr>
        <p:spPr>
          <a:xfrm>
            <a:off x="13611719" y="99"/>
            <a:ext cx="1829347" cy="525080"/>
          </a:xfrm>
          <a:prstGeom prst="rect">
            <a:avLst/>
          </a:prstGeom>
          <a:noFill/>
        </p:spPr>
        <p:txBody>
          <a:bodyPr wrap="none" rtlCol="0">
            <a:spAutoFit/>
          </a:bodyPr>
          <a:lstStyle/>
          <a:p>
            <a:r>
              <a:rPr lang="en-US" altLang="ko-KR" sz="2812" dirty="0"/>
              <a:t>2025.07.29</a:t>
            </a:r>
            <a:endParaRPr lang="ko-KR" altLang="en-US" sz="2812" dirty="0"/>
          </a:p>
        </p:txBody>
      </p:sp>
    </p:spTree>
    <p:extLst>
      <p:ext uri="{BB962C8B-B14F-4D97-AF65-F5344CB8AC3E}">
        <p14:creationId xmlns:p14="http://schemas.microsoft.com/office/powerpoint/2010/main" val="3098138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306D2-CB32-2F36-EC08-A2A06F10F960}"/>
            </a:ext>
          </a:extLst>
        </p:cNvPr>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0791A830-BDF9-A7B7-08DF-ACB9654C2FD4}"/>
              </a:ext>
            </a:extLst>
          </p:cNvPr>
          <p:cNvGraphicFramePr>
            <a:graphicFrameLocks noGrp="1"/>
          </p:cNvGraphicFramePr>
          <p:nvPr>
            <p:extLst/>
          </p:nvPr>
        </p:nvGraphicFramePr>
        <p:xfrm>
          <a:off x="201343" y="511899"/>
          <a:ext cx="14834138" cy="7724028"/>
        </p:xfrm>
        <a:graphic>
          <a:graphicData uri="http://schemas.openxmlformats.org/drawingml/2006/table">
            <a:tbl>
              <a:tblPr firstRow="1" bandRow="1">
                <a:tableStyleId>{5C22544A-7EE6-4342-B048-85BDC9FD1C3A}</a:tableStyleId>
              </a:tblPr>
              <a:tblGrid>
                <a:gridCol w="814445">
                  <a:extLst>
                    <a:ext uri="{9D8B030D-6E8A-4147-A177-3AD203B41FA5}">
                      <a16:colId xmlns:a16="http://schemas.microsoft.com/office/drawing/2014/main" val="2140976050"/>
                    </a:ext>
                  </a:extLst>
                </a:gridCol>
                <a:gridCol w="912622">
                  <a:extLst>
                    <a:ext uri="{9D8B030D-6E8A-4147-A177-3AD203B41FA5}">
                      <a16:colId xmlns:a16="http://schemas.microsoft.com/office/drawing/2014/main" val="2275924759"/>
                    </a:ext>
                  </a:extLst>
                </a:gridCol>
                <a:gridCol w="4645191">
                  <a:extLst>
                    <a:ext uri="{9D8B030D-6E8A-4147-A177-3AD203B41FA5}">
                      <a16:colId xmlns:a16="http://schemas.microsoft.com/office/drawing/2014/main" val="1521833264"/>
                    </a:ext>
                  </a:extLst>
                </a:gridCol>
                <a:gridCol w="3031385">
                  <a:extLst>
                    <a:ext uri="{9D8B030D-6E8A-4147-A177-3AD203B41FA5}">
                      <a16:colId xmlns:a16="http://schemas.microsoft.com/office/drawing/2014/main" val="3955269766"/>
                    </a:ext>
                  </a:extLst>
                </a:gridCol>
                <a:gridCol w="2719483">
                  <a:extLst>
                    <a:ext uri="{9D8B030D-6E8A-4147-A177-3AD203B41FA5}">
                      <a16:colId xmlns:a16="http://schemas.microsoft.com/office/drawing/2014/main" val="3254480555"/>
                    </a:ext>
                  </a:extLst>
                </a:gridCol>
                <a:gridCol w="2711011">
                  <a:extLst>
                    <a:ext uri="{9D8B030D-6E8A-4147-A177-3AD203B41FA5}">
                      <a16:colId xmlns:a16="http://schemas.microsoft.com/office/drawing/2014/main" val="1099967518"/>
                    </a:ext>
                  </a:extLst>
                </a:gridCol>
              </a:tblGrid>
              <a:tr h="372260">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err="1"/>
                        <a:t>Etc</a:t>
                      </a:r>
                      <a:r>
                        <a:rPr lang="en-US" altLang="ko-KR" sz="1400" dirty="0"/>
                        <a:t> </a:t>
                      </a:r>
                      <a:endParaRPr lang="ko-KR" altLang="en-US" sz="1400" dirty="0"/>
                    </a:p>
                  </a:txBody>
                  <a:tcPr marL="114276" marR="114276" marT="57138" marB="57138"/>
                </a:tc>
                <a:extLst>
                  <a:ext uri="{0D108BD9-81ED-4DB2-BD59-A6C34878D82A}">
                    <a16:rowId xmlns:a16="http://schemas.microsoft.com/office/drawing/2014/main" val="4179168337"/>
                  </a:ext>
                </a:extLst>
              </a:tr>
              <a:tr h="1257038">
                <a:tc rowSpan="2">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Optics</a:t>
                      </a:r>
                      <a:endParaRPr lang="ko-KR" altLang="en-US" sz="1400" dirty="0"/>
                    </a:p>
                    <a:p>
                      <a:pPr latinLnBrk="1"/>
                      <a:endParaRPr lang="ko-KR" altLang="en-US" sz="1400" dirty="0"/>
                    </a:p>
                  </a:txBody>
                  <a:tcPr marL="114276" marR="114276" marT="57138" marB="57138"/>
                </a:tc>
                <a:tc rowSpan="2">
                  <a:txBody>
                    <a:bodyPr/>
                    <a:lstStyle/>
                    <a:p>
                      <a:pPr latinLnBrk="1"/>
                      <a:r>
                        <a:rPr lang="en-US" altLang="ko-KR" sz="1400" dirty="0"/>
                        <a:t>Beam focusing optics</a:t>
                      </a:r>
                      <a:endParaRPr lang="ko-KR" altLang="en-US" sz="14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KB mirror1, 49.5 m from the source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Vertical focusing, upward positioning</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Sagittal Radius 69.8 mm, Tangential Radius 15.9155 mm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Surface roughness &lt; 3 </a:t>
                      </a:r>
                      <a:r>
                        <a:rPr lang="en-US" altLang="ko-KR" sz="1200" dirty="0" err="1"/>
                        <a:t>Å</a:t>
                      </a:r>
                      <a:r>
                        <a:rPr lang="en-US" altLang="ko-KR" sz="1200" dirty="0"/>
                        <a:t> RMS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Tangential and sagittal slope error &lt;0.25 urad RMS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Bending resolution 0.05 %</a:t>
                      </a:r>
                      <a:endParaRPr lang="ko-KR" altLang="en-US" sz="1200" dirty="0"/>
                    </a:p>
                  </a:txBody>
                  <a:tcPr marL="114276" marR="114276" marT="57138" marB="57138"/>
                </a:tc>
                <a:tc>
                  <a:txBody>
                    <a:bodyPr/>
                    <a:lstStyle/>
                    <a:p>
                      <a:pPr latinLnBrk="1"/>
                      <a:r>
                        <a:rPr lang="en-US" altLang="ko-KR" sz="1200" dirty="0"/>
                        <a:t>CRL transfocator1, 35 m from the source</a:t>
                      </a:r>
                    </a:p>
                    <a:p>
                      <a:pPr marL="171450" indent="-171450" latinLnBrk="1">
                        <a:buFont typeface="Arial" panose="020B0604020202020204" pitchFamily="34" charset="0"/>
                        <a:buChar char="•"/>
                      </a:pPr>
                      <a:r>
                        <a:rPr lang="en-US" altLang="ko-KR" sz="1200" dirty="0"/>
                        <a:t> CVD diamond CRLs (e.g., R of 946, 725, 650, 520, 455 and 350 um, which are used upon scientific programs)</a:t>
                      </a:r>
                    </a:p>
                    <a:p>
                      <a:pPr marL="171450" indent="-171450" latinLnBrk="1">
                        <a:buFont typeface="Arial" panose="020B0604020202020204" pitchFamily="34" charset="0"/>
                        <a:buChar char="•"/>
                      </a:pPr>
                      <a:r>
                        <a:rPr lang="en-US" altLang="ko-KR" sz="1200" dirty="0"/>
                        <a:t>More configuration is under investigation. </a:t>
                      </a:r>
                    </a:p>
                  </a:txBody>
                  <a:tcPr marL="114276" marR="114276" marT="57138" marB="57138"/>
                </a:tc>
                <a:tc rowSpan="2">
                  <a:txBody>
                    <a:bodyPr/>
                    <a:lstStyle/>
                    <a:p>
                      <a:pPr marL="0" indent="0" latinLnBrk="1">
                        <a:buFontTx/>
                        <a:buNone/>
                      </a:pPr>
                      <a:r>
                        <a:rPr lang="en-US" altLang="ko-KR" sz="1200" b="1" dirty="0">
                          <a:solidFill>
                            <a:schemeClr val="tx1"/>
                          </a:solidFill>
                        </a:rPr>
                        <a:t>Conventional XPCS (Sample position 2, Dynamic beam size adjustment)</a:t>
                      </a:r>
                    </a:p>
                    <a:p>
                      <a:pPr marL="171450" indent="-171450" latinLnBrk="1">
                        <a:buFont typeface="Arial" panose="020B0604020202020204" pitchFamily="34" charset="0"/>
                        <a:buChar char="•"/>
                      </a:pPr>
                      <a:r>
                        <a:rPr lang="en-US" altLang="ko-KR" sz="1200" dirty="0">
                          <a:solidFill>
                            <a:schemeClr val="tx1"/>
                          </a:solidFill>
                        </a:rPr>
                        <a:t>CLR1: Collimates the beam</a:t>
                      </a:r>
                    </a:p>
                    <a:p>
                      <a:pPr marL="171450" indent="-171450" latinLnBrk="1">
                        <a:buFont typeface="Arial" panose="020B0604020202020204" pitchFamily="34" charset="0"/>
                        <a:buChar char="•"/>
                      </a:pPr>
                      <a:r>
                        <a:rPr lang="en-US" altLang="ko-KR" sz="1200" dirty="0">
                          <a:solidFill>
                            <a:schemeClr val="tx1"/>
                          </a:solidFill>
                        </a:rPr>
                        <a:t>CRL2: Adjust beam size at the sample to optimize SNR</a:t>
                      </a:r>
                    </a:p>
                    <a:p>
                      <a:pPr marL="171450" indent="-171450" latinLnBrk="1">
                        <a:buFont typeface="Arial" panose="020B0604020202020204" pitchFamily="34" charset="0"/>
                        <a:buChar char="•"/>
                      </a:pPr>
                      <a:r>
                        <a:rPr lang="en-US" altLang="ko-KR" sz="1200" dirty="0">
                          <a:solidFill>
                            <a:schemeClr val="tx1"/>
                          </a:solidFill>
                        </a:rPr>
                        <a:t>Combined configuration: Two sets of CRL </a:t>
                      </a:r>
                      <a:r>
                        <a:rPr lang="en-US" altLang="ko-KR" sz="1200" dirty="0" err="1">
                          <a:solidFill>
                            <a:schemeClr val="tx1"/>
                          </a:solidFill>
                        </a:rPr>
                        <a:t>transfocators</a:t>
                      </a:r>
                      <a:r>
                        <a:rPr lang="en-US" altLang="ko-KR" sz="1200" dirty="0">
                          <a:solidFill>
                            <a:schemeClr val="tx1"/>
                          </a:solidFill>
                        </a:rPr>
                        <a:t> provide enhanced flexibility in beam size control</a:t>
                      </a:r>
                    </a:p>
                    <a:p>
                      <a:pPr marL="0" indent="0" latinLnBrk="1">
                        <a:buFontTx/>
                        <a:buNone/>
                      </a:pPr>
                      <a:endParaRPr lang="en-US" altLang="ko-KR" sz="1200" dirty="0">
                        <a:solidFill>
                          <a:schemeClr val="tx1"/>
                        </a:solidFill>
                      </a:endParaRPr>
                    </a:p>
                    <a:p>
                      <a:pPr marL="0" indent="0" latinLnBrk="1">
                        <a:buFontTx/>
                        <a:buNone/>
                      </a:pPr>
                      <a:r>
                        <a:rPr lang="en-US" altLang="ko-KR" sz="1200" b="1" dirty="0">
                          <a:solidFill>
                            <a:schemeClr val="tx1"/>
                          </a:solidFill>
                        </a:rPr>
                        <a:t>XPCS (Sample position 1,            Low dose XPCS)</a:t>
                      </a:r>
                    </a:p>
                    <a:p>
                      <a:pPr marL="171450" indent="-171450" latinLnBrk="1">
                        <a:buFont typeface="Arial" panose="020B0604020202020204" pitchFamily="34" charset="0"/>
                        <a:buChar char="•"/>
                      </a:pPr>
                      <a:r>
                        <a:rPr lang="en-US" sz="1200" b="0" i="0" u="none" strike="noStrike" kern="1200" dirty="0">
                          <a:solidFill>
                            <a:schemeClr val="dk1"/>
                          </a:solidFill>
                          <a:effectLst/>
                          <a:latin typeface="+mn-lt"/>
                          <a:ea typeface="+mn-ea"/>
                          <a:cs typeface="+mn-cs"/>
                        </a:rPr>
                        <a:t>Requirement: Low X-ray flux density with larger beam size and longer detector distance for sensitive samples</a:t>
                      </a:r>
                    </a:p>
                    <a:p>
                      <a:pPr marL="171450" indent="-171450" latinLnBrk="1">
                        <a:buFont typeface="Arial" panose="020B0604020202020204" pitchFamily="34" charset="0"/>
                        <a:buChar char="•"/>
                      </a:pPr>
                      <a:r>
                        <a:rPr lang="en-US" sz="1200" b="0" i="0" u="none" strike="noStrike" kern="1200" dirty="0">
                          <a:solidFill>
                            <a:schemeClr val="dk1"/>
                          </a:solidFill>
                          <a:effectLst/>
                          <a:latin typeface="+mn-lt"/>
                          <a:ea typeface="+mn-ea"/>
                          <a:cs typeface="+mn-cs"/>
                        </a:rPr>
                        <a:t>CRL1: Gently focuses the beam onto the sample</a:t>
                      </a:r>
                    </a:p>
                    <a:p>
                      <a:pPr marL="171450" indent="-171450" latinLnBrk="1">
                        <a:buFont typeface="Arial" panose="020B0604020202020204" pitchFamily="34" charset="0"/>
                        <a:buChar char="•"/>
                      </a:pPr>
                      <a:r>
                        <a:rPr lang="en-US" sz="1200" b="0" i="0" u="none" strike="noStrike" kern="1200" dirty="0">
                          <a:solidFill>
                            <a:schemeClr val="dk1"/>
                          </a:solidFill>
                          <a:effectLst/>
                          <a:latin typeface="+mn-lt"/>
                          <a:ea typeface="+mn-ea"/>
                          <a:cs typeface="+mn-cs"/>
                        </a:rPr>
                        <a:t>CRL2: Bypassed</a:t>
                      </a:r>
                      <a:endParaRPr lang="en-US" altLang="ko-KR" sz="1200" dirty="0">
                        <a:solidFill>
                          <a:schemeClr val="tx1"/>
                        </a:solidFill>
                      </a:endParaRPr>
                    </a:p>
                    <a:p>
                      <a:pPr marL="0" indent="0" latinLnBrk="1">
                        <a:buFontTx/>
                        <a:buNone/>
                      </a:pPr>
                      <a:endParaRPr lang="en-US" altLang="ko-KR" sz="1200" dirty="0">
                        <a:solidFill>
                          <a:schemeClr val="tx1"/>
                        </a:solidFill>
                      </a:endParaRPr>
                    </a:p>
                    <a:p>
                      <a:pPr marL="0" indent="0" latinLnBrk="1">
                        <a:buFontTx/>
                        <a:buNone/>
                      </a:pPr>
                      <a:r>
                        <a:rPr lang="en-US" altLang="ko-KR" sz="1200" b="1" dirty="0">
                          <a:solidFill>
                            <a:schemeClr val="tx1"/>
                          </a:solidFill>
                        </a:rPr>
                        <a:t>Transmission SAXS</a:t>
                      </a:r>
                    </a:p>
                    <a:p>
                      <a:pPr marL="171450" indent="-171450" latinLnBrk="1">
                        <a:buFont typeface="Arial" panose="020B0604020202020204" pitchFamily="34" charset="0"/>
                        <a:buChar char="•"/>
                      </a:pPr>
                      <a:r>
                        <a:rPr lang="en-US" altLang="ko-KR" sz="1200" b="0" dirty="0">
                          <a:solidFill>
                            <a:schemeClr val="tx1"/>
                          </a:solidFill>
                        </a:rPr>
                        <a:t>The low q reliability is mostly dominated by the beam divergence. The lower beam divergency, the better reliability. </a:t>
                      </a:r>
                    </a:p>
                    <a:p>
                      <a:pPr marL="171450" indent="-171450" latinLnBrk="1">
                        <a:buFont typeface="Arial" panose="020B0604020202020204" pitchFamily="34" charset="0"/>
                        <a:buChar char="•"/>
                      </a:pPr>
                      <a:r>
                        <a:rPr lang="en-US" altLang="ko-KR" sz="1200" b="0" dirty="0">
                          <a:solidFill>
                            <a:schemeClr val="tx1"/>
                          </a:solidFill>
                        </a:rPr>
                        <a:t>CLR1 will focus the beam and CRL2 will be bypassed.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1" dirty="0">
                        <a:solidFill>
                          <a:schemeClr val="tx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rPr>
                        <a:t>Grazing incidence SAXS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0" dirty="0">
                          <a:solidFill>
                            <a:schemeClr val="tx1"/>
                          </a:solidFill>
                        </a:rPr>
                        <a:t>The </a:t>
                      </a:r>
                      <a:r>
                        <a:rPr lang="en-US" altLang="ko-KR" sz="1200" b="0" dirty="0" err="1">
                          <a:solidFill>
                            <a:schemeClr val="tx1"/>
                          </a:solidFill>
                        </a:rPr>
                        <a:t>beamsize</a:t>
                      </a:r>
                      <a:r>
                        <a:rPr lang="en-US" altLang="ko-KR" sz="1200" b="0" dirty="0">
                          <a:solidFill>
                            <a:schemeClr val="tx1"/>
                          </a:solidFill>
                        </a:rPr>
                        <a:t> effect becomes important due to the grazing angle in low q reliability.</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b="0" dirty="0">
                          <a:solidFill>
                            <a:schemeClr val="tx1"/>
                          </a:solidFill>
                        </a:rPr>
                        <a:t>CRL1 will be bypassed and CRL2 will produce smaller beam size. </a:t>
                      </a:r>
                    </a:p>
                    <a:p>
                      <a:pPr marL="171450" indent="-171450" latinLnBrk="1">
                        <a:buFont typeface="Arial" panose="020B0604020202020204" pitchFamily="34" charset="0"/>
                        <a:buChar char="•"/>
                      </a:pPr>
                      <a:endParaRPr lang="en-US" altLang="ko-KR" sz="1200" dirty="0">
                        <a:solidFill>
                          <a:schemeClr val="tx1"/>
                        </a:solidFill>
                      </a:endParaRPr>
                    </a:p>
                  </a:txBody>
                  <a:tcPr marL="114276" marR="114276" marT="57138" marB="57138"/>
                </a:tc>
                <a:tc rowSpan="2">
                  <a:txBody>
                    <a:bodyPr/>
                    <a:lstStyle/>
                    <a:p>
                      <a:pPr marL="171450" indent="-171450" latinLnBrk="1">
                        <a:buFont typeface="Arial" panose="020B0604020202020204" pitchFamily="34" charset="0"/>
                        <a:buChar char="•"/>
                      </a:pPr>
                      <a:r>
                        <a:rPr lang="en-US" altLang="ko-KR" sz="1200" b="1" dirty="0">
                          <a:solidFill>
                            <a:srgbClr val="FF0000"/>
                          </a:solidFill>
                        </a:rPr>
                        <a:t>Expected similar level of price. </a:t>
                      </a:r>
                    </a:p>
                    <a:p>
                      <a:pPr marL="171450" indent="-171450">
                        <a:buFont typeface="Arial" panose="020B0604020202020204" pitchFamily="34" charset="0"/>
                        <a:buChar char="•"/>
                      </a:pPr>
                      <a:r>
                        <a:rPr lang="en-US" sz="1200" b="1" dirty="0">
                          <a:solidFill>
                            <a:srgbClr val="FF0000"/>
                          </a:solidFill>
                        </a:rPr>
                        <a:t>Cost efficiency</a:t>
                      </a:r>
                      <a:r>
                        <a:rPr lang="en-US" sz="1200" dirty="0">
                          <a:solidFill>
                            <a:srgbClr val="FF0000"/>
                          </a:solidFill>
                        </a:rPr>
                        <a:t>: Internally designed </a:t>
                      </a:r>
                      <a:r>
                        <a:rPr lang="en-US" sz="1200" dirty="0" err="1">
                          <a:solidFill>
                            <a:srgbClr val="FF0000"/>
                          </a:solidFill>
                        </a:rPr>
                        <a:t>transfocator</a:t>
                      </a:r>
                      <a:r>
                        <a:rPr lang="en-US" sz="1200" dirty="0">
                          <a:solidFill>
                            <a:srgbClr val="FF0000"/>
                          </a:solidFill>
                        </a:rPr>
                        <a:t> reduces overall system cost.</a:t>
                      </a:r>
                    </a:p>
                    <a:p>
                      <a:pPr marL="171450" indent="-171450">
                        <a:buFont typeface="Arial" panose="020B0604020202020204" pitchFamily="34" charset="0"/>
                        <a:buChar char="•"/>
                      </a:pPr>
                      <a:r>
                        <a:rPr lang="en-US" sz="1200" b="1" dirty="0">
                          <a:solidFill>
                            <a:srgbClr val="FF0000"/>
                          </a:solidFill>
                        </a:rPr>
                        <a:t>Material advantage</a:t>
                      </a:r>
                      <a:r>
                        <a:rPr lang="en-US" sz="1200" dirty="0">
                          <a:solidFill>
                            <a:srgbClr val="FF0000"/>
                          </a:solidFill>
                        </a:rPr>
                        <a:t>: Diamonds are preferred for coherent X-ray techniques due to excellent crystal quality, low atomic number, and high thermal conductivity.</a:t>
                      </a:r>
                    </a:p>
                    <a:p>
                      <a:pPr marL="171450" indent="-171450">
                        <a:buFont typeface="Arial" panose="020B0604020202020204" pitchFamily="34" charset="0"/>
                        <a:buChar char="•"/>
                      </a:pPr>
                      <a:r>
                        <a:rPr lang="en-US" sz="1200" b="1" dirty="0">
                          <a:solidFill>
                            <a:srgbClr val="FF0000"/>
                          </a:solidFill>
                        </a:rPr>
                        <a:t>Economic trend</a:t>
                      </a:r>
                      <a:r>
                        <a:rPr lang="en-US" sz="1200" dirty="0">
                          <a:solidFill>
                            <a:srgbClr val="FF0000"/>
                          </a:solidFill>
                        </a:rPr>
                        <a:t>: Advances in lab-grown diamond technology are making them more affordable.</a:t>
                      </a:r>
                    </a:p>
                    <a:p>
                      <a:pPr marL="171450" indent="-171450">
                        <a:buFont typeface="Arial" panose="020B0604020202020204" pitchFamily="34" charset="0"/>
                        <a:buChar char="•"/>
                      </a:pPr>
                      <a:r>
                        <a:rPr lang="en-US" sz="1200" b="1" dirty="0">
                          <a:solidFill>
                            <a:srgbClr val="FF0000"/>
                          </a:solidFill>
                        </a:rPr>
                        <a:t>System flexibility</a:t>
                      </a:r>
                      <a:r>
                        <a:rPr lang="en-US" sz="1200" dirty="0">
                          <a:solidFill>
                            <a:srgbClr val="FF0000"/>
                          </a:solidFill>
                        </a:rPr>
                        <a:t>: CRL </a:t>
                      </a:r>
                      <a:r>
                        <a:rPr lang="en-US" sz="1200" dirty="0" err="1">
                          <a:solidFill>
                            <a:srgbClr val="FF0000"/>
                          </a:solidFill>
                        </a:rPr>
                        <a:t>transfocator</a:t>
                      </a:r>
                      <a:r>
                        <a:rPr lang="en-US" sz="1200" dirty="0">
                          <a:solidFill>
                            <a:srgbClr val="FF0000"/>
                          </a:solidFill>
                        </a:rPr>
                        <a:t> can be further developed, modified, or expanded with additional focusing configurations to support future experimental needs.</a:t>
                      </a:r>
                    </a:p>
                    <a:p>
                      <a:pPr marL="171450" indent="-171450" latinLnBrk="1">
                        <a:buFont typeface="Arial" panose="020B0604020202020204" pitchFamily="34" charset="0"/>
                        <a:buChar char="•"/>
                      </a:pPr>
                      <a:endParaRPr lang="ko-KR" altLang="en-US" sz="1200" dirty="0">
                        <a:solidFill>
                          <a:srgbClr val="FF0000"/>
                        </a:solidFill>
                      </a:endParaRPr>
                    </a:p>
                  </a:txBody>
                  <a:tcPr marL="114276" marR="114276" marT="57138" marB="57138"/>
                </a:tc>
                <a:extLst>
                  <a:ext uri="{0D108BD9-81ED-4DB2-BD59-A6C34878D82A}">
                    <a16:rowId xmlns:a16="http://schemas.microsoft.com/office/drawing/2014/main" val="1287916541"/>
                  </a:ext>
                </a:extLst>
              </a:tr>
              <a:tr h="5523349">
                <a:tc vMerge="1">
                  <a:txBody>
                    <a:bodyPr/>
                    <a:lstStyle/>
                    <a:p>
                      <a:pPr latinLnBrk="1"/>
                      <a:endParaRPr lang="ko-KR" altLang="en-US"/>
                    </a:p>
                  </a:txBody>
                  <a:tcPr/>
                </a:tc>
                <a:tc vMerge="1">
                  <a:txBody>
                    <a:bodyPr/>
                    <a:lstStyle/>
                    <a:p>
                      <a:pPr latinLnBrk="1"/>
                      <a:endParaRPr lang="ko-KR" altLang="en-US"/>
                    </a:p>
                  </a:txBody>
                  <a:tcPr/>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KB mirror2, 50.5 m from the source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Horizontal focusing, rightward positioning</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Sagittal Radius 66.79 mm, Tangential Radius 15.228 mm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Surface roughness &lt; 3 </a:t>
                      </a:r>
                      <a:r>
                        <a:rPr lang="en-US" altLang="ko-KR" sz="1200" dirty="0" err="1"/>
                        <a:t>Å</a:t>
                      </a:r>
                      <a:r>
                        <a:rPr lang="en-US" altLang="ko-KR" sz="1200" dirty="0"/>
                        <a:t> RMS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Tangential and sagittal slope error &lt;0.25 urad RMS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Bending resolution 0.05 %</a:t>
                      </a:r>
                      <a:endParaRPr lang="ko-KR" altLang="en-US" sz="1200" dirty="0"/>
                    </a:p>
                  </a:txBody>
                  <a:tcPr marL="114276" marR="114276" marT="57138" marB="57138"/>
                </a:tc>
                <a:tc>
                  <a:txBody>
                    <a:bodyPr/>
                    <a:lstStyle/>
                    <a:p>
                      <a:pPr latinLnBrk="1"/>
                      <a:r>
                        <a:rPr lang="en-US" altLang="ko-KR" sz="1200" dirty="0"/>
                        <a:t>CRL transfocator2, 55 m from the source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 CVD diamond CRLs (e.g., R of 805, 723, 588, 412 and 430 um, which are used upon scientific programs)</a:t>
                      </a:r>
                    </a:p>
                    <a:p>
                      <a:pPr marL="171450" indent="-171450" latinLnBrk="1">
                        <a:buFont typeface="Arial" panose="020B0604020202020204" pitchFamily="34" charset="0"/>
                        <a:buChar char="•"/>
                      </a:pPr>
                      <a:r>
                        <a:rPr lang="en-US" altLang="ko-KR" sz="1200" dirty="0"/>
                        <a:t>More configuration is under investigation. </a:t>
                      </a:r>
                    </a:p>
                  </a:txBody>
                  <a:tcPr marL="114276" marR="114276" marT="57138" marB="57138"/>
                </a:tc>
                <a:tc vMerge="1">
                  <a:txBody>
                    <a:bodyPr/>
                    <a:lstStyle/>
                    <a:p>
                      <a:pPr marL="171450" indent="-171450" latinLnBrk="1">
                        <a:buFontTx/>
                        <a:buChar char="-"/>
                      </a:pPr>
                      <a:endParaRPr lang="en-US" altLang="ko-KR" sz="1000" dirty="0"/>
                    </a:p>
                  </a:txBody>
                  <a:tcPr/>
                </a:tc>
                <a:tc vMerge="1">
                  <a:txBody>
                    <a:bodyPr/>
                    <a:lstStyle/>
                    <a:p>
                      <a:pPr latinLnBrk="1"/>
                      <a:endParaRPr lang="ko-KR" altLang="en-US" sz="1000" dirty="0"/>
                    </a:p>
                  </a:txBody>
                  <a:tcPr/>
                </a:tc>
                <a:extLst>
                  <a:ext uri="{0D108BD9-81ED-4DB2-BD59-A6C34878D82A}">
                    <a16:rowId xmlns:a16="http://schemas.microsoft.com/office/drawing/2014/main" val="2666320159"/>
                  </a:ext>
                </a:extLst>
              </a:tr>
            </a:tbl>
          </a:graphicData>
        </a:graphic>
      </p:graphicFrame>
      <p:sp>
        <p:nvSpPr>
          <p:cNvPr id="5" name="TextBox 4">
            <a:extLst>
              <a:ext uri="{FF2B5EF4-FFF2-40B4-BE49-F238E27FC236}">
                <a16:creationId xmlns:a16="http://schemas.microsoft.com/office/drawing/2014/main" id="{41098608-13FB-E72E-5BB0-D72A7B6B722F}"/>
              </a:ext>
            </a:extLst>
          </p:cNvPr>
          <p:cNvSpPr txBox="1"/>
          <p:nvPr/>
        </p:nvSpPr>
        <p:spPr>
          <a:xfrm>
            <a:off x="0" y="99"/>
            <a:ext cx="4342407" cy="553870"/>
          </a:xfrm>
          <a:prstGeom prst="rect">
            <a:avLst/>
          </a:prstGeom>
          <a:noFill/>
        </p:spPr>
        <p:txBody>
          <a:bodyPr wrap="none" rtlCol="0">
            <a:spAutoFit/>
          </a:bodyPr>
          <a:lstStyle/>
          <a:p>
            <a:r>
              <a:rPr lang="en-US" altLang="ko-KR" sz="2999" b="1" dirty="0"/>
              <a:t>ID04 </a:t>
            </a:r>
            <a:r>
              <a:rPr lang="en-US" altLang="ko-KR" sz="2999" b="1" dirty="0" err="1"/>
              <a:t>CoSAXS</a:t>
            </a:r>
            <a:r>
              <a:rPr lang="en-US" altLang="ko-KR" sz="2999" b="1" dirty="0"/>
              <a:t> beamline(III)</a:t>
            </a:r>
            <a:endParaRPr lang="ko-KR" altLang="en-US" sz="2999" b="1" dirty="0"/>
          </a:p>
        </p:txBody>
      </p:sp>
      <p:sp>
        <p:nvSpPr>
          <p:cNvPr id="11" name="TextBox 10">
            <a:extLst>
              <a:ext uri="{FF2B5EF4-FFF2-40B4-BE49-F238E27FC236}">
                <a16:creationId xmlns:a16="http://schemas.microsoft.com/office/drawing/2014/main" id="{E304BFA6-4791-1380-7BA9-10E9336E6E3A}"/>
              </a:ext>
            </a:extLst>
          </p:cNvPr>
          <p:cNvSpPr txBox="1"/>
          <p:nvPr/>
        </p:nvSpPr>
        <p:spPr>
          <a:xfrm>
            <a:off x="13611719" y="99"/>
            <a:ext cx="1829347" cy="525080"/>
          </a:xfrm>
          <a:prstGeom prst="rect">
            <a:avLst/>
          </a:prstGeom>
          <a:noFill/>
        </p:spPr>
        <p:txBody>
          <a:bodyPr wrap="none" rtlCol="0">
            <a:spAutoFit/>
          </a:bodyPr>
          <a:lstStyle/>
          <a:p>
            <a:r>
              <a:rPr lang="en-US" altLang="ko-KR" sz="2812" dirty="0"/>
              <a:t>2025.07.29</a:t>
            </a:r>
            <a:endParaRPr lang="ko-KR" altLang="en-US" sz="2812" dirty="0"/>
          </a:p>
        </p:txBody>
      </p:sp>
    </p:spTree>
    <p:extLst>
      <p:ext uri="{BB962C8B-B14F-4D97-AF65-F5344CB8AC3E}">
        <p14:creationId xmlns:p14="http://schemas.microsoft.com/office/powerpoint/2010/main" val="1333266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8A17-71BE-5A70-4E7C-294429F8A6BC}"/>
            </a:ext>
          </a:extLst>
        </p:cNvPr>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5B02F429-12EF-DCDA-1426-A9C2A739A1B8}"/>
              </a:ext>
            </a:extLst>
          </p:cNvPr>
          <p:cNvGraphicFramePr>
            <a:graphicFrameLocks noGrp="1"/>
          </p:cNvGraphicFramePr>
          <p:nvPr>
            <p:extLst/>
          </p:nvPr>
        </p:nvGraphicFramePr>
        <p:xfrm>
          <a:off x="201343" y="511899"/>
          <a:ext cx="14834138" cy="2865498"/>
        </p:xfrm>
        <a:graphic>
          <a:graphicData uri="http://schemas.openxmlformats.org/drawingml/2006/table">
            <a:tbl>
              <a:tblPr firstRow="1" bandRow="1">
                <a:tableStyleId>{5C22544A-7EE6-4342-B048-85BDC9FD1C3A}</a:tableStyleId>
              </a:tblPr>
              <a:tblGrid>
                <a:gridCol w="1605309">
                  <a:extLst>
                    <a:ext uri="{9D8B030D-6E8A-4147-A177-3AD203B41FA5}">
                      <a16:colId xmlns:a16="http://schemas.microsoft.com/office/drawing/2014/main" val="2140976050"/>
                    </a:ext>
                  </a:extLst>
                </a:gridCol>
                <a:gridCol w="4766949">
                  <a:extLst>
                    <a:ext uri="{9D8B030D-6E8A-4147-A177-3AD203B41FA5}">
                      <a16:colId xmlns:a16="http://schemas.microsoft.com/office/drawing/2014/main" val="1521833264"/>
                    </a:ext>
                  </a:extLst>
                </a:gridCol>
                <a:gridCol w="3031385">
                  <a:extLst>
                    <a:ext uri="{9D8B030D-6E8A-4147-A177-3AD203B41FA5}">
                      <a16:colId xmlns:a16="http://schemas.microsoft.com/office/drawing/2014/main" val="3955269766"/>
                    </a:ext>
                  </a:extLst>
                </a:gridCol>
                <a:gridCol w="2321687">
                  <a:extLst>
                    <a:ext uri="{9D8B030D-6E8A-4147-A177-3AD203B41FA5}">
                      <a16:colId xmlns:a16="http://schemas.microsoft.com/office/drawing/2014/main" val="3254480555"/>
                    </a:ext>
                  </a:extLst>
                </a:gridCol>
                <a:gridCol w="3108807">
                  <a:extLst>
                    <a:ext uri="{9D8B030D-6E8A-4147-A177-3AD203B41FA5}">
                      <a16:colId xmlns:a16="http://schemas.microsoft.com/office/drawing/2014/main" val="1099967518"/>
                    </a:ext>
                  </a:extLst>
                </a:gridCol>
              </a:tblGrid>
              <a:tr h="372260">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495197">
                <a:tc>
                  <a:txBody>
                    <a:bodyPr/>
                    <a:lstStyle/>
                    <a:p>
                      <a:pPr latinLnBrk="1"/>
                      <a:r>
                        <a:rPr lang="en-US" altLang="ko-KR" sz="1400" dirty="0"/>
                        <a:t>Monochromator</a:t>
                      </a:r>
                      <a:endParaRPr lang="ko-KR" altLang="en-US" sz="1400" dirty="0"/>
                    </a:p>
                  </a:txBody>
                  <a:tcPr marL="114276" marR="114276" marT="57138" marB="57138"/>
                </a:tc>
                <a:tc>
                  <a:txBody>
                    <a:bodyPr/>
                    <a:lstStyle/>
                    <a:p>
                      <a:pPr marL="171450" indent="-171450" latinLnBrk="1">
                        <a:buFont typeface="Arial" panose="020B0604020202020204" pitchFamily="34" charset="0"/>
                        <a:buChar char="•"/>
                      </a:pPr>
                      <a:r>
                        <a:rPr lang="en-US" altLang="ko-KR" sz="1200" dirty="0"/>
                        <a:t>HDCM, Si (111) and (311) crystals. LN2 Side-cooling system</a:t>
                      </a:r>
                      <a:endParaRPr lang="ko-KR" altLang="en-US" sz="1200" dirty="0"/>
                    </a:p>
                  </a:txBody>
                  <a:tcPr marL="114276" marR="114276" marT="57138" marB="57138"/>
                </a:tc>
                <a:tc>
                  <a:txBody>
                    <a:bodyPr/>
                    <a:lstStyle/>
                    <a:p>
                      <a:pPr marL="171450" indent="-171450" latinLnBrk="1">
                        <a:buFont typeface="Arial" panose="020B0604020202020204" pitchFamily="34" charset="0"/>
                        <a:buChar char="•"/>
                      </a:pPr>
                      <a:r>
                        <a:rPr lang="en-US" altLang="ko-KR" sz="1200" dirty="0"/>
                        <a:t>HDCM, Si (111) and (311) crystals. LN2 Side-cooling system</a:t>
                      </a:r>
                      <a:endParaRPr lang="ko-KR" altLang="en-US" sz="1200" dirty="0"/>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t>None</a:t>
                      </a:r>
                      <a:endParaRPr lang="en-US" altLang="ko-KR" sz="1200" dirty="0">
                        <a:solidFill>
                          <a:schemeClr val="tx1"/>
                        </a:solidFill>
                      </a:endParaRPr>
                    </a:p>
                    <a:p>
                      <a:pPr latinLnBrk="1"/>
                      <a:endParaRPr lang="ko-KR" altLang="en-US" sz="1200" dirty="0"/>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640350069"/>
                  </a:ext>
                </a:extLst>
              </a:tr>
              <a:tr h="360082">
                <a:tc>
                  <a:txBody>
                    <a:bodyPr/>
                    <a:lstStyle/>
                    <a:p>
                      <a:pPr latinLnBrk="1"/>
                      <a:r>
                        <a:rPr lang="en-US" altLang="ko-KR" sz="1400"/>
                        <a:t>Beamline PTL</a:t>
                      </a:r>
                      <a:endParaRPr lang="ko-KR" altLang="en-US" sz="1400" dirty="0"/>
                    </a:p>
                  </a:txBody>
                  <a:tcPr marL="114276" marR="114276" marT="57138" marB="57138"/>
                </a:tc>
                <a:tc gridSpan="2">
                  <a:txBody>
                    <a:bodyPr/>
                    <a:lstStyle/>
                    <a:p>
                      <a:pPr marL="171450" indent="-171450" latinLnBrk="1">
                        <a:buFont typeface="Arial" panose="020B0604020202020204" pitchFamily="34" charset="0"/>
                        <a:buChar char="•"/>
                      </a:pPr>
                      <a:r>
                        <a:rPr lang="en-US" altLang="ko-KR" sz="1200" dirty="0"/>
                        <a:t>Under designing</a:t>
                      </a:r>
                      <a:endParaRPr lang="ko-KR" altLang="en-US" sz="1200" dirty="0"/>
                    </a:p>
                  </a:txBody>
                  <a:tcPr marL="114276" marR="114276" marT="57138" marB="57138"/>
                </a:tc>
                <a:tc h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000" dirty="0"/>
                    </a:p>
                  </a:txBody>
                  <a:tcPr/>
                </a:tc>
                <a:tc>
                  <a:txBody>
                    <a:bodyPr/>
                    <a:lstStyle/>
                    <a:p>
                      <a:pPr latinLnBrk="1"/>
                      <a:endParaRPr lang="ko-KR" altLang="en-US" sz="1200" dirty="0"/>
                    </a:p>
                  </a:txBody>
                  <a:tcPr marL="114276" marR="114276" marT="57138" marB="57138"/>
                </a:tc>
                <a:tc>
                  <a:txBody>
                    <a:bodyPr/>
                    <a:lstStyle/>
                    <a:p>
                      <a:pPr latinLnBrk="1"/>
                      <a:endParaRPr lang="ko-KR" altLang="en-US" sz="1200" dirty="0"/>
                    </a:p>
                  </a:txBody>
                  <a:tcPr marL="114276" marR="114276" marT="57138" marB="57138"/>
                </a:tc>
                <a:extLst>
                  <a:ext uri="{0D108BD9-81ED-4DB2-BD59-A6C34878D82A}">
                    <a16:rowId xmlns:a16="http://schemas.microsoft.com/office/drawing/2014/main" val="3323599810"/>
                  </a:ext>
                </a:extLst>
              </a:tr>
              <a:tr h="1447498">
                <a:tc>
                  <a:txBody>
                    <a:bodyPr/>
                    <a:lstStyle/>
                    <a:p>
                      <a:pPr latinLnBrk="1"/>
                      <a:r>
                        <a:rPr lang="en-US" altLang="ko-KR" sz="1400" dirty="0"/>
                        <a:t>Exp. system</a:t>
                      </a:r>
                      <a:endParaRPr lang="ko-KR" altLang="en-US" sz="1400" dirty="0"/>
                    </a:p>
                  </a:txBody>
                  <a:tcPr marL="114276" marR="114276" marT="57138" marB="57138"/>
                </a:tc>
                <a:tc>
                  <a:txBody>
                    <a:bodyPr/>
                    <a:lstStyle/>
                    <a:p>
                      <a:pPr marL="171450" indent="-171450" latinLnBrk="1">
                        <a:buFont typeface="Arial" panose="020B0604020202020204" pitchFamily="34" charset="0"/>
                        <a:buChar char="•"/>
                      </a:pPr>
                      <a:r>
                        <a:rPr lang="en-US" altLang="ko-KR" sz="1200" dirty="0"/>
                        <a:t>Two primary techniques: (GI)XPCS and (GI)SAXS</a:t>
                      </a:r>
                    </a:p>
                    <a:p>
                      <a:pPr marL="171450" indent="-171450" latinLnBrk="1">
                        <a:buFont typeface="Arial" panose="020B0604020202020204" pitchFamily="34" charset="0"/>
                        <a:buChar char="•"/>
                      </a:pPr>
                      <a:r>
                        <a:rPr lang="en-US" altLang="ko-KR" sz="1200" dirty="0"/>
                        <a:t>Additional WAXS measurement</a:t>
                      </a:r>
                    </a:p>
                  </a:txBody>
                  <a:tcPr marL="114276" marR="114276" marT="57138" marB="57138"/>
                </a:tc>
                <a:tc>
                  <a:txBody>
                    <a:bodyPr/>
                    <a:lstStyle/>
                    <a:p>
                      <a:pPr marL="171450" indent="-171450" latinLnBrk="1">
                        <a:buFont typeface="Arial" panose="020B0604020202020204" pitchFamily="34" charset="0"/>
                        <a:buChar char="•"/>
                      </a:pPr>
                      <a:r>
                        <a:rPr lang="en-US" altLang="ko-KR" sz="1200" dirty="0"/>
                        <a:t>Two primary techniques: (GI)XPCS and (GI)SAXS</a:t>
                      </a:r>
                    </a:p>
                    <a:p>
                      <a:pPr marL="171450" indent="-171450" latinLnBrk="1">
                        <a:buFont typeface="Arial" panose="020B0604020202020204" pitchFamily="34" charset="0"/>
                        <a:buChar char="•"/>
                      </a:pPr>
                      <a:r>
                        <a:rPr lang="en-US" altLang="ko-KR" sz="1200" dirty="0"/>
                        <a:t>WAXS measurement</a:t>
                      </a:r>
                    </a:p>
                    <a:p>
                      <a:pPr marL="171450" indent="-171450" latinLnBrk="1">
                        <a:buFont typeface="Arial" panose="020B0604020202020204" pitchFamily="34" charset="0"/>
                        <a:buChar char="•"/>
                      </a:pPr>
                      <a:r>
                        <a:rPr lang="en-US" altLang="ko-KR" sz="1200" dirty="0">
                          <a:solidFill>
                            <a:schemeClr val="tx1"/>
                          </a:solidFill>
                        </a:rPr>
                        <a:t>Coherent X-ray speckle experiment: XSVS, XCCA, </a:t>
                      </a:r>
                      <a:r>
                        <a:rPr lang="en-US" altLang="ko-KR" sz="1200" dirty="0" err="1">
                          <a:solidFill>
                            <a:schemeClr val="tx1"/>
                          </a:solidFill>
                        </a:rPr>
                        <a:t>etc</a:t>
                      </a:r>
                      <a:endParaRPr lang="en-US" altLang="ko-KR" sz="1200" dirty="0">
                        <a:solidFill>
                          <a:schemeClr val="tx1"/>
                        </a:solidFill>
                      </a:endParaRPr>
                    </a:p>
                    <a:p>
                      <a:pPr marL="171450" indent="-171450" latinLnBrk="1">
                        <a:buFont typeface="Arial" panose="020B0604020202020204" pitchFamily="34" charset="0"/>
                        <a:buChar char="•"/>
                      </a:pPr>
                      <a:r>
                        <a:rPr lang="en-US" altLang="ko-KR" sz="1200" dirty="0">
                          <a:solidFill>
                            <a:schemeClr val="tx1"/>
                          </a:solidFill>
                        </a:rPr>
                        <a:t>Low dose XPCS and WAXS-XPCS (Challenging)</a:t>
                      </a:r>
                    </a:p>
                  </a:txBody>
                  <a:tcPr marL="114276" marR="114276" marT="57138" marB="57138"/>
                </a:tc>
                <a:tc>
                  <a:txBody>
                    <a:bodyPr/>
                    <a:lstStyle/>
                    <a:p>
                      <a:pPr marL="171450" indent="-171450" latinLnBrk="1">
                        <a:buFont typeface="Arial" panose="020B0604020202020204" pitchFamily="34" charset="0"/>
                        <a:buChar char="•"/>
                      </a:pPr>
                      <a:r>
                        <a:rPr lang="en-US" sz="1200" b="0" i="0" u="none" strike="noStrike" kern="1200" dirty="0">
                          <a:solidFill>
                            <a:schemeClr val="dk1"/>
                          </a:solidFill>
                          <a:effectLst/>
                          <a:latin typeface="+mn-lt"/>
                          <a:ea typeface="+mn-ea"/>
                          <a:cs typeface="+mn-cs"/>
                        </a:rPr>
                        <a:t>For challenging WAXS-XPCS experiments, a small beam size (~1 µm) may be required. To meet this demand, an additional CRL stack positioned close to the sample is planned for future implementation.</a:t>
                      </a:r>
                      <a:endParaRPr lang="en-US" altLang="ko-KR" sz="1200" dirty="0">
                        <a:solidFill>
                          <a:schemeClr val="tx1"/>
                        </a:solidFill>
                      </a:endParaRPr>
                    </a:p>
                  </a:txBody>
                  <a:tcPr marL="114276" marR="114276" marT="57138" marB="57138"/>
                </a:tc>
                <a:tc>
                  <a:txBody>
                    <a:bodyPr/>
                    <a:lstStyle/>
                    <a:p>
                      <a:pPr marL="0" indent="0" latinLnBrk="1">
                        <a:buFontTx/>
                        <a:buNone/>
                      </a:pPr>
                      <a:endParaRPr lang="ko-KR" altLang="en-US" sz="1200" dirty="0">
                        <a:solidFill>
                          <a:srgbClr val="FF0000"/>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5" name="TextBox 4">
            <a:extLst>
              <a:ext uri="{FF2B5EF4-FFF2-40B4-BE49-F238E27FC236}">
                <a16:creationId xmlns:a16="http://schemas.microsoft.com/office/drawing/2014/main" id="{65182433-7D95-51BB-94A2-15BD4F496F6B}"/>
              </a:ext>
            </a:extLst>
          </p:cNvPr>
          <p:cNvSpPr txBox="1"/>
          <p:nvPr/>
        </p:nvSpPr>
        <p:spPr>
          <a:xfrm>
            <a:off x="0" y="99"/>
            <a:ext cx="4364849" cy="553870"/>
          </a:xfrm>
          <a:prstGeom prst="rect">
            <a:avLst/>
          </a:prstGeom>
          <a:noFill/>
        </p:spPr>
        <p:txBody>
          <a:bodyPr wrap="none" rtlCol="0">
            <a:spAutoFit/>
          </a:bodyPr>
          <a:lstStyle/>
          <a:p>
            <a:r>
              <a:rPr lang="en-US" altLang="ko-KR" sz="2999" b="1" dirty="0"/>
              <a:t>ID04 </a:t>
            </a:r>
            <a:r>
              <a:rPr lang="en-US" altLang="ko-KR" sz="2999" b="1" dirty="0" err="1"/>
              <a:t>CoSAXS</a:t>
            </a:r>
            <a:r>
              <a:rPr lang="en-US" altLang="ko-KR" sz="2999" b="1" dirty="0"/>
              <a:t> beamline(IV)</a:t>
            </a:r>
            <a:endParaRPr lang="ko-KR" altLang="en-US" sz="2999" b="1" dirty="0"/>
          </a:p>
        </p:txBody>
      </p:sp>
      <p:sp>
        <p:nvSpPr>
          <p:cNvPr id="11" name="TextBox 10">
            <a:extLst>
              <a:ext uri="{FF2B5EF4-FFF2-40B4-BE49-F238E27FC236}">
                <a16:creationId xmlns:a16="http://schemas.microsoft.com/office/drawing/2014/main" id="{469B2794-09EB-8BA8-7310-E36BCF30F3F4}"/>
              </a:ext>
            </a:extLst>
          </p:cNvPr>
          <p:cNvSpPr txBox="1"/>
          <p:nvPr/>
        </p:nvSpPr>
        <p:spPr>
          <a:xfrm>
            <a:off x="13611719" y="99"/>
            <a:ext cx="1829347" cy="525080"/>
          </a:xfrm>
          <a:prstGeom prst="rect">
            <a:avLst/>
          </a:prstGeom>
          <a:noFill/>
        </p:spPr>
        <p:txBody>
          <a:bodyPr wrap="none" rtlCol="0">
            <a:spAutoFit/>
          </a:bodyPr>
          <a:lstStyle/>
          <a:p>
            <a:r>
              <a:rPr lang="en-US" altLang="ko-KR" sz="2812" dirty="0"/>
              <a:t>2025.07.29</a:t>
            </a:r>
            <a:endParaRPr lang="ko-KR" altLang="en-US" sz="2812" dirty="0"/>
          </a:p>
        </p:txBody>
      </p:sp>
    </p:spTree>
    <p:extLst>
      <p:ext uri="{BB962C8B-B14F-4D97-AF65-F5344CB8AC3E}">
        <p14:creationId xmlns:p14="http://schemas.microsoft.com/office/powerpoint/2010/main" val="1807257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B7CA32DA-CC6A-43D6-A9AE-101C0E95B025}"/>
              </a:ext>
            </a:extLst>
          </p:cNvPr>
          <p:cNvGraphicFramePr>
            <a:graphicFrameLocks noGrp="1"/>
          </p:cNvGraphicFramePr>
          <p:nvPr>
            <p:extLst/>
          </p:nvPr>
        </p:nvGraphicFramePr>
        <p:xfrm>
          <a:off x="201343" y="511898"/>
          <a:ext cx="14834138" cy="7272271"/>
        </p:xfrm>
        <a:graphic>
          <a:graphicData uri="http://schemas.openxmlformats.org/drawingml/2006/table">
            <a:tbl>
              <a:tblPr firstRow="1" bandRow="1">
                <a:tableStyleId>{5C22544A-7EE6-4342-B048-85BDC9FD1C3A}</a:tableStyleId>
              </a:tblPr>
              <a:tblGrid>
                <a:gridCol w="1605309">
                  <a:extLst>
                    <a:ext uri="{9D8B030D-6E8A-4147-A177-3AD203B41FA5}">
                      <a16:colId xmlns:a16="http://schemas.microsoft.com/office/drawing/2014/main" val="2140976050"/>
                    </a:ext>
                  </a:extLst>
                </a:gridCol>
                <a:gridCol w="4766950">
                  <a:extLst>
                    <a:ext uri="{9D8B030D-6E8A-4147-A177-3AD203B41FA5}">
                      <a16:colId xmlns:a16="http://schemas.microsoft.com/office/drawing/2014/main" val="1521833264"/>
                    </a:ext>
                  </a:extLst>
                </a:gridCol>
                <a:gridCol w="4266765">
                  <a:extLst>
                    <a:ext uri="{9D8B030D-6E8A-4147-A177-3AD203B41FA5}">
                      <a16:colId xmlns:a16="http://schemas.microsoft.com/office/drawing/2014/main" val="3955269766"/>
                    </a:ext>
                  </a:extLst>
                </a:gridCol>
                <a:gridCol w="2936263">
                  <a:extLst>
                    <a:ext uri="{9D8B030D-6E8A-4147-A177-3AD203B41FA5}">
                      <a16:colId xmlns:a16="http://schemas.microsoft.com/office/drawing/2014/main" val="3254480555"/>
                    </a:ext>
                  </a:extLst>
                </a:gridCol>
                <a:gridCol w="1258851">
                  <a:extLst>
                    <a:ext uri="{9D8B030D-6E8A-4147-A177-3AD203B41FA5}">
                      <a16:colId xmlns:a16="http://schemas.microsoft.com/office/drawing/2014/main" val="1099967518"/>
                    </a:ext>
                  </a:extLst>
                </a:gridCol>
              </a:tblGrid>
              <a:tr h="323783">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2759358">
                <a:tc>
                  <a:txBody>
                    <a:bodyPr/>
                    <a:lstStyle/>
                    <a:p>
                      <a:pPr algn="ctr" latinLnBrk="1"/>
                      <a:r>
                        <a:rPr lang="en-US" altLang="ko-KR" sz="1400" dirty="0"/>
                        <a:t>Beamline Layout</a:t>
                      </a:r>
                      <a:endParaRPr lang="ko-KR" altLang="en-US" sz="1400" dirty="0"/>
                    </a:p>
                  </a:txBody>
                  <a:tcPr marL="114276" marR="114276" marT="57138" marB="57138" anchor="ctr"/>
                </a:tc>
                <a:tc>
                  <a:txBody>
                    <a:bodyPr/>
                    <a:lstStyle/>
                    <a:p>
                      <a:pPr latinLnBrk="1"/>
                      <a:endParaRPr lang="ko-KR" altLang="en-US" sz="2800" dirty="0"/>
                    </a:p>
                  </a:txBody>
                  <a:tcPr marL="114276" marR="114276" marT="57138" marB="57138"/>
                </a:tc>
                <a:tc>
                  <a:txBody>
                    <a:bodyPr/>
                    <a:lstStyle/>
                    <a:p>
                      <a:pPr latinLnBrk="1"/>
                      <a:endParaRPr lang="ko-KR" altLang="en-US" sz="2800" dirty="0"/>
                    </a:p>
                  </a:txBody>
                  <a:tcPr marL="114276" marR="114276" marT="57138" marB="57138"/>
                </a:tc>
                <a:tc>
                  <a:txBody>
                    <a:bodyPr/>
                    <a:lstStyle/>
                    <a:p>
                      <a:pPr marL="228600" marR="0" lvl="0" indent="-2286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The Channel-cut DCM is removed.</a:t>
                      </a:r>
                    </a:p>
                    <a:p>
                      <a:pPr marL="228600" marR="0" lvl="0" indent="-2286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If the budget allows, a DMM will be introduced in the first phase to implement Dispersive XAS and enhance non-resonant XES. If not, this space will remain for the second phase.</a:t>
                      </a:r>
                    </a:p>
                    <a:p>
                      <a:pPr marL="228600" marR="0" lvl="0" indent="-2286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The focusing optics are relocated from the Optics Hutch to Experimental Hutch #02, making M2 unnecessary.</a:t>
                      </a:r>
                    </a:p>
                    <a:p>
                      <a:pPr marL="228600" marR="0" lvl="0" indent="-2286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solidFill>
                            <a:schemeClr val="tx1"/>
                          </a:solidFill>
                        </a:rPr>
                        <a:t>The bendable feature of the M1 mirror is removed. Instead, the M3 mirror, positioned upstream of the DCM, is equipped with a bendable option.</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Under review</a:t>
                      </a:r>
                      <a:endParaRPr lang="ko-KR" altLang="en-US" sz="1100" dirty="0"/>
                    </a:p>
                  </a:txBody>
                  <a:tcPr marL="114276" marR="114276" marT="57138" marB="57138"/>
                </a:tc>
                <a:extLst>
                  <a:ext uri="{0D108BD9-81ED-4DB2-BD59-A6C34878D82A}">
                    <a16:rowId xmlns:a16="http://schemas.microsoft.com/office/drawing/2014/main" val="1729402738"/>
                  </a:ext>
                </a:extLst>
              </a:tr>
              <a:tr h="418527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t>Light Source</a:t>
                      </a:r>
                      <a:endParaRPr lang="ko-KR" altLang="en-US" sz="1400" dirty="0"/>
                    </a:p>
                  </a:txBody>
                  <a:tcPr marL="114276" marR="114276" marT="57138" marB="57138" anchor="ctr"/>
                </a:tc>
                <a:tc gridSpan="2">
                  <a:txBody>
                    <a:bodyPr/>
                    <a:lstStyle/>
                    <a:p>
                      <a:pPr marL="0" marR="0" lvl="0" indent="0" algn="l" defTabSz="914400" rtl="0" eaLnBrk="1" fontAlgn="auto" latinLnBrk="1" hangingPunct="1">
                        <a:lnSpc>
                          <a:spcPct val="100000"/>
                        </a:lnSpc>
                        <a:spcBef>
                          <a:spcPts val="0"/>
                        </a:spcBef>
                        <a:spcAft>
                          <a:spcPts val="0"/>
                        </a:spcAft>
                        <a:buClrTx/>
                        <a:buSzTx/>
                        <a:buFont typeface="Arial" panose="020B0604020202020204" pitchFamily="34" charset="0"/>
                        <a:buNone/>
                        <a:tabLst/>
                        <a:defRPr/>
                      </a:pPr>
                      <a:r>
                        <a:rPr lang="en-US" altLang="ko-KR" sz="1100" b="1" dirty="0"/>
                        <a:t>In-vacuum Undulator 24 (IVU24)</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Length of 3m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Minimum gap of 5 mm</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Gap Scan Mode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Tapering Mode</a:t>
                      </a:r>
                    </a:p>
                  </a:txBody>
                  <a:tcPr marL="114276" marR="114276" marT="57138" marB="57138"/>
                </a:tc>
                <a:tc h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000" dirty="0"/>
                        <a:t>IVU24 + EPU78(Canted Array)</a:t>
                      </a:r>
                      <a:endParaRPr lang="ko-KR" altLang="en-US" sz="1000" dirty="0"/>
                    </a:p>
                  </a:txBody>
                  <a:tcPr/>
                </a:tc>
                <a:tc>
                  <a:txBody>
                    <a:bodyPr/>
                    <a:lstStyle/>
                    <a:p>
                      <a:pPr marL="171450" indent="-171450" latinLnBrk="1">
                        <a:buFont typeface="Arial" panose="020B0604020202020204" pitchFamily="34" charset="0"/>
                        <a:buChar char="•"/>
                      </a:pPr>
                      <a:r>
                        <a:rPr lang="en-US" altLang="ko-KR" sz="1100" dirty="0"/>
                        <a:t>The phase error significantly reduces the total flux. In particular, as the harmonic number increases, the total flux decreases dramatically. </a:t>
                      </a:r>
                    </a:p>
                    <a:p>
                      <a:pPr marL="171450" indent="-171450" latinLnBrk="1">
                        <a:buFont typeface="Arial" panose="020B0604020202020204" pitchFamily="34" charset="0"/>
                        <a:buChar char="•"/>
                      </a:pPr>
                      <a:r>
                        <a:rPr lang="en-US" altLang="ko-KR" sz="1100" dirty="0"/>
                        <a:t>To access energies of 30 keV or higher, at least the 7th harmonic beam must be used. However, if the phase error exceeds 7%, the beam flux becomes lower than that of a 1 </a:t>
                      </a:r>
                      <a:r>
                        <a:rPr lang="en-US" altLang="ko-KR" sz="1100" dirty="0" err="1"/>
                        <a:t>mrad</a:t>
                      </a:r>
                      <a:r>
                        <a:rPr lang="en-US" altLang="ko-KR" sz="1100" dirty="0"/>
                        <a:t> bending magnet source.</a:t>
                      </a:r>
                    </a:p>
                    <a:p>
                      <a:pPr marL="171450" indent="-171450" latinLnBrk="1">
                        <a:buFont typeface="Arial" panose="020B0604020202020204" pitchFamily="34" charset="0"/>
                        <a:buChar char="•"/>
                      </a:pPr>
                      <a:r>
                        <a:rPr lang="en-US" altLang="ko-KR" sz="1100" dirty="0"/>
                        <a:t>The IVU24 still provides high flux in the 5–25 keV energy range, which covers over 90% of XAFS experiments.</a:t>
                      </a:r>
                    </a:p>
                    <a:p>
                      <a:pPr marL="171450" indent="-171450" latinLnBrk="1">
                        <a:buFont typeface="Arial" panose="020B0604020202020204" pitchFamily="34" charset="0"/>
                        <a:buChar char="•"/>
                      </a:pPr>
                      <a:r>
                        <a:rPr lang="en-US" altLang="ko-KR" sz="1100" dirty="0"/>
                        <a:t>The undulator source offers low emittance, providing advantages for beam focusing. </a:t>
                      </a:r>
                    </a:p>
                    <a:p>
                      <a:pPr marL="171450" indent="-171450" latinLnBrk="1">
                        <a:buFont typeface="Arial" panose="020B0604020202020204" pitchFamily="34" charset="0"/>
                        <a:buChar char="•"/>
                      </a:pPr>
                      <a:r>
                        <a:rPr lang="en-US" altLang="ko-KR" sz="1100" dirty="0"/>
                        <a:t>We conclude that the IVU24 remains an effective source for the next generation XAFS beamline. </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100" dirty="0"/>
                        <a:t>None</a:t>
                      </a:r>
                    </a:p>
                  </a:txBody>
                  <a:tcPr marL="114276" marR="114276" marT="57138" marB="57138"/>
                </a:tc>
                <a:extLst>
                  <a:ext uri="{0D108BD9-81ED-4DB2-BD59-A6C34878D82A}">
                    <a16:rowId xmlns:a16="http://schemas.microsoft.com/office/drawing/2014/main" val="3518536218"/>
                  </a:ext>
                </a:extLst>
              </a:tr>
            </a:tbl>
          </a:graphicData>
        </a:graphic>
      </p:graphicFrame>
      <p:sp>
        <p:nvSpPr>
          <p:cNvPr id="5" name="TextBox 4">
            <a:extLst>
              <a:ext uri="{FF2B5EF4-FFF2-40B4-BE49-F238E27FC236}">
                <a16:creationId xmlns:a16="http://schemas.microsoft.com/office/drawing/2014/main" id="{DDC9AF6A-8C12-473D-AFFD-924E655B6A1F}"/>
              </a:ext>
            </a:extLst>
          </p:cNvPr>
          <p:cNvSpPr txBox="1"/>
          <p:nvPr/>
        </p:nvSpPr>
        <p:spPr>
          <a:xfrm>
            <a:off x="0" y="99"/>
            <a:ext cx="5417380" cy="553870"/>
          </a:xfrm>
          <a:prstGeom prst="rect">
            <a:avLst/>
          </a:prstGeom>
          <a:noFill/>
        </p:spPr>
        <p:txBody>
          <a:bodyPr wrap="none" rtlCol="0">
            <a:spAutoFit/>
          </a:bodyPr>
          <a:lstStyle/>
          <a:p>
            <a:r>
              <a:rPr lang="en-US" altLang="ko-KR" sz="2999" b="1" dirty="0"/>
              <a:t>ID23 Real-Time XAFS Beamline(I)</a:t>
            </a:r>
            <a:endParaRPr lang="ko-KR" altLang="en-US" sz="2999" b="1" dirty="0"/>
          </a:p>
        </p:txBody>
      </p:sp>
      <p:sp>
        <p:nvSpPr>
          <p:cNvPr id="6" name="TextBox 5">
            <a:extLst>
              <a:ext uri="{FF2B5EF4-FFF2-40B4-BE49-F238E27FC236}">
                <a16:creationId xmlns:a16="http://schemas.microsoft.com/office/drawing/2014/main" id="{B3A049BD-DF14-42A6-B5AF-5ED5D11D837B}"/>
              </a:ext>
            </a:extLst>
          </p:cNvPr>
          <p:cNvSpPr txBox="1"/>
          <p:nvPr/>
        </p:nvSpPr>
        <p:spPr>
          <a:xfrm>
            <a:off x="13611719" y="99"/>
            <a:ext cx="1829347" cy="525080"/>
          </a:xfrm>
          <a:prstGeom prst="rect">
            <a:avLst/>
          </a:prstGeom>
          <a:noFill/>
        </p:spPr>
        <p:txBody>
          <a:bodyPr wrap="none" rtlCol="0">
            <a:spAutoFit/>
          </a:bodyPr>
          <a:lstStyle/>
          <a:p>
            <a:r>
              <a:rPr lang="en-US" altLang="ko-KR" sz="2812" dirty="0"/>
              <a:t>2025.09.30</a:t>
            </a:r>
            <a:endParaRPr lang="ko-KR" altLang="en-US" sz="2812" dirty="0"/>
          </a:p>
        </p:txBody>
      </p:sp>
      <p:pic>
        <p:nvPicPr>
          <p:cNvPr id="10" name="그림 9">
            <a:extLst>
              <a:ext uri="{FF2B5EF4-FFF2-40B4-BE49-F238E27FC236}">
                <a16:creationId xmlns:a16="http://schemas.microsoft.com/office/drawing/2014/main" id="{256FC621-AF58-47F8-8958-8B30CAAB4AF5}"/>
              </a:ext>
            </a:extLst>
          </p:cNvPr>
          <p:cNvPicPr>
            <a:picLocks noChangeAspect="1"/>
          </p:cNvPicPr>
          <p:nvPr/>
        </p:nvPicPr>
        <p:blipFill>
          <a:blip r:embed="rId2"/>
          <a:stretch>
            <a:fillRect/>
          </a:stretch>
        </p:blipFill>
        <p:spPr>
          <a:xfrm>
            <a:off x="6635057" y="962653"/>
            <a:ext cx="4163045" cy="2293706"/>
          </a:xfrm>
          <a:prstGeom prst="rect">
            <a:avLst/>
          </a:prstGeom>
        </p:spPr>
      </p:pic>
      <p:pic>
        <p:nvPicPr>
          <p:cNvPr id="11" name="그림 10">
            <a:extLst>
              <a:ext uri="{FF2B5EF4-FFF2-40B4-BE49-F238E27FC236}">
                <a16:creationId xmlns:a16="http://schemas.microsoft.com/office/drawing/2014/main" id="{3B461034-1E1A-4D15-8C87-551249B40D55}"/>
              </a:ext>
            </a:extLst>
          </p:cNvPr>
          <p:cNvPicPr>
            <a:picLocks noChangeAspect="1"/>
          </p:cNvPicPr>
          <p:nvPr/>
        </p:nvPicPr>
        <p:blipFill>
          <a:blip r:embed="rId3"/>
          <a:stretch>
            <a:fillRect/>
          </a:stretch>
        </p:blipFill>
        <p:spPr>
          <a:xfrm>
            <a:off x="1960043" y="879901"/>
            <a:ext cx="4188506" cy="2376457"/>
          </a:xfrm>
          <a:prstGeom prst="rect">
            <a:avLst/>
          </a:prstGeom>
        </p:spPr>
      </p:pic>
      <p:sp>
        <p:nvSpPr>
          <p:cNvPr id="2" name="TextBox 1">
            <a:extLst>
              <a:ext uri="{FF2B5EF4-FFF2-40B4-BE49-F238E27FC236}">
                <a16:creationId xmlns:a16="http://schemas.microsoft.com/office/drawing/2014/main" id="{D6EA4141-6D6C-4182-A9C3-ABBCB5A25925}"/>
              </a:ext>
            </a:extLst>
          </p:cNvPr>
          <p:cNvSpPr txBox="1"/>
          <p:nvPr/>
        </p:nvSpPr>
        <p:spPr>
          <a:xfrm>
            <a:off x="6285642" y="7339012"/>
            <a:ext cx="4623382" cy="496161"/>
          </a:xfrm>
          <a:prstGeom prst="rect">
            <a:avLst/>
          </a:prstGeom>
          <a:noFill/>
        </p:spPr>
        <p:txBody>
          <a:bodyPr wrap="none" rtlCol="0">
            <a:spAutoFit/>
          </a:bodyPr>
          <a:lstStyle/>
          <a:p>
            <a:r>
              <a:rPr lang="en-US" altLang="ko-KR" sz="1312" dirty="0">
                <a:latin typeface="Abadi" panose="020B0604020104020204" pitchFamily="34" charset="0"/>
              </a:rPr>
              <a:t>Korea-4GSR + IVU24 Tunning Curve</a:t>
            </a:r>
          </a:p>
          <a:p>
            <a:r>
              <a:rPr lang="en-US" altLang="ko-KR" sz="1312" dirty="0">
                <a:latin typeface="Abadi" panose="020B0604020104020204" pitchFamily="34" charset="0"/>
              </a:rPr>
              <a:t>(solid line = Ideal case, dashed line = Phase error considered)</a:t>
            </a:r>
          </a:p>
        </p:txBody>
      </p:sp>
      <p:pic>
        <p:nvPicPr>
          <p:cNvPr id="14" name="그림 13">
            <a:extLst>
              <a:ext uri="{FF2B5EF4-FFF2-40B4-BE49-F238E27FC236}">
                <a16:creationId xmlns:a16="http://schemas.microsoft.com/office/drawing/2014/main" id="{374CE438-2DCA-4B9C-BE16-E7E234F8F271}"/>
              </a:ext>
            </a:extLst>
          </p:cNvPr>
          <p:cNvPicPr>
            <a:picLocks noChangeAspect="1"/>
          </p:cNvPicPr>
          <p:nvPr/>
        </p:nvPicPr>
        <p:blipFill rotWithShape="1">
          <a:blip r:embed="rId4"/>
          <a:srcRect r="57029"/>
          <a:stretch/>
        </p:blipFill>
        <p:spPr>
          <a:xfrm>
            <a:off x="2117607" y="4779047"/>
            <a:ext cx="4098693" cy="2599974"/>
          </a:xfrm>
          <a:prstGeom prst="rect">
            <a:avLst/>
          </a:prstGeom>
        </p:spPr>
      </p:pic>
      <p:pic>
        <p:nvPicPr>
          <p:cNvPr id="1028" name="Picture 4">
            <a:extLst>
              <a:ext uri="{FF2B5EF4-FFF2-40B4-BE49-F238E27FC236}">
                <a16:creationId xmlns:a16="http://schemas.microsoft.com/office/drawing/2014/main" id="{95298FEB-FB8F-459D-9F5F-A45A3D9CC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85642" y="4151245"/>
            <a:ext cx="4488145" cy="32277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05B9795-3D69-4F79-8060-DFA2427182C4}"/>
              </a:ext>
            </a:extLst>
          </p:cNvPr>
          <p:cNvSpPr txBox="1"/>
          <p:nvPr/>
        </p:nvSpPr>
        <p:spPr>
          <a:xfrm>
            <a:off x="3163989" y="7429250"/>
            <a:ext cx="1829347" cy="303929"/>
          </a:xfrm>
          <a:prstGeom prst="rect">
            <a:avLst/>
          </a:prstGeom>
          <a:noFill/>
        </p:spPr>
        <p:txBody>
          <a:bodyPr wrap="none" rtlCol="0">
            <a:spAutoFit/>
          </a:bodyPr>
          <a:lstStyle/>
          <a:p>
            <a:r>
              <a:rPr lang="en-US" altLang="ko-KR" sz="1375" dirty="0">
                <a:latin typeface="Abadi" panose="020B0604020104020204" pitchFamily="34" charset="0"/>
              </a:rPr>
              <a:t>IVU24 Tapering Effect</a:t>
            </a:r>
          </a:p>
        </p:txBody>
      </p:sp>
    </p:spTree>
    <p:extLst>
      <p:ext uri="{BB962C8B-B14F-4D97-AF65-F5344CB8AC3E}">
        <p14:creationId xmlns:p14="http://schemas.microsoft.com/office/powerpoint/2010/main" val="866921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B7CA32DA-CC6A-43D6-A9AE-101C0E95B025}"/>
              </a:ext>
            </a:extLst>
          </p:cNvPr>
          <p:cNvGraphicFramePr>
            <a:graphicFrameLocks noGrp="1"/>
          </p:cNvGraphicFramePr>
          <p:nvPr>
            <p:extLst/>
          </p:nvPr>
        </p:nvGraphicFramePr>
        <p:xfrm>
          <a:off x="201343" y="512223"/>
          <a:ext cx="14834139" cy="5335501"/>
        </p:xfrm>
        <a:graphic>
          <a:graphicData uri="http://schemas.openxmlformats.org/drawingml/2006/table">
            <a:tbl>
              <a:tblPr firstRow="1" bandRow="1">
                <a:tableStyleId>{5C22544A-7EE6-4342-B048-85BDC9FD1C3A}</a:tableStyleId>
              </a:tblPr>
              <a:tblGrid>
                <a:gridCol w="798574">
                  <a:extLst>
                    <a:ext uri="{9D8B030D-6E8A-4147-A177-3AD203B41FA5}">
                      <a16:colId xmlns:a16="http://schemas.microsoft.com/office/drawing/2014/main" val="2140976050"/>
                    </a:ext>
                  </a:extLst>
                </a:gridCol>
                <a:gridCol w="806736">
                  <a:extLst>
                    <a:ext uri="{9D8B030D-6E8A-4147-A177-3AD203B41FA5}">
                      <a16:colId xmlns:a16="http://schemas.microsoft.com/office/drawing/2014/main" val="2275924759"/>
                    </a:ext>
                  </a:extLst>
                </a:gridCol>
                <a:gridCol w="4766950">
                  <a:extLst>
                    <a:ext uri="{9D8B030D-6E8A-4147-A177-3AD203B41FA5}">
                      <a16:colId xmlns:a16="http://schemas.microsoft.com/office/drawing/2014/main" val="1521833264"/>
                    </a:ext>
                  </a:extLst>
                </a:gridCol>
                <a:gridCol w="3862035">
                  <a:extLst>
                    <a:ext uri="{9D8B030D-6E8A-4147-A177-3AD203B41FA5}">
                      <a16:colId xmlns:a16="http://schemas.microsoft.com/office/drawing/2014/main" val="3955269766"/>
                    </a:ext>
                  </a:extLst>
                </a:gridCol>
                <a:gridCol w="2507727">
                  <a:extLst>
                    <a:ext uri="{9D8B030D-6E8A-4147-A177-3AD203B41FA5}">
                      <a16:colId xmlns:a16="http://schemas.microsoft.com/office/drawing/2014/main" val="3254480555"/>
                    </a:ext>
                  </a:extLst>
                </a:gridCol>
                <a:gridCol w="2092117">
                  <a:extLst>
                    <a:ext uri="{9D8B030D-6E8A-4147-A177-3AD203B41FA5}">
                      <a16:colId xmlns:a16="http://schemas.microsoft.com/office/drawing/2014/main" val="1099967518"/>
                    </a:ext>
                  </a:extLst>
                </a:gridCol>
              </a:tblGrid>
              <a:tr h="383533">
                <a:tc gridSpan="2">
                  <a:txBody>
                    <a:bodyPr/>
                    <a:lstStyle/>
                    <a:p>
                      <a:pPr latinLnBrk="1"/>
                      <a:endParaRPr lang="ko-KR" altLang="en-US" sz="1400" dirty="0"/>
                    </a:p>
                  </a:txBody>
                  <a:tcPr marL="114276" marR="114276" marT="57138" marB="57138"/>
                </a:tc>
                <a:tc h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533289">
                <a:tc rowSpan="4">
                  <a:txBody>
                    <a:bodyPr/>
                    <a:lstStyle/>
                    <a:p>
                      <a:pPr algn="ctr" latinLnBrk="1"/>
                      <a:r>
                        <a:rPr lang="en-US" altLang="ko-KR" sz="1400" dirty="0"/>
                        <a:t>Optics</a:t>
                      </a:r>
                      <a:endParaRPr lang="ko-KR" altLang="en-US" sz="1400" dirty="0"/>
                    </a:p>
                  </a:txBody>
                  <a:tcPr marL="114276" marR="114276" marT="57138" marB="57138" anchor="ctr"/>
                </a:tc>
                <a:tc>
                  <a:txBody>
                    <a:bodyPr/>
                    <a:lstStyle/>
                    <a:p>
                      <a:pPr algn="ctr" latinLnBrk="1"/>
                      <a:r>
                        <a:rPr lang="en-US" altLang="ko-KR" sz="1400" dirty="0"/>
                        <a:t>Front-end</a:t>
                      </a:r>
                      <a:endParaRPr lang="ko-KR" altLang="en-US" sz="1400" dirty="0"/>
                    </a:p>
                  </a:txBody>
                  <a:tcPr marL="114276" marR="114276" marT="57138" marB="57138" anchor="ctr"/>
                </a:tc>
                <a:tc gridSpan="3">
                  <a:txBody>
                    <a:bodyPr/>
                    <a:lstStyle/>
                    <a:p>
                      <a:pPr marL="171450" indent="-171450" latinLnBrk="1">
                        <a:buFont typeface="Arial" panose="020B0604020202020204" pitchFamily="34" charset="0"/>
                        <a:buChar char="•"/>
                      </a:pPr>
                      <a:r>
                        <a:rPr lang="en-US" altLang="ko-KR" sz="1100" dirty="0"/>
                        <a:t>Front-End</a:t>
                      </a:r>
                    </a:p>
                  </a:txBody>
                  <a:tcPr marL="114276" marR="114276" marT="57138" marB="57138"/>
                </a:tc>
                <a:tc hMerge="1">
                  <a:txBody>
                    <a:bodyPr/>
                    <a:lstStyle/>
                    <a:p>
                      <a:pPr marL="171450" indent="-171450" latinLnBrk="1">
                        <a:buFontTx/>
                        <a:buChar char="-"/>
                      </a:pPr>
                      <a:endParaRPr lang="en-US" altLang="ko-KR" sz="1000" b="0" dirty="0">
                        <a:solidFill>
                          <a:schemeClr val="tx1"/>
                        </a:solidFill>
                      </a:endParaRPr>
                    </a:p>
                  </a:txBody>
                  <a:tcPr/>
                </a:tc>
                <a:tc hMerge="1">
                  <a:txBody>
                    <a:bodyPr/>
                    <a:lstStyle/>
                    <a:p>
                      <a:pPr marL="0" indent="0" latinLnBrk="1">
                        <a:buFontTx/>
                        <a:buNone/>
                      </a:pPr>
                      <a:endParaRPr lang="ko-KR" altLang="en-US" sz="900" dirty="0"/>
                    </a:p>
                  </a:txBody>
                  <a:tcPr/>
                </a:tc>
                <a:tc>
                  <a:txBody>
                    <a:bodyPr/>
                    <a:lstStyle/>
                    <a:p>
                      <a:pPr marL="171450" indent="-171450" latinLnBrk="1">
                        <a:buFont typeface="Arial" panose="020B0604020202020204" pitchFamily="34" charset="0"/>
                        <a:buChar char="•"/>
                      </a:pPr>
                      <a:r>
                        <a:rPr lang="en-US" altLang="ko-KR" sz="1000" dirty="0"/>
                        <a:t>None</a:t>
                      </a:r>
                      <a:endParaRPr lang="ko-KR" altLang="en-US" sz="1000" dirty="0"/>
                    </a:p>
                  </a:txBody>
                  <a:tcPr marL="114276" marR="114276" marT="57138" marB="57138"/>
                </a:tc>
                <a:extLst>
                  <a:ext uri="{0D108BD9-81ED-4DB2-BD59-A6C34878D82A}">
                    <a16:rowId xmlns:a16="http://schemas.microsoft.com/office/drawing/2014/main" val="765241888"/>
                  </a:ext>
                </a:extLst>
              </a:tr>
              <a:tr h="1637959">
                <a:tc vMerge="1">
                  <a:txBody>
                    <a:bodyPr/>
                    <a:lstStyle/>
                    <a:p>
                      <a:pPr latinLnBrk="1"/>
                      <a:endParaRPr lang="ko-KR" altLang="en-US" sz="1200" dirty="0"/>
                    </a:p>
                  </a:txBody>
                  <a:tcPr/>
                </a:tc>
                <a:tc rowSpan="3">
                  <a:txBody>
                    <a:bodyPr/>
                    <a:lstStyle/>
                    <a:p>
                      <a:pPr algn="ctr" latinLnBrk="1"/>
                      <a:r>
                        <a:rPr lang="en-US" altLang="ko-KR" sz="1400" dirty="0"/>
                        <a:t>Mirror system</a:t>
                      </a:r>
                      <a:endParaRPr lang="ko-KR" altLang="en-US" sz="1400" dirty="0"/>
                    </a:p>
                  </a:txBody>
                  <a:tcPr marL="114276" marR="114276" marT="57138" marB="57138" anchor="ctr"/>
                </a:tc>
                <a:tc>
                  <a:txBody>
                    <a:bodyPr/>
                    <a:lstStyle/>
                    <a:p>
                      <a:pPr marL="0" indent="0" latinLnBrk="1">
                        <a:buFontTx/>
                        <a:buNone/>
                      </a:pPr>
                      <a:r>
                        <a:rPr lang="en-US" altLang="ko-KR" sz="1100" b="1" dirty="0"/>
                        <a:t>M1 (or HHLM) @ 45 m</a:t>
                      </a:r>
                    </a:p>
                    <a:p>
                      <a:pPr marL="171450" indent="-171450" latinLnBrk="1">
                        <a:buFont typeface="Arial" panose="020B0604020202020204" pitchFamily="34" charset="0"/>
                        <a:buChar char="•"/>
                      </a:pPr>
                      <a:r>
                        <a:rPr lang="en-US" altLang="ko-KR" sz="1100" dirty="0"/>
                        <a:t>Purpose: High Heat Load, Beam Collimation</a:t>
                      </a:r>
                    </a:p>
                    <a:p>
                      <a:pPr marL="171450" indent="-171450" latinLnBrk="1">
                        <a:buFont typeface="Arial" panose="020B0604020202020204" pitchFamily="34" charset="0"/>
                        <a:buChar char="•"/>
                      </a:pPr>
                      <a:r>
                        <a:rPr lang="en-US" altLang="ko-KR" sz="1100" dirty="0"/>
                        <a:t>Incident Angle: 2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a:t>
                      </a:r>
                      <a:r>
                        <a:rPr lang="en-US" altLang="ko-KR" sz="1100" b="0" dirty="0">
                          <a:solidFill>
                            <a:srgbClr val="FF0000"/>
                          </a:solidFill>
                        </a:rPr>
                        <a:t>Toroidal </a:t>
                      </a:r>
                    </a:p>
                    <a:p>
                      <a:pPr marL="171450" indent="-171450" latinLnBrk="1">
                        <a:buFont typeface="Arial" panose="020B0604020202020204" pitchFamily="34" charset="0"/>
                        <a:buChar char="•"/>
                      </a:pPr>
                      <a:r>
                        <a:rPr lang="en-US" altLang="ko-KR" sz="1100" dirty="0"/>
                        <a:t>Coating Strip: Ph 5 nm/Pt 50 nm </a:t>
                      </a:r>
                    </a:p>
                    <a:p>
                      <a:pPr marL="171450" indent="-171450" latinLnBrk="1">
                        <a:buFont typeface="Arial" panose="020B0604020202020204" pitchFamily="34" charset="0"/>
                        <a:buChar char="•"/>
                      </a:pPr>
                      <a:r>
                        <a:rPr lang="en-US" altLang="ko-KR" sz="1100" dirty="0"/>
                        <a:t>Sagittal Radius: 180 mm</a:t>
                      </a:r>
                    </a:p>
                    <a:p>
                      <a:pPr marL="171450" indent="-171450" latinLnBrk="1">
                        <a:buFont typeface="Arial" panose="020B0604020202020204" pitchFamily="34" charset="0"/>
                        <a:buChar char="•"/>
                      </a:pPr>
                      <a:r>
                        <a:rPr lang="en-US" altLang="ko-KR" sz="1100" dirty="0"/>
                        <a:t>Tangential Radius: 7 ~ 40 km (Bender)</a:t>
                      </a:r>
                    </a:p>
                  </a:txBody>
                  <a:tcPr marL="114276" marR="114276" marT="57138" marB="57138"/>
                </a:tc>
                <a:tc>
                  <a:txBody>
                    <a:bodyPr/>
                    <a:lstStyle/>
                    <a:p>
                      <a:pPr marL="0" indent="0" latinLnBrk="1">
                        <a:buFontTx/>
                        <a:buNone/>
                      </a:pPr>
                      <a:r>
                        <a:rPr lang="en-US" altLang="ko-KR" sz="1100" b="1" dirty="0"/>
                        <a:t>M1 (or HHLM) @ 45 m</a:t>
                      </a:r>
                    </a:p>
                    <a:p>
                      <a:pPr marL="171450" indent="-171450" latinLnBrk="1">
                        <a:buFont typeface="Arial" panose="020B0604020202020204" pitchFamily="34" charset="0"/>
                        <a:buChar char="•"/>
                      </a:pPr>
                      <a:r>
                        <a:rPr lang="en-US" altLang="ko-KR" sz="1100" dirty="0"/>
                        <a:t>Purpose: High Heat Load, Beam Collimation</a:t>
                      </a:r>
                    </a:p>
                    <a:p>
                      <a:pPr marL="171450" indent="-171450" latinLnBrk="1">
                        <a:buFont typeface="Arial" panose="020B0604020202020204" pitchFamily="34" charset="0"/>
                        <a:buChar char="•"/>
                      </a:pPr>
                      <a:r>
                        <a:rPr lang="en-US" altLang="ko-KR" sz="1100" dirty="0"/>
                        <a:t>Incident Angle: 2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a:t>
                      </a:r>
                      <a:r>
                        <a:rPr lang="en-US" altLang="ko-KR" sz="1100" b="0" dirty="0">
                          <a:solidFill>
                            <a:srgbClr val="FF0000"/>
                          </a:solidFill>
                        </a:rPr>
                        <a:t>Cylinder</a:t>
                      </a:r>
                    </a:p>
                    <a:p>
                      <a:pPr marL="171450" indent="-171450" latinLnBrk="1">
                        <a:buFont typeface="Arial" panose="020B0604020202020204" pitchFamily="34" charset="0"/>
                        <a:buChar char="•"/>
                      </a:pPr>
                      <a:r>
                        <a:rPr lang="en-US" altLang="ko-KR" sz="1100" dirty="0"/>
                        <a:t>Coating Strip: Ph 5 nm/Pt 25 nm </a:t>
                      </a:r>
                    </a:p>
                    <a:p>
                      <a:pPr marL="171450" indent="-171450" latinLnBrk="1">
                        <a:buFont typeface="Arial" panose="020B0604020202020204" pitchFamily="34" charset="0"/>
                        <a:buChar char="•"/>
                      </a:pPr>
                      <a:r>
                        <a:rPr lang="en-US" altLang="ko-KR" sz="1100" dirty="0"/>
                        <a:t>Sagittal Radius: 180 mm</a:t>
                      </a:r>
                    </a:p>
                  </a:txBody>
                  <a:tcPr marL="114276" marR="114276" marT="57138" marB="57138"/>
                </a:tc>
                <a:tc>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dirty="0"/>
                        <a:t>Since the M1 mirror has the high-heat-load role, the notch design is required. </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dirty="0"/>
                        <a:t>However, as the notch is carved into the mirror, incorporating a bending function could serve as a potential point of failure.</a:t>
                      </a:r>
                    </a:p>
                    <a:p>
                      <a:pPr marL="171450" indent="-171450" latinLnBrk="1">
                        <a:buFont typeface="Arial" panose="020B0604020202020204" pitchFamily="34" charset="0"/>
                        <a:buChar char="•"/>
                      </a:pPr>
                      <a:r>
                        <a:rPr lang="en-US" altLang="ko-KR" sz="1000" dirty="0"/>
                        <a:t>The bending function was removed to maintain mirror stability.</a:t>
                      </a:r>
                    </a:p>
                    <a:p>
                      <a:pPr marL="171450" indent="-171450" latinLnBrk="1">
                        <a:buFont typeface="Arial" panose="020B0604020202020204" pitchFamily="34" charset="0"/>
                        <a:buChar char="•"/>
                      </a:pPr>
                      <a:r>
                        <a:rPr lang="en-US" altLang="ko-KR" sz="1000" dirty="0"/>
                        <a:t>Consequently, the mirror shape changes from toroidal to cylindrical.</a:t>
                      </a:r>
                    </a:p>
                  </a:txBody>
                  <a:tcPr marL="114276" marR="114276" marT="57138" marB="57138"/>
                </a:tc>
                <a:tc>
                  <a:txBody>
                    <a:bodyPr/>
                    <a:lstStyle/>
                    <a:p>
                      <a:pPr marL="171450" indent="-171450" latinLnBrk="1">
                        <a:buFont typeface="Arial" panose="020B0604020202020204" pitchFamily="34" charset="0"/>
                        <a:buChar char="•"/>
                      </a:pPr>
                      <a:r>
                        <a:rPr lang="en-US" altLang="ko-KR" sz="1000" dirty="0"/>
                        <a:t>None</a:t>
                      </a:r>
                      <a:endParaRPr lang="ko-KR" altLang="en-US" sz="1000" dirty="0"/>
                    </a:p>
                  </a:txBody>
                  <a:tcPr marL="114276" marR="114276" marT="57138" marB="57138"/>
                </a:tc>
                <a:extLst>
                  <a:ext uri="{0D108BD9-81ED-4DB2-BD59-A6C34878D82A}">
                    <a16:rowId xmlns:a16="http://schemas.microsoft.com/office/drawing/2014/main" val="324074997"/>
                  </a:ext>
                </a:extLst>
              </a:tr>
              <a:tr h="1314176">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M2 (or HFM) @ 53.5 m</a:t>
                      </a:r>
                    </a:p>
                    <a:p>
                      <a:pPr marL="171450" indent="-171450" latinLnBrk="1">
                        <a:buFont typeface="Arial" panose="020B0604020202020204" pitchFamily="34" charset="0"/>
                        <a:buChar char="•"/>
                      </a:pPr>
                      <a:r>
                        <a:rPr lang="en-US" altLang="ko-KR" sz="1100" dirty="0"/>
                        <a:t>Purpose: Horizontal Focusing, High Harmonic Rejection</a:t>
                      </a:r>
                    </a:p>
                    <a:p>
                      <a:pPr marL="171450" indent="-171450" latinLnBrk="1">
                        <a:buFont typeface="Arial" panose="020B0604020202020204" pitchFamily="34" charset="0"/>
                        <a:buChar char="•"/>
                      </a:pPr>
                      <a:r>
                        <a:rPr lang="en-US" altLang="ko-KR" sz="1100" dirty="0"/>
                        <a:t>Incident Angle: 2~3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Cylinder </a:t>
                      </a:r>
                    </a:p>
                    <a:p>
                      <a:pPr marL="171450" indent="-171450" latinLnBrk="1">
                        <a:buFont typeface="Arial" panose="020B0604020202020204" pitchFamily="34" charset="0"/>
                        <a:buChar char="•"/>
                      </a:pPr>
                      <a:r>
                        <a:rPr lang="en-US" altLang="ko-KR" sz="1100" dirty="0"/>
                        <a:t>Coating Strip: Ph 5 nm/Pt 50 nm, Si </a:t>
                      </a:r>
                    </a:p>
                    <a:p>
                      <a:pPr marL="171450" indent="-171450" latinLnBrk="1">
                        <a:buFont typeface="Arial" panose="020B0604020202020204" pitchFamily="34" charset="0"/>
                        <a:buChar char="•"/>
                      </a:pPr>
                      <a:r>
                        <a:rPr lang="en-US" altLang="ko-KR" sz="1100" dirty="0"/>
                        <a:t>Sagittal Radius: 61.4 mm (2 </a:t>
                      </a:r>
                      <a:r>
                        <a:rPr lang="en-US" altLang="ko-KR" sz="1100" dirty="0" err="1"/>
                        <a:t>mrad</a:t>
                      </a:r>
                      <a:r>
                        <a:rPr lang="en-US" altLang="ko-KR" sz="1100" dirty="0"/>
                        <a:t>), 92.0 mm (3 </a:t>
                      </a:r>
                      <a:r>
                        <a:rPr lang="en-US" altLang="ko-KR" sz="1100" dirty="0" err="1"/>
                        <a:t>mrad</a:t>
                      </a:r>
                      <a:r>
                        <a:rPr lang="en-US" altLang="ko-KR" sz="1100" dirty="0"/>
                        <a:t>) </a:t>
                      </a:r>
                    </a:p>
                    <a:p>
                      <a:pPr marL="171450" indent="-171450" latinLnBrk="1">
                        <a:buFont typeface="Arial" panose="020B0604020202020204" pitchFamily="34" charset="0"/>
                        <a:buChar char="•"/>
                      </a:pPr>
                      <a:r>
                        <a:rPr lang="en-US" altLang="ko-KR" sz="1100" dirty="0"/>
                        <a:t>Tangential Radius: ∞</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M2 (or HRM) @ 46.5 m</a:t>
                      </a:r>
                    </a:p>
                    <a:p>
                      <a:pPr marL="171450" indent="-171450" latinLnBrk="1">
                        <a:buFont typeface="Arial" panose="020B0604020202020204" pitchFamily="34" charset="0"/>
                        <a:buChar char="•"/>
                      </a:pPr>
                      <a:r>
                        <a:rPr lang="en-US" altLang="ko-KR" sz="1100" dirty="0"/>
                        <a:t>Purpose: Horizontal Focusing, High Heat Load, High Harmonic Rejection</a:t>
                      </a:r>
                    </a:p>
                    <a:p>
                      <a:pPr marL="171450" indent="-171450" latinLnBrk="1">
                        <a:buFont typeface="Arial" panose="020B0604020202020204" pitchFamily="34" charset="0"/>
                        <a:buChar char="•"/>
                      </a:pPr>
                      <a:r>
                        <a:rPr lang="en-US" altLang="ko-KR" sz="1100" dirty="0"/>
                        <a:t>Incident Angle: 2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Cylinder </a:t>
                      </a:r>
                    </a:p>
                    <a:p>
                      <a:pPr marL="171450" indent="-171450" latinLnBrk="1">
                        <a:buFont typeface="Arial" panose="020B0604020202020204" pitchFamily="34" charset="0"/>
                        <a:buChar char="•"/>
                      </a:pPr>
                      <a:r>
                        <a:rPr lang="en-US" altLang="ko-KR" sz="1100" dirty="0"/>
                        <a:t>Coating Strip: Pt, Rh, Si</a:t>
                      </a:r>
                    </a:p>
                    <a:p>
                      <a:pPr marL="171450" indent="-171450" latinLnBrk="1">
                        <a:buFont typeface="Arial" panose="020B0604020202020204" pitchFamily="34" charset="0"/>
                        <a:buChar char="•"/>
                      </a:pPr>
                      <a:r>
                        <a:rPr lang="en-US" altLang="ko-KR" sz="1100" dirty="0"/>
                        <a:t>Tangential Radius: 7 ~ 40 km (Bender)</a:t>
                      </a:r>
                    </a:p>
                  </a:txBody>
                  <a:tcPr marL="114276" marR="114276" marT="57138" marB="57138"/>
                </a:tc>
                <a:tc rowSpan="2">
                  <a: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b="0" dirty="0">
                          <a:solidFill>
                            <a:schemeClr val="tx1"/>
                          </a:solidFill>
                        </a:rPr>
                        <a:t>To ensure horizontal beam stability, the bending option was transferred from M1 to M3. </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b="0" dirty="0">
                          <a:solidFill>
                            <a:schemeClr val="tx1"/>
                          </a:solidFill>
                        </a:rPr>
                        <a:t>Now, the name of M3 has been changed to M2.</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b="0" dirty="0">
                          <a:solidFill>
                            <a:schemeClr val="tx1"/>
                          </a:solidFill>
                        </a:rPr>
                        <a:t>M2 is positioned upstream of the DCM, the distance between the DCM and sample stage in EH #01 is reduced by 3.5 m, which improves beam stability at the sample stage.</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000" b="0" dirty="0">
                          <a:solidFill>
                            <a:schemeClr val="tx1"/>
                          </a:solidFill>
                        </a:rPr>
                        <a:t>M2 mirror has the high-heat-load role.</a:t>
                      </a:r>
                    </a:p>
                    <a:p>
                      <a:pPr marL="171450" indent="-171450" latinLnBrk="1">
                        <a:buFont typeface="Arial" panose="020B0604020202020204" pitchFamily="34" charset="0"/>
                        <a:buChar char="•"/>
                      </a:pPr>
                      <a:r>
                        <a:rPr lang="en-US" altLang="ko-KR" sz="1000" dirty="0">
                          <a:solidFill>
                            <a:schemeClr val="tx1"/>
                          </a:solidFill>
                        </a:rPr>
                        <a:t>As the focusing mirror (M2) is removed, a K-B mirror is introduced in EH #02.</a:t>
                      </a:r>
                      <a:endParaRPr lang="ko-KR" altLang="en-US" sz="1000" dirty="0">
                        <a:solidFill>
                          <a:schemeClr val="tx1"/>
                        </a:solidFill>
                      </a:endParaRPr>
                    </a:p>
                  </a:txBody>
                  <a:tcPr marL="114276" marR="114276" marT="57138" marB="57138"/>
                </a:tc>
                <a:tc>
                  <a:txBody>
                    <a:bodyPr/>
                    <a:lstStyle/>
                    <a:p>
                      <a:pPr marL="171450" indent="-171450" latinLnBrk="1">
                        <a:buFont typeface="Arial" panose="020B0604020202020204" pitchFamily="34" charset="0"/>
                        <a:buChar char="•"/>
                      </a:pPr>
                      <a:r>
                        <a:rPr lang="en-US" altLang="ko-KR" sz="1000" dirty="0"/>
                        <a:t>None</a:t>
                      </a:r>
                      <a:endParaRPr lang="ko-KR" altLang="en-US" sz="1000" dirty="0"/>
                    </a:p>
                  </a:txBody>
                  <a:tcPr marL="114276" marR="114276" marT="57138" marB="57138"/>
                </a:tc>
                <a:extLst>
                  <a:ext uri="{0D108BD9-81ED-4DB2-BD59-A6C34878D82A}">
                    <a16:rowId xmlns:a16="http://schemas.microsoft.com/office/drawing/2014/main" val="1532223514"/>
                  </a:ext>
                </a:extLst>
              </a:tr>
              <a:tr h="1314176">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M3 (or HRM) @ 54.35 m</a:t>
                      </a:r>
                    </a:p>
                    <a:p>
                      <a:pPr marL="171450" indent="-171450" latinLnBrk="1">
                        <a:buFont typeface="Arial" panose="020B0604020202020204" pitchFamily="34" charset="0"/>
                        <a:buChar char="•"/>
                      </a:pPr>
                      <a:r>
                        <a:rPr lang="en-US" altLang="ko-KR" sz="1100" dirty="0"/>
                        <a:t>Purpose: High Harmonic Rejection</a:t>
                      </a:r>
                    </a:p>
                    <a:p>
                      <a:pPr marL="171450" indent="-171450" latinLnBrk="1">
                        <a:buFont typeface="Arial" panose="020B0604020202020204" pitchFamily="34" charset="0"/>
                        <a:buChar char="•"/>
                      </a:pPr>
                      <a:r>
                        <a:rPr lang="en-US" altLang="ko-KR" sz="1100" dirty="0"/>
                        <a:t>Incident Angle: 2~3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Cylinder </a:t>
                      </a:r>
                    </a:p>
                    <a:p>
                      <a:pPr marL="171450" indent="-171450" latinLnBrk="1">
                        <a:buFont typeface="Arial" panose="020B0604020202020204" pitchFamily="34" charset="0"/>
                        <a:buChar char="•"/>
                      </a:pPr>
                      <a:r>
                        <a:rPr lang="en-US" altLang="ko-KR" sz="1100" dirty="0"/>
                        <a:t>Coating Strip: Ph 5 nm/Pt 50 nm, Si, Pt 50 nm </a:t>
                      </a:r>
                    </a:p>
                    <a:p>
                      <a:pPr marL="171450" indent="-171450" latinLnBrk="1">
                        <a:buFont typeface="Arial" panose="020B0604020202020204" pitchFamily="34" charset="0"/>
                        <a:buChar char="•"/>
                      </a:pPr>
                      <a:r>
                        <a:rPr lang="en-US" altLang="ko-KR" sz="1100" dirty="0"/>
                        <a:t>Sagittal Radius: ∞</a:t>
                      </a:r>
                    </a:p>
                    <a:p>
                      <a:pPr marL="171450" indent="-171450" latinLnBrk="1">
                        <a:buFont typeface="Arial" panose="020B0604020202020204" pitchFamily="34" charset="0"/>
                        <a:buChar char="•"/>
                      </a:pPr>
                      <a:r>
                        <a:rPr lang="en-US" altLang="ko-KR" sz="1100" dirty="0"/>
                        <a:t>Tangential Radius: 12 ~ 25 km (Bender)</a:t>
                      </a:r>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b="1" dirty="0"/>
                        <a:t>K-B Mirror @ 70 m</a:t>
                      </a:r>
                    </a:p>
                    <a:p>
                      <a:pPr marL="171450" indent="-171450" latinLnBrk="1">
                        <a:buFont typeface="Arial" panose="020B0604020202020204" pitchFamily="34" charset="0"/>
                        <a:buChar char="•"/>
                      </a:pPr>
                      <a:r>
                        <a:rPr lang="en-US" altLang="ko-KR" sz="1100" dirty="0"/>
                        <a:t>Purpose: Horizontal and Vertical Focusing (2 mirrors) </a:t>
                      </a:r>
                    </a:p>
                    <a:p>
                      <a:pPr marL="171450" indent="-171450" latinLnBrk="1">
                        <a:buFont typeface="Arial" panose="020B0604020202020204" pitchFamily="34" charset="0"/>
                        <a:buChar char="•"/>
                      </a:pPr>
                      <a:r>
                        <a:rPr lang="en-US" altLang="ko-KR" sz="1100" dirty="0"/>
                        <a:t>Incident Angle: 3 </a:t>
                      </a:r>
                      <a:r>
                        <a:rPr lang="en-US" altLang="ko-KR" sz="1100" dirty="0" err="1"/>
                        <a:t>mrad</a:t>
                      </a:r>
                      <a:endParaRPr lang="en-US" altLang="ko-KR" sz="1100" dirty="0"/>
                    </a:p>
                    <a:p>
                      <a:pPr marL="171450" indent="-171450" latinLnBrk="1">
                        <a:buFont typeface="Arial" panose="020B0604020202020204" pitchFamily="34" charset="0"/>
                        <a:buChar char="•"/>
                      </a:pPr>
                      <a:r>
                        <a:rPr lang="en-US" altLang="ko-KR" sz="1100" dirty="0"/>
                        <a:t>Mirror Surface Shape: Elliptical shape</a:t>
                      </a:r>
                    </a:p>
                    <a:p>
                      <a:pPr marL="171450" indent="-171450" latinLnBrk="1">
                        <a:buFont typeface="Arial" panose="020B0604020202020204" pitchFamily="34" charset="0"/>
                        <a:buChar char="•"/>
                      </a:pPr>
                      <a:r>
                        <a:rPr lang="en-US" altLang="ko-KR" sz="1100" dirty="0"/>
                        <a:t>Coating Strip: Rh</a:t>
                      </a:r>
                    </a:p>
                  </a:txBody>
                  <a:tcPr marL="114276" marR="114276" marT="57138" marB="57138"/>
                </a:tc>
                <a:tc vMerge="1">
                  <a:txBody>
                    <a:bodyPr/>
                    <a:lstStyle/>
                    <a:p>
                      <a:pPr marL="171450" indent="-171450" latinLnBrk="1">
                        <a:buFont typeface="Arial" panose="020B0604020202020204" pitchFamily="34" charset="0"/>
                        <a:buChar char="•"/>
                      </a:pPr>
                      <a:r>
                        <a:rPr lang="en-US" altLang="ko-KR" sz="800" dirty="0">
                          <a:solidFill>
                            <a:schemeClr val="tx1"/>
                          </a:solidFill>
                        </a:rPr>
                        <a:t>As the focusing mirror (M2) is removed, a K-B mirror is introduced in EH #02.</a:t>
                      </a:r>
                      <a:endParaRPr lang="ko-KR" altLang="en-US" sz="800" dirty="0">
                        <a:solidFill>
                          <a:schemeClr val="tx1"/>
                        </a:solidFill>
                      </a:endParaRPr>
                    </a:p>
                  </a:txBody>
                  <a:tcPr/>
                </a:tc>
                <a:tc>
                  <a:txBody>
                    <a:bodyPr/>
                    <a:lstStyle/>
                    <a:p>
                      <a:pPr latinLnBrk="1"/>
                      <a:r>
                        <a:rPr lang="en-US" altLang="ko-KR" sz="1000" b="1" dirty="0">
                          <a:solidFill>
                            <a:srgbClr val="FF0000"/>
                          </a:solidFill>
                        </a:rPr>
                        <a:t>M3 vs K-B Mirror</a:t>
                      </a:r>
                    </a:p>
                    <a:p>
                      <a:pPr marL="171450" indent="-171450" latinLnBrk="1">
                        <a:buFont typeface="Arial" panose="020B0604020202020204" pitchFamily="34" charset="0"/>
                        <a:buChar char="•"/>
                      </a:pPr>
                      <a:r>
                        <a:rPr lang="en-US" altLang="ko-KR" sz="1000" dirty="0">
                          <a:solidFill>
                            <a:srgbClr val="FF0000"/>
                          </a:solidFill>
                        </a:rPr>
                        <a:t>Cost level: the introduction of the K-B mirror is expected to result in a significant budget increase.</a:t>
                      </a:r>
                    </a:p>
                  </a:txBody>
                  <a:tcPr marL="114276" marR="114276" marT="57138" marB="57138"/>
                </a:tc>
                <a:extLst>
                  <a:ext uri="{0D108BD9-81ED-4DB2-BD59-A6C34878D82A}">
                    <a16:rowId xmlns:a16="http://schemas.microsoft.com/office/drawing/2014/main" val="1287916541"/>
                  </a:ext>
                </a:extLst>
              </a:tr>
            </a:tbl>
          </a:graphicData>
        </a:graphic>
      </p:graphicFrame>
      <p:sp>
        <p:nvSpPr>
          <p:cNvPr id="5" name="TextBox 4">
            <a:extLst>
              <a:ext uri="{FF2B5EF4-FFF2-40B4-BE49-F238E27FC236}">
                <a16:creationId xmlns:a16="http://schemas.microsoft.com/office/drawing/2014/main" id="{DDC9AF6A-8C12-473D-AFFD-924E655B6A1F}"/>
              </a:ext>
            </a:extLst>
          </p:cNvPr>
          <p:cNvSpPr txBox="1"/>
          <p:nvPr/>
        </p:nvSpPr>
        <p:spPr>
          <a:xfrm>
            <a:off x="0" y="99"/>
            <a:ext cx="5519973" cy="553870"/>
          </a:xfrm>
          <a:prstGeom prst="rect">
            <a:avLst/>
          </a:prstGeom>
          <a:noFill/>
        </p:spPr>
        <p:txBody>
          <a:bodyPr wrap="none" rtlCol="0">
            <a:spAutoFit/>
          </a:bodyPr>
          <a:lstStyle/>
          <a:p>
            <a:r>
              <a:rPr lang="en-US" altLang="ko-KR" sz="2999" b="1" dirty="0"/>
              <a:t>ID23 Real-Time XAFS Beamline(II)</a:t>
            </a:r>
            <a:endParaRPr lang="ko-KR" altLang="en-US" sz="2999" b="1" dirty="0"/>
          </a:p>
        </p:txBody>
      </p:sp>
      <p:sp>
        <p:nvSpPr>
          <p:cNvPr id="6" name="TextBox 5">
            <a:extLst>
              <a:ext uri="{FF2B5EF4-FFF2-40B4-BE49-F238E27FC236}">
                <a16:creationId xmlns:a16="http://schemas.microsoft.com/office/drawing/2014/main" id="{B3A049BD-DF14-42A6-B5AF-5ED5D11D837B}"/>
              </a:ext>
            </a:extLst>
          </p:cNvPr>
          <p:cNvSpPr txBox="1"/>
          <p:nvPr/>
        </p:nvSpPr>
        <p:spPr>
          <a:xfrm>
            <a:off x="13611719" y="99"/>
            <a:ext cx="1829347" cy="525080"/>
          </a:xfrm>
          <a:prstGeom prst="rect">
            <a:avLst/>
          </a:prstGeom>
          <a:noFill/>
        </p:spPr>
        <p:txBody>
          <a:bodyPr wrap="none" rtlCol="0">
            <a:spAutoFit/>
          </a:bodyPr>
          <a:lstStyle/>
          <a:p>
            <a:r>
              <a:rPr lang="en-US" altLang="ko-KR" sz="2812" dirty="0"/>
              <a:t>2025.09.30</a:t>
            </a:r>
            <a:endParaRPr lang="ko-KR" altLang="en-US" sz="2812" dirty="0"/>
          </a:p>
        </p:txBody>
      </p:sp>
    </p:spTree>
    <p:extLst>
      <p:ext uri="{BB962C8B-B14F-4D97-AF65-F5344CB8AC3E}">
        <p14:creationId xmlns:p14="http://schemas.microsoft.com/office/powerpoint/2010/main" val="3422056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a:extLst>
              <a:ext uri="{FF2B5EF4-FFF2-40B4-BE49-F238E27FC236}">
                <a16:creationId xmlns:a16="http://schemas.microsoft.com/office/drawing/2014/main" id="{97CC7907-2683-4866-81D2-09DE427E8D3F}"/>
              </a:ext>
            </a:extLst>
          </p:cNvPr>
          <p:cNvGraphicFramePr>
            <a:graphicFrameLocks noGrp="1"/>
          </p:cNvGraphicFramePr>
          <p:nvPr>
            <p:extLst/>
          </p:nvPr>
        </p:nvGraphicFramePr>
        <p:xfrm>
          <a:off x="201343" y="510296"/>
          <a:ext cx="14834140" cy="3946741"/>
        </p:xfrm>
        <a:graphic>
          <a:graphicData uri="http://schemas.openxmlformats.org/drawingml/2006/table">
            <a:tbl>
              <a:tblPr firstRow="1" bandRow="1">
                <a:tableStyleId>{5C22544A-7EE6-4342-B048-85BDC9FD1C3A}</a:tableStyleId>
              </a:tblPr>
              <a:tblGrid>
                <a:gridCol w="1605309">
                  <a:extLst>
                    <a:ext uri="{9D8B030D-6E8A-4147-A177-3AD203B41FA5}">
                      <a16:colId xmlns:a16="http://schemas.microsoft.com/office/drawing/2014/main" val="2140976050"/>
                    </a:ext>
                  </a:extLst>
                </a:gridCol>
                <a:gridCol w="4766952">
                  <a:extLst>
                    <a:ext uri="{9D8B030D-6E8A-4147-A177-3AD203B41FA5}">
                      <a16:colId xmlns:a16="http://schemas.microsoft.com/office/drawing/2014/main" val="1521833264"/>
                    </a:ext>
                  </a:extLst>
                </a:gridCol>
                <a:gridCol w="3862035">
                  <a:extLst>
                    <a:ext uri="{9D8B030D-6E8A-4147-A177-3AD203B41FA5}">
                      <a16:colId xmlns:a16="http://schemas.microsoft.com/office/drawing/2014/main" val="3955269766"/>
                    </a:ext>
                  </a:extLst>
                </a:gridCol>
                <a:gridCol w="2507727">
                  <a:extLst>
                    <a:ext uri="{9D8B030D-6E8A-4147-A177-3AD203B41FA5}">
                      <a16:colId xmlns:a16="http://schemas.microsoft.com/office/drawing/2014/main" val="3254480555"/>
                    </a:ext>
                  </a:extLst>
                </a:gridCol>
                <a:gridCol w="2092117">
                  <a:extLst>
                    <a:ext uri="{9D8B030D-6E8A-4147-A177-3AD203B41FA5}">
                      <a16:colId xmlns:a16="http://schemas.microsoft.com/office/drawing/2014/main" val="1099967518"/>
                    </a:ext>
                  </a:extLst>
                </a:gridCol>
              </a:tblGrid>
              <a:tr h="383533">
                <a:tc>
                  <a:txBody>
                    <a:bodyPr/>
                    <a:lstStyle/>
                    <a:p>
                      <a:pPr latinLnBrk="1"/>
                      <a:endParaRPr lang="ko-KR" altLang="en-US" sz="1400" dirty="0"/>
                    </a:p>
                  </a:txBody>
                  <a:tcPr marL="114276" marR="114276" marT="57138" marB="57138"/>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4179168337"/>
                  </a:ext>
                </a:extLst>
              </a:tr>
              <a:tr h="1942695">
                <a:tc>
                  <a:txBody>
                    <a:bodyPr/>
                    <a:lstStyle/>
                    <a:p>
                      <a:pPr algn="ctr" latinLnBrk="1"/>
                      <a:r>
                        <a:rPr lang="en-US" altLang="ko-KR" sz="1400" dirty="0"/>
                        <a:t>Monochromator</a:t>
                      </a:r>
                      <a:endParaRPr lang="ko-KR" altLang="en-US" sz="1400" dirty="0"/>
                    </a:p>
                  </a:txBody>
                  <a:tcPr marL="114276" marR="114276" marT="57138" marB="57138" anchor="ctr"/>
                </a:tc>
                <a:tc>
                  <a:txBody>
                    <a:bodyPr/>
                    <a:lstStyle/>
                    <a:p>
                      <a:pPr marL="0" indent="0" latinLnBrk="1">
                        <a:buFontTx/>
                        <a:buNone/>
                      </a:pPr>
                      <a:r>
                        <a:rPr lang="en-US" altLang="ko-KR" sz="1100" b="1" dirty="0"/>
                        <a:t>1. Quick DCM (Vertical Direction) @ 48.5 m</a:t>
                      </a:r>
                    </a:p>
                    <a:p>
                      <a:pPr marL="0" indent="0" latinLnBrk="1">
                        <a:buFontTx/>
                        <a:buNone/>
                      </a:pPr>
                      <a:r>
                        <a:rPr lang="en-US" altLang="ko-KR" sz="1100" dirty="0"/>
                        <a:t>  - Substrate: Channel-cut type Si (111) / Si (311) </a:t>
                      </a:r>
                    </a:p>
                    <a:p>
                      <a:pPr marL="0" indent="0" latinLnBrk="1">
                        <a:buFontTx/>
                        <a:buNone/>
                      </a:pPr>
                      <a:r>
                        <a:rPr lang="en-US" altLang="ko-KR" sz="1100" b="1" dirty="0"/>
                        <a:t>2. Normal DCM (Vertical Direction) @ 50.0 m</a:t>
                      </a:r>
                    </a:p>
                    <a:p>
                      <a:pPr marL="0" indent="0" latinLnBrk="1">
                        <a:buFontTx/>
                        <a:buNone/>
                      </a:pPr>
                      <a:r>
                        <a:rPr lang="en-US" altLang="ko-KR" sz="1100" dirty="0"/>
                        <a:t>  - Substrate: Si (111) / Si (311) </a:t>
                      </a:r>
                    </a:p>
                  </a:txBody>
                  <a:tcPr marL="114276" marR="114276" marT="57138" marB="57138"/>
                </a:tc>
                <a:tc>
                  <a:txBody>
                    <a:bodyPr/>
                    <a:lstStyle/>
                    <a:p>
                      <a:pPr marL="0" indent="0" latinLnBrk="1">
                        <a:buFontTx/>
                        <a:buNone/>
                      </a:pPr>
                      <a:r>
                        <a:rPr lang="en-US" altLang="ko-KR" sz="1200" b="1" dirty="0"/>
                        <a:t>Direct Drive-based Vertical DCM @ 51.5 m</a:t>
                      </a:r>
                    </a:p>
                    <a:p>
                      <a:pPr marL="0" indent="0" latinLnBrk="1">
                        <a:buFontTx/>
                        <a:buNone/>
                      </a:pPr>
                      <a:r>
                        <a:rPr lang="en-US" altLang="ko-KR" sz="1200" dirty="0"/>
                        <a:t>  - Substrate: Si (111) / Si (311) </a:t>
                      </a:r>
                    </a:p>
                  </a:txBody>
                  <a:tcPr marL="114276" marR="114276" marT="57138" marB="57138"/>
                </a:tc>
                <a:tc>
                  <a:txBody>
                    <a:bodyPr/>
                    <a:lstStyle/>
                    <a:p>
                      <a:r>
                        <a:rPr lang="en-US" altLang="ko-KR" sz="1000" b="1" dirty="0"/>
                        <a:t>Reason for Quick DCM Removal</a:t>
                      </a:r>
                    </a:p>
                    <a:p>
                      <a:pPr marL="171450" indent="-171450">
                        <a:buFont typeface="Arial" panose="020B0604020202020204" pitchFamily="34" charset="0"/>
                        <a:buChar char="•"/>
                      </a:pPr>
                      <a:r>
                        <a:rPr lang="en-US" altLang="ko-KR" sz="1000" dirty="0"/>
                        <a:t>When using a channel-cut DCM, the beam exhibits instabilities of up to 20% of the beam size.</a:t>
                      </a:r>
                    </a:p>
                    <a:p>
                      <a:pPr marL="171450" indent="-171450">
                        <a:buFont typeface="Arial" panose="020B0604020202020204" pitchFamily="34" charset="0"/>
                        <a:buChar char="•"/>
                      </a:pPr>
                      <a:r>
                        <a:rPr lang="en-US" altLang="ko-KR" sz="1000" dirty="0"/>
                        <a:t>Quick XAFS is not a major scientific demand.</a:t>
                      </a:r>
                    </a:p>
                    <a:p>
                      <a:pPr marL="171450" indent="-171450">
                        <a:buFont typeface="Arial" panose="020B0604020202020204" pitchFamily="34" charset="0"/>
                        <a:buChar char="•"/>
                      </a:pPr>
                      <a:r>
                        <a:rPr lang="en-US" altLang="ko-KR" sz="1000" dirty="0"/>
                        <a:t>The light source (Undulator + 4 GeV Ring) is not optimized for Quick XAFS.</a:t>
                      </a:r>
                    </a:p>
                    <a:p>
                      <a:pPr marL="171450" indent="-171450">
                        <a:buFont typeface="Arial" panose="020B0604020202020204" pitchFamily="34" charset="0"/>
                        <a:buChar char="•"/>
                      </a:pPr>
                      <a:r>
                        <a:rPr lang="en-US" altLang="ko-KR" sz="1000" dirty="0"/>
                        <a:t>The direct-drive–based DCM can scan the EXAFS region within one second; therefore, Quick XAFS capability can still be utilized if necessary.</a:t>
                      </a:r>
                    </a:p>
                  </a:txBody>
                  <a:tcPr marL="114276" marR="114276" marT="57138" marB="57138"/>
                </a:tc>
                <a:tc>
                  <a:txBody>
                    <a:bodyPr/>
                    <a:lstStyle/>
                    <a:p>
                      <a:pPr marL="171450" indent="-171450" latinLnBrk="1">
                        <a:buFont typeface="Arial" panose="020B0604020202020204" pitchFamily="34" charset="0"/>
                        <a:buChar char="•"/>
                      </a:pPr>
                      <a:r>
                        <a:rPr lang="en-US" altLang="ko-KR" sz="1000" dirty="0"/>
                        <a:t>As the Quick DCM is removed the budge of Monochromator can be saved.</a:t>
                      </a:r>
                      <a:endParaRPr lang="ko-KR" altLang="en-US" sz="1000" dirty="0"/>
                    </a:p>
                  </a:txBody>
                  <a:tcPr marL="114276" marR="114276" marT="57138" marB="57138"/>
                </a:tc>
                <a:extLst>
                  <a:ext uri="{0D108BD9-81ED-4DB2-BD59-A6C34878D82A}">
                    <a16:rowId xmlns:a16="http://schemas.microsoft.com/office/drawing/2014/main" val="3640350069"/>
                  </a:ext>
                </a:extLst>
              </a:tr>
              <a:tr h="515844">
                <a:tc>
                  <a:txBody>
                    <a:bodyPr/>
                    <a:lstStyle/>
                    <a:p>
                      <a:pPr algn="ctr" latinLnBrk="1"/>
                      <a:r>
                        <a:rPr lang="en-US" altLang="ko-KR" sz="1400" dirty="0"/>
                        <a:t>Beamline PTL</a:t>
                      </a:r>
                      <a:endParaRPr lang="ko-KR" altLang="en-US" sz="1400" dirty="0"/>
                    </a:p>
                  </a:txBody>
                  <a:tcPr marL="114276" marR="114276" marT="57138" marB="57138" anchor="ctr"/>
                </a:tc>
                <a:tc gridSpan="2">
                  <a:txBody>
                    <a:bodyPr/>
                    <a:lstStyle/>
                    <a:p>
                      <a:pPr marL="171450" indent="-171450" latinLnBrk="1">
                        <a:buFont typeface="Arial" panose="020B0604020202020204" pitchFamily="34" charset="0"/>
                        <a:buChar char="•"/>
                      </a:pPr>
                      <a:r>
                        <a:rPr lang="en-US" altLang="ko-KR" sz="1100" dirty="0"/>
                        <a:t>Under designing</a:t>
                      </a:r>
                      <a:endParaRPr lang="ko-KR" altLang="en-US" sz="1100" dirty="0"/>
                    </a:p>
                  </a:txBody>
                  <a:tcPr marL="114276" marR="114276" marT="57138" marB="57138"/>
                </a:tc>
                <a:tc hMerge="1">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000" dirty="0"/>
                    </a:p>
                  </a:txBody>
                  <a:tcPr/>
                </a:tc>
                <a:tc>
                  <a:txBody>
                    <a:bodyPr/>
                    <a:lstStyle/>
                    <a:p>
                      <a:pPr latinLnBrk="1"/>
                      <a:endParaRPr lang="ko-KR" altLang="en-US" sz="1000" dirty="0"/>
                    </a:p>
                  </a:txBody>
                  <a:tcPr marL="114276" marR="114276" marT="57138" marB="57138"/>
                </a:tc>
                <a:tc>
                  <a:txBody>
                    <a:bodyPr/>
                    <a:lstStyle/>
                    <a:p>
                      <a:pPr marL="171450" indent="-171450" latinLnBrk="1">
                        <a:buFont typeface="Arial" panose="020B0604020202020204" pitchFamily="34" charset="0"/>
                        <a:buChar char="•"/>
                      </a:pPr>
                      <a:r>
                        <a:rPr lang="en-US" altLang="ko-KR" sz="1000" dirty="0"/>
                        <a:t>None</a:t>
                      </a:r>
                      <a:endParaRPr lang="ko-KR" altLang="en-US" sz="1000" dirty="0"/>
                    </a:p>
                  </a:txBody>
                  <a:tcPr marL="114276" marR="114276" marT="57138" marB="57138"/>
                </a:tc>
                <a:extLst>
                  <a:ext uri="{0D108BD9-81ED-4DB2-BD59-A6C34878D82A}">
                    <a16:rowId xmlns:a16="http://schemas.microsoft.com/office/drawing/2014/main" val="3323599810"/>
                  </a:ext>
                </a:extLst>
              </a:tr>
              <a:tr h="799933">
                <a:tc>
                  <a:txBody>
                    <a:bodyPr/>
                    <a:lstStyle/>
                    <a:p>
                      <a:pPr algn="ctr" latinLnBrk="1"/>
                      <a:r>
                        <a:rPr lang="en-US" altLang="ko-KR" sz="1400" dirty="0"/>
                        <a:t>Exp. system</a:t>
                      </a:r>
                      <a:endParaRPr lang="ko-KR" altLang="en-US" sz="1400" dirty="0"/>
                    </a:p>
                  </a:txBody>
                  <a:tcPr marL="114276" marR="114276" marT="57138" marB="57138" anchor="ctr"/>
                </a:tc>
                <a:tc>
                  <a:txBody>
                    <a:bodyPr/>
                    <a:lstStyle/>
                    <a:p>
                      <a:pPr marL="171450" indent="-171450" latinLnBrk="1">
                        <a:buFont typeface="Arial" panose="020B0604020202020204" pitchFamily="34" charset="0"/>
                        <a:buChar char="•"/>
                      </a:pPr>
                      <a:r>
                        <a:rPr lang="en-US" altLang="ko-KR" sz="1100" dirty="0"/>
                        <a:t>XAFS</a:t>
                      </a:r>
                    </a:p>
                    <a:p>
                      <a:pPr marL="171450" indent="-171450" latinLnBrk="1">
                        <a:buFont typeface="Arial" panose="020B0604020202020204" pitchFamily="34" charset="0"/>
                        <a:buChar char="•"/>
                      </a:pPr>
                      <a:r>
                        <a:rPr lang="en-US" altLang="ko-KR" sz="1100" dirty="0"/>
                        <a:t>Quick XAS ( ~ 20 </a:t>
                      </a:r>
                      <a:r>
                        <a:rPr lang="en-US" altLang="ko-KR" sz="1100" dirty="0" err="1"/>
                        <a:t>ms</a:t>
                      </a:r>
                      <a:r>
                        <a:rPr lang="en-US" altLang="ko-KR" sz="1100" dirty="0"/>
                        <a:t>)</a:t>
                      </a:r>
                    </a:p>
                    <a:p>
                      <a:pPr marL="171450" indent="-171450" latinLnBrk="1">
                        <a:buFont typeface="Arial" panose="020B0604020202020204" pitchFamily="34" charset="0"/>
                        <a:buChar char="•"/>
                      </a:pPr>
                      <a:r>
                        <a:rPr lang="en-US" altLang="ko-KR" sz="1100" dirty="0"/>
                        <a:t>XES, HERFD-XAS </a:t>
                      </a:r>
                    </a:p>
                    <a:p>
                      <a:pPr marL="171450" indent="-171450" latinLnBrk="1">
                        <a:buFont typeface="Arial" panose="020B0604020202020204" pitchFamily="34" charset="0"/>
                        <a:buChar char="•"/>
                      </a:pPr>
                      <a:r>
                        <a:rPr lang="en-US" altLang="ko-KR" sz="1100" dirty="0"/>
                        <a:t>in-situ/operando system</a:t>
                      </a:r>
                    </a:p>
                  </a:txBody>
                  <a:tcPr marL="114276" marR="114276" marT="57138" marB="57138"/>
                </a:tc>
                <a:tc>
                  <a:txBody>
                    <a:bodyPr/>
                    <a:lstStyle/>
                    <a:p>
                      <a:pPr marL="171450" indent="-171450" latinLnBrk="1">
                        <a:buFont typeface="Arial" panose="020B0604020202020204" pitchFamily="34" charset="0"/>
                        <a:buChar char="•"/>
                      </a:pPr>
                      <a:r>
                        <a:rPr lang="en-US" altLang="ko-KR" sz="1100" dirty="0"/>
                        <a:t>XAFS</a:t>
                      </a:r>
                    </a:p>
                    <a:p>
                      <a:pPr marL="171450" indent="-171450" latinLnBrk="1">
                        <a:buFont typeface="Arial" panose="020B0604020202020204" pitchFamily="34" charset="0"/>
                        <a:buChar char="•"/>
                      </a:pPr>
                      <a:r>
                        <a:rPr lang="en-US" altLang="ko-KR" sz="1100" dirty="0"/>
                        <a:t>Quick XAS ( ~ 1s)</a:t>
                      </a:r>
                    </a:p>
                    <a:p>
                      <a:pPr marL="171450" indent="-171450" latinLnBrk="1">
                        <a:buFont typeface="Arial" panose="020B0604020202020204" pitchFamily="34" charset="0"/>
                        <a:buChar char="•"/>
                      </a:pPr>
                      <a:r>
                        <a:rPr lang="en-US" altLang="ko-KR" sz="1100" dirty="0"/>
                        <a:t>XES, HERFD-XAS</a:t>
                      </a:r>
                    </a:p>
                    <a:p>
                      <a:pPr marL="171450" indent="-171450" latinLnBrk="1">
                        <a:buFont typeface="Arial" panose="020B0604020202020204" pitchFamily="34" charset="0"/>
                        <a:buChar char="•"/>
                      </a:pPr>
                      <a:r>
                        <a:rPr lang="en-US" altLang="ko-KR" sz="1100" dirty="0"/>
                        <a:t>in-situ/operando system</a:t>
                      </a:r>
                    </a:p>
                  </a:txBody>
                  <a:tcPr marL="114276" marR="114276" marT="57138" marB="57138"/>
                </a:tc>
                <a:tc>
                  <a:txBody>
                    <a:bodyPr/>
                    <a:lstStyle/>
                    <a:p>
                      <a:pPr marL="171450" indent="-171450" latinLnBrk="1">
                        <a:buFont typeface="Arial" panose="020B0604020202020204" pitchFamily="34" charset="0"/>
                        <a:buChar char="•"/>
                      </a:pPr>
                      <a:r>
                        <a:rPr lang="en-US" altLang="ko-KR" sz="1000" dirty="0">
                          <a:solidFill>
                            <a:schemeClr val="tx1"/>
                          </a:solidFill>
                        </a:rPr>
                        <a:t>The time resolution of quick XAS has decreased.</a:t>
                      </a:r>
                      <a:endParaRPr lang="ko-KR" altLang="en-US" sz="1000" dirty="0">
                        <a:solidFill>
                          <a:schemeClr val="tx1"/>
                        </a:solidFill>
                      </a:endParaRPr>
                    </a:p>
                  </a:txBody>
                  <a:tcPr marL="114276" marR="114276" marT="57138" marB="57138"/>
                </a:tc>
                <a:tc>
                  <a:txBody>
                    <a:bodyPr/>
                    <a:lstStyle/>
                    <a:p>
                      <a:pPr marL="171450" indent="-171450" latinLnBrk="1">
                        <a:buFont typeface="Arial" panose="020B0604020202020204" pitchFamily="34" charset="0"/>
                        <a:buChar char="•"/>
                      </a:pPr>
                      <a:r>
                        <a:rPr lang="en-US" altLang="ko-KR" sz="1000" dirty="0">
                          <a:solidFill>
                            <a:schemeClr val="tx1"/>
                          </a:solidFill>
                        </a:rPr>
                        <a:t>None</a:t>
                      </a:r>
                      <a:endParaRPr lang="ko-KR" altLang="en-US" sz="1000" dirty="0">
                        <a:solidFill>
                          <a:schemeClr val="tx1"/>
                        </a:solidFill>
                      </a:endParaRPr>
                    </a:p>
                  </a:txBody>
                  <a:tcPr marL="114276" marR="114276" marT="57138" marB="57138"/>
                </a:tc>
                <a:extLst>
                  <a:ext uri="{0D108BD9-81ED-4DB2-BD59-A6C34878D82A}">
                    <a16:rowId xmlns:a16="http://schemas.microsoft.com/office/drawing/2014/main" val="3904792920"/>
                  </a:ext>
                </a:extLst>
              </a:tr>
            </a:tbl>
          </a:graphicData>
        </a:graphic>
      </p:graphicFrame>
      <p:sp>
        <p:nvSpPr>
          <p:cNvPr id="5" name="TextBox 4">
            <a:extLst>
              <a:ext uri="{FF2B5EF4-FFF2-40B4-BE49-F238E27FC236}">
                <a16:creationId xmlns:a16="http://schemas.microsoft.com/office/drawing/2014/main" id="{0C2E14D8-6E7F-45F4-B35B-1C659E6E575E}"/>
              </a:ext>
            </a:extLst>
          </p:cNvPr>
          <p:cNvSpPr txBox="1"/>
          <p:nvPr/>
        </p:nvSpPr>
        <p:spPr>
          <a:xfrm>
            <a:off x="0" y="99"/>
            <a:ext cx="5622565" cy="553870"/>
          </a:xfrm>
          <a:prstGeom prst="rect">
            <a:avLst/>
          </a:prstGeom>
          <a:noFill/>
        </p:spPr>
        <p:txBody>
          <a:bodyPr wrap="none" rtlCol="0">
            <a:spAutoFit/>
          </a:bodyPr>
          <a:lstStyle/>
          <a:p>
            <a:r>
              <a:rPr lang="en-US" altLang="ko-KR" sz="2999" b="1" dirty="0"/>
              <a:t>ID23 Real-Time XAFS Beamline(III)</a:t>
            </a:r>
            <a:endParaRPr lang="ko-KR" altLang="en-US" sz="2999" b="1" dirty="0"/>
          </a:p>
        </p:txBody>
      </p:sp>
      <p:sp>
        <p:nvSpPr>
          <p:cNvPr id="6" name="TextBox 5">
            <a:extLst>
              <a:ext uri="{FF2B5EF4-FFF2-40B4-BE49-F238E27FC236}">
                <a16:creationId xmlns:a16="http://schemas.microsoft.com/office/drawing/2014/main" id="{822186B3-F03B-4B75-8D2B-CEA807CE5CB0}"/>
              </a:ext>
            </a:extLst>
          </p:cNvPr>
          <p:cNvSpPr txBox="1"/>
          <p:nvPr/>
        </p:nvSpPr>
        <p:spPr>
          <a:xfrm>
            <a:off x="13611719" y="99"/>
            <a:ext cx="1829347" cy="525080"/>
          </a:xfrm>
          <a:prstGeom prst="rect">
            <a:avLst/>
          </a:prstGeom>
          <a:noFill/>
        </p:spPr>
        <p:txBody>
          <a:bodyPr wrap="none" rtlCol="0">
            <a:spAutoFit/>
          </a:bodyPr>
          <a:lstStyle/>
          <a:p>
            <a:r>
              <a:rPr lang="en-US" altLang="ko-KR" sz="2812" dirty="0"/>
              <a:t>2025.09.30</a:t>
            </a:r>
            <a:endParaRPr lang="ko-KR" altLang="en-US" sz="2812" dirty="0"/>
          </a:p>
        </p:txBody>
      </p:sp>
    </p:spTree>
    <p:extLst>
      <p:ext uri="{BB962C8B-B14F-4D97-AF65-F5344CB8AC3E}">
        <p14:creationId xmlns:p14="http://schemas.microsoft.com/office/powerpoint/2010/main" val="305257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aphicFrame>
        <p:nvGraphicFramePr>
          <p:cNvPr id="200" name="Google Shape;200;p5"/>
          <p:cNvGraphicFramePr/>
          <p:nvPr>
            <p:extLst/>
          </p:nvPr>
        </p:nvGraphicFramePr>
        <p:xfrm>
          <a:off x="260063" y="545774"/>
          <a:ext cx="14716715" cy="7221774"/>
        </p:xfrm>
        <a:graphic>
          <a:graphicData uri="http://schemas.openxmlformats.org/drawingml/2006/table">
            <a:tbl>
              <a:tblPr firstRow="1" bandRow="1">
                <a:noFill/>
              </a:tblPr>
              <a:tblGrid>
                <a:gridCol w="823172">
                  <a:extLst>
                    <a:ext uri="{9D8B030D-6E8A-4147-A177-3AD203B41FA5}">
                      <a16:colId xmlns:a16="http://schemas.microsoft.com/office/drawing/2014/main" val="20000"/>
                    </a:ext>
                  </a:extLst>
                </a:gridCol>
                <a:gridCol w="839513">
                  <a:extLst>
                    <a:ext uri="{9D8B030D-6E8A-4147-A177-3AD203B41FA5}">
                      <a16:colId xmlns:a16="http://schemas.microsoft.com/office/drawing/2014/main" val="20001"/>
                    </a:ext>
                  </a:extLst>
                </a:gridCol>
                <a:gridCol w="4167444">
                  <a:extLst>
                    <a:ext uri="{9D8B030D-6E8A-4147-A177-3AD203B41FA5}">
                      <a16:colId xmlns:a16="http://schemas.microsoft.com/office/drawing/2014/main" val="20002"/>
                    </a:ext>
                  </a:extLst>
                </a:gridCol>
                <a:gridCol w="4381025">
                  <a:extLst>
                    <a:ext uri="{9D8B030D-6E8A-4147-A177-3AD203B41FA5}">
                      <a16:colId xmlns:a16="http://schemas.microsoft.com/office/drawing/2014/main" val="20003"/>
                    </a:ext>
                  </a:extLst>
                </a:gridCol>
                <a:gridCol w="2588242">
                  <a:extLst>
                    <a:ext uri="{9D8B030D-6E8A-4147-A177-3AD203B41FA5}">
                      <a16:colId xmlns:a16="http://schemas.microsoft.com/office/drawing/2014/main" val="20004"/>
                    </a:ext>
                  </a:extLst>
                </a:gridCol>
                <a:gridCol w="1917319">
                  <a:extLst>
                    <a:ext uri="{9D8B030D-6E8A-4147-A177-3AD203B41FA5}">
                      <a16:colId xmlns:a16="http://schemas.microsoft.com/office/drawing/2014/main" val="20005"/>
                    </a:ext>
                  </a:extLst>
                </a:gridCol>
              </a:tblGrid>
              <a:tr h="525672">
                <a:tc gridSpan="2">
                  <a:txBody>
                    <a:bodyPr/>
                    <a:lstStyle/>
                    <a:p>
                      <a:pPr marL="0" marR="0" lvl="0" indent="0" algn="ctr" rtl="0">
                        <a:spcBef>
                          <a:spcPts val="0"/>
                        </a:spcBef>
                        <a:spcAft>
                          <a:spcPts val="0"/>
                        </a:spcAft>
                        <a:buNone/>
                      </a:pPr>
                      <a:endParaRPr sz="1400" u="none" strike="noStrike" cap="none"/>
                    </a:p>
                  </a:txBody>
                  <a:tcPr marL="114289" marR="114289" marT="57144" marB="57144" anchor="ctr"/>
                </a:tc>
                <a:tc hMerge="1">
                  <a:txBody>
                    <a:bodyPr/>
                    <a:lstStyle/>
                    <a:p>
                      <a:endParaRPr lang="ko-K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10000"/>
                  </a:ext>
                </a:extLst>
              </a:tr>
              <a:tr h="3522922">
                <a:tc gridSpan="2">
                  <a:txBody>
                    <a:bodyPr/>
                    <a:lstStyle/>
                    <a:p>
                      <a:pPr marL="0" marR="0" lvl="0" indent="0" algn="ctr" rtl="0">
                        <a:spcBef>
                          <a:spcPts val="0"/>
                        </a:spcBef>
                        <a:spcAft>
                          <a:spcPts val="0"/>
                        </a:spcAft>
                        <a:buNone/>
                      </a:pPr>
                      <a:r>
                        <a:rPr lang="en-US" sz="1400" b="1" u="none" strike="noStrike" cap="none">
                          <a:latin typeface="Arial"/>
                          <a:ea typeface="Arial"/>
                          <a:cs typeface="Arial"/>
                          <a:sym typeface="Arial"/>
                        </a:rPr>
                        <a:t>Beamline Layout</a:t>
                      </a:r>
                      <a:endParaRPr sz="1400" b="1" u="none" strike="noStrike" cap="none">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spcBef>
                          <a:spcPts val="0"/>
                        </a:spcBef>
                        <a:spcAft>
                          <a:spcPts val="0"/>
                        </a:spcAft>
                        <a:buNone/>
                      </a:pPr>
                      <a:endParaRPr sz="2000" u="none" strike="noStrike" cap="none">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2000" u="none" strike="noStrike" cap="none">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Font typeface="Arial"/>
                        <a:buChar char="•"/>
                      </a:pPr>
                      <a:r>
                        <a:rPr lang="en-US" sz="1100" u="none" strike="noStrike" cap="none">
                          <a:latin typeface="Arial"/>
                          <a:ea typeface="Arial"/>
                          <a:cs typeface="Arial"/>
                          <a:sym typeface="Arial"/>
                        </a:rPr>
                        <a:t>During the design optimization process, this beamline was aimed at enabling </a:t>
                      </a:r>
                      <a:r>
                        <a:rPr lang="en-US" sz="1100" u="sng" strike="noStrike" cap="none">
                          <a:latin typeface="Arial"/>
                          <a:ea typeface="Arial"/>
                          <a:cs typeface="Arial"/>
                          <a:sym typeface="Arial"/>
                        </a:rPr>
                        <a:t>high-quality microrystallography </a:t>
                      </a:r>
                      <a:r>
                        <a:rPr lang="en-US" sz="1100" u="none" strike="noStrike" cap="none">
                          <a:latin typeface="Arial"/>
                          <a:ea typeface="Arial"/>
                          <a:cs typeface="Arial"/>
                          <a:sym typeface="Arial"/>
                        </a:rPr>
                        <a:t>and was optimized to provide </a:t>
                      </a:r>
                      <a:r>
                        <a:rPr lang="en-US" sz="1100" u="sng" strike="noStrike" cap="none">
                          <a:latin typeface="Arial"/>
                          <a:ea typeface="Arial"/>
                          <a:cs typeface="Arial"/>
                          <a:sym typeface="Arial"/>
                        </a:rPr>
                        <a:t>high flux and pulsed beams.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Font typeface="Arial"/>
                        <a:buChar char="•"/>
                      </a:pPr>
                      <a:r>
                        <a:rPr lang="en-US" sz="1100" u="none" strike="noStrike" cap="none">
                          <a:latin typeface="Arial"/>
                          <a:ea typeface="Arial"/>
                          <a:cs typeface="Arial"/>
                          <a:sym typeface="Arial"/>
                        </a:rPr>
                        <a:t>In addition, the design allows for </a:t>
                      </a:r>
                      <a:r>
                        <a:rPr lang="en-US" sz="1100" u="sng" strike="noStrike" cap="none">
                          <a:latin typeface="Arial"/>
                          <a:ea typeface="Arial"/>
                          <a:cs typeface="Arial"/>
                          <a:sym typeface="Arial"/>
                        </a:rPr>
                        <a:t>high-throughput and time-resolved experiments.</a:t>
                      </a:r>
                      <a:endParaRPr sz="2800">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u="none" strike="noStrike" cap="none">
                          <a:solidFill>
                            <a:schemeClr val="dk1"/>
                          </a:solidFill>
                          <a:latin typeface="Arial"/>
                          <a:ea typeface="Arial"/>
                          <a:cs typeface="Arial"/>
                          <a:sym typeface="Arial"/>
                        </a:rPr>
                        <a:t>→ Ensures high flux with multilayer monochromator, enabling the generation of pulsed beams with high intensity using chopper system</a:t>
                      </a:r>
                      <a:endParaRPr sz="2800">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u="none" strike="noStrike" cap="none">
                          <a:solidFill>
                            <a:schemeClr val="dk1"/>
                          </a:solidFill>
                          <a:latin typeface="Arial"/>
                          <a:ea typeface="Arial"/>
                          <a:cs typeface="Arial"/>
                          <a:sym typeface="Arial"/>
                        </a:rPr>
                        <a:t>→ Incorporation of a chopper system reduces downstream thermal load when using a multilayer</a:t>
                      </a:r>
                      <a:endParaRPr sz="2800">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u="none" strike="noStrike" cap="none">
                          <a:solidFill>
                            <a:schemeClr val="dk1"/>
                          </a:solidFill>
                          <a:latin typeface="Arial"/>
                          <a:ea typeface="Arial"/>
                          <a:cs typeface="Arial"/>
                          <a:sym typeface="Arial"/>
                        </a:rPr>
                        <a:t>→ The generation of pulsed beams enables time-resolved serial synchrotron crystallography (SSX)</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u="none" strike="noStrike" cap="none">
                          <a:latin typeface="Arial"/>
                          <a:ea typeface="Arial"/>
                          <a:cs typeface="Arial"/>
                          <a:sym typeface="Arial"/>
                        </a:rPr>
                        <a:t>The main cost changes:</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Decrease of 550 million won due to the removal of the HHM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Increase of about 500 million won due to the addition of the chopper system.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Overall, no significant change in the total budget is expected.</a:t>
                      </a:r>
                      <a:endParaRPr sz="1100" u="none" strike="noStrike" cap="none">
                        <a:latin typeface="Arial"/>
                        <a:ea typeface="Arial"/>
                        <a:cs typeface="Arial"/>
                        <a:sym typeface="Arial"/>
                      </a:endParaRPr>
                    </a:p>
                  </a:txBody>
                  <a:tcPr marL="114289" marR="114289" marT="57144" marB="57144"/>
                </a:tc>
                <a:extLst>
                  <a:ext uri="{0D108BD9-81ED-4DB2-BD59-A6C34878D82A}">
                    <a16:rowId xmlns:a16="http://schemas.microsoft.com/office/drawing/2014/main" val="10001"/>
                  </a:ext>
                </a:extLst>
              </a:tr>
              <a:tr h="323795">
                <a:tc gridSpan="2">
                  <a:txBody>
                    <a:bodyPr/>
                    <a:lstStyle/>
                    <a:p>
                      <a:pPr marL="0" marR="0" lvl="0" indent="0" algn="ctr" rtl="0">
                        <a:lnSpc>
                          <a:spcPct val="100000"/>
                        </a:lnSpc>
                        <a:spcBef>
                          <a:spcPts val="0"/>
                        </a:spcBef>
                        <a:spcAft>
                          <a:spcPts val="0"/>
                        </a:spcAft>
                        <a:buClr>
                          <a:schemeClr val="dk1"/>
                        </a:buClr>
                        <a:buSzPts val="1100"/>
                        <a:buFont typeface="Malgun Gothic"/>
                        <a:buNone/>
                      </a:pPr>
                      <a:r>
                        <a:rPr lang="en-US" sz="1400" b="1" u="none" strike="noStrike" cap="none">
                          <a:latin typeface="Arial"/>
                          <a:ea typeface="Arial"/>
                          <a:cs typeface="Arial"/>
                          <a:sym typeface="Arial"/>
                        </a:rPr>
                        <a:t>Light source </a:t>
                      </a:r>
                      <a:endParaRPr sz="1400" b="1" u="none" strike="noStrike" cap="none">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lnSpc>
                          <a:spcPct val="100000"/>
                        </a:lnSpc>
                        <a:spcBef>
                          <a:spcPts val="0"/>
                        </a:spcBef>
                        <a:spcAft>
                          <a:spcPts val="0"/>
                        </a:spcAft>
                        <a:buClr>
                          <a:schemeClr val="dk1"/>
                        </a:buClr>
                        <a:buSzPts val="900"/>
                        <a:buFont typeface="Malgun Gothic"/>
                        <a:buNone/>
                      </a:pPr>
                      <a:r>
                        <a:rPr lang="en-US" sz="1100" u="none" strike="noStrike" cap="none">
                          <a:latin typeface="Arial"/>
                          <a:ea typeface="Arial"/>
                          <a:cs typeface="Arial"/>
                          <a:sym typeface="Arial"/>
                        </a:rPr>
                        <a:t>-   IVU20</a:t>
                      </a:r>
                      <a:endParaRPr sz="1100" u="none" strike="noStrike" cap="none">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None</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r>
                        <a:rPr lang="en-US" sz="1100" u="none" strike="noStrike" cap="none">
                          <a:latin typeface="Arial"/>
                          <a:ea typeface="Arial"/>
                          <a:cs typeface="Arial"/>
                          <a:sym typeface="Arial"/>
                        </a:rPr>
                        <a:t>-</a:t>
                      </a:r>
                      <a:endParaRPr sz="2800">
                        <a:latin typeface="Arial"/>
                        <a:ea typeface="Arial"/>
                        <a:cs typeface="Arial"/>
                        <a:sym typeface="Arial"/>
                      </a:endParaRPr>
                    </a:p>
                  </a:txBody>
                  <a:tcPr marL="114289" marR="114289" marT="57144" marB="57144"/>
                </a:tc>
                <a:tc>
                  <a:txBody>
                    <a:bodyPr/>
                    <a:lstStyle/>
                    <a:p>
                      <a:pPr marL="171450" marR="0" lvl="0" indent="-107950" algn="l" rtl="0">
                        <a:lnSpc>
                          <a:spcPct val="100000"/>
                        </a:lnSpc>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tc>
                <a:extLst>
                  <a:ext uri="{0D108BD9-81ED-4DB2-BD59-A6C34878D82A}">
                    <a16:rowId xmlns:a16="http://schemas.microsoft.com/office/drawing/2014/main" val="10002"/>
                  </a:ext>
                </a:extLst>
              </a:tr>
              <a:tr h="331462">
                <a:tc gridSpan="2">
                  <a:txBody>
                    <a:bodyPr/>
                    <a:lstStyle/>
                    <a:p>
                      <a:pPr marL="0" marR="0" lvl="0" indent="0" algn="ctr" rtl="0">
                        <a:spcBef>
                          <a:spcPts val="0"/>
                        </a:spcBef>
                        <a:spcAft>
                          <a:spcPts val="0"/>
                        </a:spcAft>
                        <a:buNone/>
                      </a:pPr>
                      <a:r>
                        <a:rPr lang="en-US" sz="1400" b="1" u="none" strike="noStrike" cap="none">
                          <a:latin typeface="Arial"/>
                          <a:ea typeface="Arial"/>
                          <a:cs typeface="Arial"/>
                          <a:sym typeface="Arial"/>
                        </a:rPr>
                        <a:t>Front-end</a:t>
                      </a:r>
                      <a:endParaRPr sz="1400" b="1" u="none" strike="noStrike" cap="none">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Front-End</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u="none" strike="noStrike" cap="none">
                          <a:latin typeface="Arial"/>
                          <a:ea typeface="Arial"/>
                          <a:cs typeface="Arial"/>
                          <a:sym typeface="Arial"/>
                        </a:rPr>
                        <a:t>None</a:t>
                      </a:r>
                      <a:endParaRPr sz="2800">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900"/>
                        <a:buFont typeface="Malgun Gothic"/>
                        <a:buNone/>
                      </a:pPr>
                      <a:r>
                        <a:rPr lang="en-US" sz="1100" u="none" strike="noStrike" cap="none">
                          <a:latin typeface="Arial"/>
                          <a:ea typeface="Arial"/>
                          <a:cs typeface="Arial"/>
                          <a:sym typeface="Arial"/>
                        </a:rPr>
                        <a:t>-</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endParaRPr sz="1200" u="none" strike="noStrike" cap="none">
                        <a:latin typeface="Arial"/>
                        <a:ea typeface="Arial"/>
                        <a:cs typeface="Arial"/>
                        <a:sym typeface="Arial"/>
                      </a:endParaRPr>
                    </a:p>
                  </a:txBody>
                  <a:tcPr marL="114289" marR="114289" marT="57144" marB="57144"/>
                </a:tc>
                <a:extLst>
                  <a:ext uri="{0D108BD9-81ED-4DB2-BD59-A6C34878D82A}">
                    <a16:rowId xmlns:a16="http://schemas.microsoft.com/office/drawing/2014/main" val="10003"/>
                  </a:ext>
                </a:extLst>
              </a:tr>
              <a:tr h="2514070">
                <a:tc>
                  <a:txBody>
                    <a:bodyPr/>
                    <a:lstStyle/>
                    <a:p>
                      <a:pPr marL="0" marR="0" lvl="0" indent="0" algn="ctr" rtl="0">
                        <a:spcBef>
                          <a:spcPts val="0"/>
                        </a:spcBef>
                        <a:spcAft>
                          <a:spcPts val="0"/>
                        </a:spcAft>
                        <a:buNone/>
                      </a:pPr>
                      <a:r>
                        <a:rPr lang="en-US" sz="1500" b="1" u="none" strike="noStrike" cap="none">
                          <a:latin typeface="Arial"/>
                          <a:ea typeface="Arial"/>
                          <a:cs typeface="Arial"/>
                          <a:sym typeface="Arial"/>
                        </a:rPr>
                        <a:t>Optics</a:t>
                      </a:r>
                      <a:endParaRPr sz="1500" b="1" u="none" strike="noStrike" cap="none">
                        <a:latin typeface="Arial"/>
                        <a:ea typeface="Arial"/>
                        <a:cs typeface="Arial"/>
                        <a:sym typeface="Arial"/>
                      </a:endParaRPr>
                    </a:p>
                  </a:txBody>
                  <a:tcPr marL="114289" marR="114289" marT="57144" marB="57144" anchor="ctr"/>
                </a:tc>
                <a:tc>
                  <a:txBody>
                    <a:bodyPr/>
                    <a:lstStyle/>
                    <a:p>
                      <a:pPr marL="0" marR="0" lvl="0" indent="0" algn="ctr" rtl="0">
                        <a:lnSpc>
                          <a:spcPct val="100000"/>
                        </a:lnSpc>
                        <a:spcBef>
                          <a:spcPts val="0"/>
                        </a:spcBef>
                        <a:spcAft>
                          <a:spcPts val="0"/>
                        </a:spcAft>
                        <a:buClr>
                          <a:schemeClr val="dk1"/>
                        </a:buClr>
                        <a:buSzPts val="1100"/>
                        <a:buFont typeface="Malgun Gothic"/>
                        <a:buNone/>
                      </a:pPr>
                      <a:r>
                        <a:rPr lang="en-US" sz="1400" b="1" u="none" strike="noStrike" cap="none">
                          <a:latin typeface="Arial"/>
                          <a:ea typeface="Arial"/>
                          <a:cs typeface="Arial"/>
                          <a:sym typeface="Arial"/>
                        </a:rPr>
                        <a:t>Mirror system</a:t>
                      </a:r>
                      <a:endParaRPr sz="1400" b="1" u="none" strike="noStrike" cap="none">
                        <a:latin typeface="Arial"/>
                        <a:ea typeface="Arial"/>
                        <a:cs typeface="Arial"/>
                        <a:sym typeface="Arial"/>
                      </a:endParaRPr>
                    </a:p>
                    <a:p>
                      <a:pPr marL="0" marR="0" lvl="0" indent="0" algn="ctr" rtl="0">
                        <a:spcBef>
                          <a:spcPts val="0"/>
                        </a:spcBef>
                        <a:spcAft>
                          <a:spcPts val="0"/>
                        </a:spcAft>
                        <a:buNone/>
                      </a:pPr>
                      <a:endParaRPr sz="1400" b="1" u="none" strike="noStrike" cap="none">
                        <a:latin typeface="Arial"/>
                        <a:ea typeface="Arial"/>
                        <a:cs typeface="Arial"/>
                        <a:sym typeface="Arial"/>
                      </a:endParaRPr>
                    </a:p>
                  </a:txBody>
                  <a:tcPr marL="114289" marR="114289" marT="57144" marB="57144" anchor="ctr"/>
                </a:tc>
                <a:tc>
                  <a:txBody>
                    <a:bodyPr/>
                    <a:lstStyle/>
                    <a:p>
                      <a:pPr marL="0" marR="0" lvl="0" indent="0" algn="l" rtl="0">
                        <a:spcBef>
                          <a:spcPts val="0"/>
                        </a:spcBef>
                        <a:spcAft>
                          <a:spcPts val="0"/>
                        </a:spcAft>
                        <a:buNone/>
                      </a:pPr>
                      <a:r>
                        <a:rPr lang="en-US" sz="1100" u="none" strike="noStrike" cap="none">
                          <a:solidFill>
                            <a:schemeClr val="dk1"/>
                          </a:solidFill>
                          <a:latin typeface="Arial"/>
                          <a:ea typeface="Arial"/>
                          <a:cs typeface="Arial"/>
                          <a:sym typeface="Arial"/>
                        </a:rPr>
                        <a:t>-HHL (High Heat Load Mirror)</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rgbClr val="FF0000"/>
                          </a:solidFill>
                          <a:latin typeface="Arial"/>
                          <a:ea typeface="Arial"/>
                          <a:cs typeface="Arial"/>
                          <a:sym typeface="Arial"/>
                        </a:rPr>
                        <a:t>- Removed</a:t>
                      </a:r>
                      <a:endParaRPr sz="1100">
                        <a:solidFill>
                          <a:srgbClr val="FF0000"/>
                        </a:solidFill>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To ensure beam position stability, the design was optimized to minimize the number of mirrors.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The thermal load at the monochromator was calculated depending on its position, and at 45 m the load does not exceed the thermal limit for the required energies (12.4 and 20 keV). Based on this result, the HHM was considered unnecessary and therefore removed.</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dirty="0">
                          <a:solidFill>
                            <a:schemeClr val="dk1"/>
                          </a:solidFill>
                          <a:latin typeface="Arial"/>
                          <a:ea typeface="Arial"/>
                          <a:cs typeface="Arial"/>
                          <a:sym typeface="Arial"/>
                        </a:rPr>
                        <a:t>a reduction of 550 million won</a:t>
                      </a:r>
                      <a:endParaRPr sz="1100" dirty="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4"/>
                  </a:ext>
                </a:extLst>
              </a:tr>
            </a:tbl>
          </a:graphicData>
        </a:graphic>
      </p:graphicFrame>
      <p:sp>
        <p:nvSpPr>
          <p:cNvPr id="201" name="Google Shape;201;p5"/>
          <p:cNvSpPr txBox="1"/>
          <p:nvPr/>
        </p:nvSpPr>
        <p:spPr>
          <a:xfrm>
            <a:off x="0" y="99"/>
            <a:ext cx="8304709" cy="576878"/>
          </a:xfrm>
          <a:prstGeom prst="rect">
            <a:avLst/>
          </a:prstGeom>
          <a:noFill/>
          <a:ln>
            <a:noFill/>
          </a:ln>
        </p:spPr>
        <p:txBody>
          <a:bodyPr spcFirstLastPara="1" wrap="square" lIns="114257" tIns="57113" rIns="114257" bIns="57113" anchor="t" anchorCtr="0">
            <a:spAutoFit/>
          </a:bodyPr>
          <a:lstStyle/>
          <a:p>
            <a:pPr>
              <a:buClr>
                <a:srgbClr val="000000"/>
              </a:buClr>
              <a:buSzPts val="2400"/>
            </a:pPr>
            <a:r>
              <a:rPr lang="en-US" sz="2999" b="1">
                <a:solidFill>
                  <a:srgbClr val="000000"/>
                </a:solidFill>
                <a:latin typeface="Malgun Gothic"/>
                <a:ea typeface="Malgun Gothic"/>
                <a:cs typeface="Malgun Gothic"/>
                <a:sym typeface="Malgun Gothic"/>
              </a:rPr>
              <a:t>ID22 Bio Nano Crystallography Beamline (I)</a:t>
            </a:r>
            <a:endParaRPr sz="2999" b="1">
              <a:solidFill>
                <a:srgbClr val="000000"/>
              </a:solidFill>
              <a:latin typeface="Malgun Gothic"/>
              <a:ea typeface="Malgun Gothic"/>
              <a:cs typeface="Malgun Gothic"/>
              <a:sym typeface="Malgun Gothic"/>
            </a:endParaRPr>
          </a:p>
        </p:txBody>
      </p:sp>
      <p:sp>
        <p:nvSpPr>
          <p:cNvPr id="202" name="Google Shape;202;p5"/>
          <p:cNvSpPr txBox="1"/>
          <p:nvPr/>
        </p:nvSpPr>
        <p:spPr>
          <a:xfrm>
            <a:off x="13611718" y="100"/>
            <a:ext cx="1625106" cy="461462"/>
          </a:xfrm>
          <a:prstGeom prst="rect">
            <a:avLst/>
          </a:prstGeom>
          <a:noFill/>
          <a:ln>
            <a:noFill/>
          </a:ln>
        </p:spPr>
        <p:txBody>
          <a:bodyPr spcFirstLastPara="1" wrap="square" lIns="114257" tIns="57113" rIns="114257" bIns="57113" anchor="t" anchorCtr="0">
            <a:spAutoFit/>
          </a:bodyPr>
          <a:lstStyle/>
          <a:p>
            <a:pPr>
              <a:buClr>
                <a:srgbClr val="000000"/>
              </a:buClr>
              <a:buSzPts val="1800"/>
            </a:pPr>
            <a:r>
              <a:rPr lang="en-US" sz="2249">
                <a:solidFill>
                  <a:srgbClr val="000000"/>
                </a:solidFill>
                <a:latin typeface="Malgun Gothic"/>
                <a:ea typeface="Malgun Gothic"/>
                <a:cs typeface="Malgun Gothic"/>
                <a:sym typeface="Malgun Gothic"/>
              </a:rPr>
              <a:t>2025.09.23</a:t>
            </a:r>
            <a:endParaRPr sz="2249">
              <a:solidFill>
                <a:srgbClr val="000000"/>
              </a:solidFill>
              <a:latin typeface="Malgun Gothic"/>
              <a:ea typeface="Malgun Gothic"/>
              <a:cs typeface="Malgun Gothic"/>
              <a:sym typeface="Malgun Gothic"/>
            </a:endParaRPr>
          </a:p>
        </p:txBody>
      </p:sp>
      <p:pic>
        <p:nvPicPr>
          <p:cNvPr id="203" name="Google Shape;203;p5"/>
          <p:cNvPicPr preferRelativeResize="0"/>
          <p:nvPr/>
        </p:nvPicPr>
        <p:blipFill rotWithShape="1">
          <a:blip r:embed="rId3">
            <a:alphaModFix/>
          </a:blip>
          <a:srcRect/>
          <a:stretch/>
        </p:blipFill>
        <p:spPr>
          <a:xfrm>
            <a:off x="1989875" y="2518734"/>
            <a:ext cx="4017305" cy="1228871"/>
          </a:xfrm>
          <a:prstGeom prst="rect">
            <a:avLst/>
          </a:prstGeom>
          <a:noFill/>
          <a:ln>
            <a:noFill/>
          </a:ln>
        </p:spPr>
      </p:pic>
      <p:pic>
        <p:nvPicPr>
          <p:cNvPr id="204" name="Google Shape;204;p5"/>
          <p:cNvPicPr preferRelativeResize="0"/>
          <p:nvPr/>
        </p:nvPicPr>
        <p:blipFill rotWithShape="1">
          <a:blip r:embed="rId4">
            <a:alphaModFix/>
          </a:blip>
          <a:srcRect/>
          <a:stretch/>
        </p:blipFill>
        <p:spPr>
          <a:xfrm>
            <a:off x="6137212" y="2677357"/>
            <a:ext cx="4240426" cy="8780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aphicFrame>
        <p:nvGraphicFramePr>
          <p:cNvPr id="209" name="Google Shape;209;p6"/>
          <p:cNvGraphicFramePr/>
          <p:nvPr>
            <p:extLst/>
          </p:nvPr>
        </p:nvGraphicFramePr>
        <p:xfrm>
          <a:off x="200544" y="847598"/>
          <a:ext cx="14891147" cy="6471651"/>
        </p:xfrm>
        <a:graphic>
          <a:graphicData uri="http://schemas.openxmlformats.org/drawingml/2006/table">
            <a:tbl>
              <a:tblPr firstRow="1" bandRow="1">
                <a:noFill/>
              </a:tblPr>
              <a:tblGrid>
                <a:gridCol w="914997">
                  <a:extLst>
                    <a:ext uri="{9D8B030D-6E8A-4147-A177-3AD203B41FA5}">
                      <a16:colId xmlns:a16="http://schemas.microsoft.com/office/drawing/2014/main" val="20000"/>
                    </a:ext>
                  </a:extLst>
                </a:gridCol>
                <a:gridCol w="1022131">
                  <a:extLst>
                    <a:ext uri="{9D8B030D-6E8A-4147-A177-3AD203B41FA5}">
                      <a16:colId xmlns:a16="http://schemas.microsoft.com/office/drawing/2014/main" val="20001"/>
                    </a:ext>
                  </a:extLst>
                </a:gridCol>
                <a:gridCol w="3889846">
                  <a:extLst>
                    <a:ext uri="{9D8B030D-6E8A-4147-A177-3AD203B41FA5}">
                      <a16:colId xmlns:a16="http://schemas.microsoft.com/office/drawing/2014/main" val="20002"/>
                    </a:ext>
                  </a:extLst>
                </a:gridCol>
                <a:gridCol w="3224078">
                  <a:extLst>
                    <a:ext uri="{9D8B030D-6E8A-4147-A177-3AD203B41FA5}">
                      <a16:colId xmlns:a16="http://schemas.microsoft.com/office/drawing/2014/main" val="20003"/>
                    </a:ext>
                  </a:extLst>
                </a:gridCol>
                <a:gridCol w="3890845">
                  <a:extLst>
                    <a:ext uri="{9D8B030D-6E8A-4147-A177-3AD203B41FA5}">
                      <a16:colId xmlns:a16="http://schemas.microsoft.com/office/drawing/2014/main" val="20004"/>
                    </a:ext>
                  </a:extLst>
                </a:gridCol>
                <a:gridCol w="1949250">
                  <a:extLst>
                    <a:ext uri="{9D8B030D-6E8A-4147-A177-3AD203B41FA5}">
                      <a16:colId xmlns:a16="http://schemas.microsoft.com/office/drawing/2014/main" val="20005"/>
                    </a:ext>
                  </a:extLst>
                </a:gridCol>
              </a:tblGrid>
              <a:tr h="472589">
                <a:tc gridSpan="2">
                  <a:txBody>
                    <a:bodyPr/>
                    <a:lstStyle/>
                    <a:p>
                      <a:pPr marL="0" marR="0" lvl="0" indent="0" algn="ctr" rtl="0">
                        <a:spcBef>
                          <a:spcPts val="0"/>
                        </a:spcBef>
                        <a:spcAft>
                          <a:spcPts val="0"/>
                        </a:spcAft>
                        <a:buNone/>
                      </a:pPr>
                      <a:endParaRPr sz="1400"/>
                    </a:p>
                  </a:txBody>
                  <a:tcPr marL="114289" marR="114289" marT="57144" marB="57144" anchor="ctr"/>
                </a:tc>
                <a:tc hMerge="1">
                  <a:txBody>
                    <a:bodyPr/>
                    <a:lstStyle/>
                    <a:p>
                      <a:endParaRPr lang="ko-K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10000"/>
                  </a:ext>
                </a:extLst>
              </a:tr>
              <a:tr h="2171260">
                <a:tc rowSpan="3">
                  <a:txBody>
                    <a:bodyPr/>
                    <a:lstStyle/>
                    <a:p>
                      <a:pPr marL="0" marR="0" lvl="0" indent="0" algn="ctr" rtl="0">
                        <a:lnSpc>
                          <a:spcPct val="100000"/>
                        </a:lnSpc>
                        <a:spcBef>
                          <a:spcPts val="0"/>
                        </a:spcBef>
                        <a:spcAft>
                          <a:spcPts val="0"/>
                        </a:spcAft>
                        <a:buClr>
                          <a:schemeClr val="dk1"/>
                        </a:buClr>
                        <a:buSzPts val="1200"/>
                        <a:buFont typeface="Malgun Gothic"/>
                        <a:buNone/>
                      </a:pPr>
                      <a:r>
                        <a:rPr lang="en-US" sz="1500" b="1">
                          <a:latin typeface="Arial"/>
                          <a:ea typeface="Arial"/>
                          <a:cs typeface="Arial"/>
                          <a:sym typeface="Arial"/>
                        </a:rPr>
                        <a:t>Optics</a:t>
                      </a:r>
                      <a:endParaRPr sz="1500" b="1">
                        <a:latin typeface="Arial"/>
                        <a:ea typeface="Arial"/>
                        <a:cs typeface="Arial"/>
                        <a:sym typeface="Arial"/>
                      </a:endParaRPr>
                    </a:p>
                    <a:p>
                      <a:pPr marL="0" marR="0" lvl="0" indent="0" algn="ctr" rtl="0">
                        <a:spcBef>
                          <a:spcPts val="0"/>
                        </a:spcBef>
                        <a:spcAft>
                          <a:spcPts val="0"/>
                        </a:spcAft>
                        <a:buNone/>
                      </a:pPr>
                      <a:endParaRPr sz="1500" b="1">
                        <a:latin typeface="Arial"/>
                        <a:ea typeface="Arial"/>
                        <a:cs typeface="Arial"/>
                        <a:sym typeface="Arial"/>
                      </a:endParaRPr>
                    </a:p>
                  </a:txBody>
                  <a:tcPr marL="114289" marR="114289" marT="57144" marB="57144" anchor="ctr"/>
                </a:tc>
                <a:tc rowSpan="3">
                  <a:txBody>
                    <a:bodyPr/>
                    <a:lstStyle/>
                    <a:p>
                      <a:pPr marL="0" marR="0" lvl="0" indent="0" algn="ctr" rtl="0">
                        <a:lnSpc>
                          <a:spcPct val="100000"/>
                        </a:lnSpc>
                        <a:spcBef>
                          <a:spcPts val="0"/>
                        </a:spcBef>
                        <a:spcAft>
                          <a:spcPts val="0"/>
                        </a:spcAft>
                        <a:buClr>
                          <a:srgbClr val="000000"/>
                        </a:buClr>
                        <a:buSzPts val="1100"/>
                        <a:buFont typeface="Malgun Gothic"/>
                        <a:buNone/>
                      </a:pPr>
                      <a:r>
                        <a:rPr lang="en-US" sz="1400" b="1" i="0" u="none" strike="noStrike" cap="none">
                          <a:solidFill>
                            <a:srgbClr val="000000"/>
                          </a:solidFill>
                          <a:latin typeface="Arial"/>
                          <a:ea typeface="Arial"/>
                          <a:cs typeface="Arial"/>
                          <a:sym typeface="Arial"/>
                        </a:rPr>
                        <a:t>Mirror system</a:t>
                      </a:r>
                      <a:endParaRPr sz="1400" b="1" i="0" u="none" strike="noStrike" cap="none">
                        <a:solidFill>
                          <a:srgbClr val="000000"/>
                        </a:solidFill>
                        <a:latin typeface="Arial"/>
                        <a:ea typeface="Arial"/>
                        <a:cs typeface="Arial"/>
                        <a:sym typeface="Arial"/>
                      </a:endParaRPr>
                    </a:p>
                    <a:p>
                      <a:pPr marL="0" marR="0" lvl="0" indent="0" algn="ctr" rtl="0">
                        <a:spcBef>
                          <a:spcPts val="0"/>
                        </a:spcBef>
                        <a:spcAft>
                          <a:spcPts val="0"/>
                        </a:spcAft>
                        <a:buNone/>
                      </a:pPr>
                      <a:endParaRPr sz="2200" b="1">
                        <a:latin typeface="Arial"/>
                        <a:ea typeface="Arial"/>
                        <a:cs typeface="Arial"/>
                        <a:sym typeface="Arial"/>
                      </a:endParaRPr>
                    </a:p>
                  </a:txBody>
                  <a:tcPr marL="114289" marR="114289" marT="57144" marB="57144" anchor="ct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CRL lens (diamond lens)</a:t>
                      </a:r>
                      <a:br>
                        <a:rPr lang="en-US" sz="1100">
                          <a:latin typeface="Arial"/>
                          <a:ea typeface="Arial"/>
                          <a:cs typeface="Arial"/>
                          <a:sym typeface="Arial"/>
                        </a:rPr>
                      </a:br>
                      <a:r>
                        <a:rPr lang="en-US" sz="1100">
                          <a:latin typeface="Arial"/>
                          <a:ea typeface="Arial"/>
                          <a:cs typeface="Arial"/>
                          <a:sym typeface="Arial"/>
                        </a:rPr>
                        <a:t>: 1D-vertical lens (R: 6 mm, A: 2 mm)</a:t>
                      </a:r>
                      <a:br>
                        <a:rPr lang="en-US" sz="1100">
                          <a:latin typeface="Arial"/>
                          <a:ea typeface="Arial"/>
                          <a:cs typeface="Arial"/>
                          <a:sym typeface="Arial"/>
                        </a:rPr>
                      </a:br>
                      <a:r>
                        <a:rPr lang="en-US" sz="1100">
                          <a:latin typeface="Arial"/>
                          <a:ea typeface="Arial"/>
                          <a:cs typeface="Arial"/>
                          <a:sym typeface="Arial"/>
                        </a:rPr>
                        <a:t>: 1D-horizontal lens (R: 2.5 mm ,A: 2 mm)</a:t>
                      </a:r>
                      <a:br>
                        <a:rPr lang="en-US" sz="1100">
                          <a:latin typeface="Arial"/>
                          <a:ea typeface="Arial"/>
                          <a:cs typeface="Arial"/>
                          <a:sym typeface="Arial"/>
                        </a:rPr>
                      </a:br>
                      <a:r>
                        <a:rPr lang="en-US" sz="1100">
                          <a:latin typeface="Arial"/>
                          <a:ea typeface="Arial"/>
                          <a:cs typeface="Arial"/>
                          <a:sym typeface="Arial"/>
                        </a:rPr>
                        <a:t>: Each 15 lenses (total 30 ea)</a:t>
                      </a:r>
                      <a:endParaRPr sz="28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rgbClr val="FF0000"/>
                        </a:buClr>
                        <a:buSzPts val="900"/>
                        <a:buChar char="-"/>
                      </a:pPr>
                      <a:r>
                        <a:rPr lang="en-US" sz="1100">
                          <a:solidFill>
                            <a:srgbClr val="FF0000"/>
                          </a:solidFill>
                          <a:latin typeface="Arial"/>
                          <a:ea typeface="Arial"/>
                          <a:cs typeface="Arial"/>
                          <a:sym typeface="Arial"/>
                        </a:rPr>
                        <a:t>CRL lens (diamond lens)</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2D (R: 6 mm, A: 2 mm), (R: 1 mm, A: 2 mm)</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1D-horizontal lens (R: 2.1 mm,A: 2 mm)</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2D 22 ea, 1D 13 ea (total 35 ea)</a:t>
                      </a:r>
                      <a:endParaRPr sz="2800">
                        <a:latin typeface="Arial"/>
                        <a:ea typeface="Arial"/>
                        <a:cs typeface="Arial"/>
                        <a:sym typeface="Arial"/>
                      </a:endParaRPr>
                    </a:p>
                    <a:p>
                      <a:pPr marL="171450" marR="0" lvl="0" indent="-114300" algn="l" rtl="0">
                        <a:spcBef>
                          <a:spcPts val="0"/>
                        </a:spcBef>
                        <a:spcAft>
                          <a:spcPts val="0"/>
                        </a:spcAft>
                        <a:buClr>
                          <a:schemeClr val="dk1"/>
                        </a:buClr>
                        <a:buSzPts val="900"/>
                        <a:buFont typeface="Malgun Gothic"/>
                        <a:buNone/>
                      </a:pPr>
                      <a:endParaRPr sz="1100">
                        <a:solidFill>
                          <a:srgbClr val="FF0000"/>
                        </a:solidFill>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In the previous system, two types of 1D lenses were used to adjust the vertical and horizontal beam sizes in multiple steps.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The new design reduces the number of beam size adjustment steps by using a combination of 2D and 1D lenses. Although the total number of lenses increases from 30 to 35, only one transfocator will be used instead of two, containing six lens combinations to achieve the required beam sizes in both horizontal and vertical directions.</a:t>
                      </a: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Font typeface="Arial"/>
                        <a:buChar char="•"/>
                      </a:pPr>
                      <a:r>
                        <a:rPr lang="en-US" sz="1100" b="1">
                          <a:latin typeface="Arial"/>
                          <a:ea typeface="Arial"/>
                          <a:cs typeface="Arial"/>
                          <a:sym typeface="Arial"/>
                        </a:rPr>
                        <a:t>The cost of the lenses </a:t>
                      </a:r>
                      <a:br>
                        <a:rPr lang="en-US" sz="1100">
                          <a:latin typeface="Arial"/>
                          <a:ea typeface="Arial"/>
                          <a:cs typeface="Arial"/>
                          <a:sym typeface="Arial"/>
                        </a:rPr>
                      </a:br>
                      <a:r>
                        <a:rPr lang="en-US" sz="1100">
                          <a:latin typeface="Arial"/>
                          <a:ea typeface="Arial"/>
                          <a:cs typeface="Arial"/>
                          <a:sym typeface="Arial"/>
                        </a:rPr>
                        <a:t>160 million won </a:t>
                      </a:r>
                      <a:br>
                        <a:rPr lang="en-US" sz="1100">
                          <a:latin typeface="Arial"/>
                          <a:ea typeface="Arial"/>
                          <a:cs typeface="Arial"/>
                          <a:sym typeface="Arial"/>
                        </a:rPr>
                      </a:br>
                      <a:r>
                        <a:rPr lang="en-US" sz="1100">
                          <a:latin typeface="Arial"/>
                          <a:ea typeface="Arial"/>
                          <a:cs typeface="Arial"/>
                          <a:sym typeface="Arial"/>
                        </a:rPr>
                        <a:t>🡪 195 million won </a:t>
                      </a:r>
                      <a:br>
                        <a:rPr lang="en-US" sz="1100">
                          <a:latin typeface="Arial"/>
                          <a:ea typeface="Arial"/>
                          <a:cs typeface="Arial"/>
                          <a:sym typeface="Arial"/>
                        </a:rPr>
                      </a:br>
                      <a:r>
                        <a:rPr lang="en-US" sz="1100">
                          <a:latin typeface="Arial"/>
                          <a:ea typeface="Arial"/>
                          <a:cs typeface="Arial"/>
                          <a:sym typeface="Arial"/>
                        </a:rPr>
                        <a:t>(an increase of </a:t>
                      </a:r>
                      <a:br>
                        <a:rPr lang="en-US" sz="1100">
                          <a:latin typeface="Arial"/>
                          <a:ea typeface="Arial"/>
                          <a:cs typeface="Arial"/>
                          <a:sym typeface="Arial"/>
                        </a:rPr>
                      </a:br>
                      <a:r>
                        <a:rPr lang="en-US" sz="1100">
                          <a:latin typeface="Arial"/>
                          <a:ea typeface="Arial"/>
                          <a:cs typeface="Arial"/>
                          <a:sym typeface="Arial"/>
                        </a:rPr>
                        <a:t>35 million won)</a:t>
                      </a:r>
                      <a:endParaRPr sz="2800">
                        <a:latin typeface="Arial"/>
                        <a:ea typeface="Arial"/>
                        <a:cs typeface="Arial"/>
                        <a:sym typeface="Arial"/>
                      </a:endParaRPr>
                    </a:p>
                    <a:p>
                      <a:pPr marL="171450" marR="0" lvl="0" indent="-171450" algn="l" rtl="0">
                        <a:spcBef>
                          <a:spcPts val="0"/>
                        </a:spcBef>
                        <a:spcAft>
                          <a:spcPts val="0"/>
                        </a:spcAft>
                        <a:buClr>
                          <a:schemeClr val="dk1"/>
                        </a:buClr>
                        <a:buSzPts val="900"/>
                        <a:buFont typeface="Arial"/>
                        <a:buChar char="•"/>
                      </a:pPr>
                      <a:r>
                        <a:rPr lang="en-US" sz="1100" b="1">
                          <a:latin typeface="Arial"/>
                          <a:ea typeface="Arial"/>
                          <a:cs typeface="Arial"/>
                          <a:sym typeface="Arial"/>
                        </a:rPr>
                        <a:t>The cost of the transfocator </a:t>
                      </a:r>
                      <a:br>
                        <a:rPr lang="en-US" sz="1100">
                          <a:latin typeface="Arial"/>
                          <a:ea typeface="Arial"/>
                          <a:cs typeface="Arial"/>
                          <a:sym typeface="Arial"/>
                        </a:rPr>
                      </a:br>
                      <a:r>
                        <a:rPr lang="en-US" sz="1100">
                          <a:latin typeface="Arial"/>
                          <a:ea typeface="Arial"/>
                          <a:cs typeface="Arial"/>
                          <a:sym typeface="Arial"/>
                        </a:rPr>
                        <a:t>2 unit 🡪 1 unit, </a:t>
                      </a:r>
                      <a:br>
                        <a:rPr lang="en-US" sz="1100">
                          <a:latin typeface="Arial"/>
                          <a:ea typeface="Arial"/>
                          <a:cs typeface="Arial"/>
                          <a:sym typeface="Arial"/>
                        </a:rPr>
                      </a:br>
                      <a:r>
                        <a:rPr lang="en-US" sz="1100">
                          <a:latin typeface="Arial"/>
                          <a:ea typeface="Arial"/>
                          <a:cs typeface="Arial"/>
                          <a:sym typeface="Arial"/>
                        </a:rPr>
                        <a:t>half reduced</a:t>
                      </a:r>
                      <a:br>
                        <a:rPr lang="en-US" sz="1100">
                          <a:latin typeface="Arial"/>
                          <a:ea typeface="Arial"/>
                          <a:cs typeface="Arial"/>
                          <a:sym typeface="Arial"/>
                        </a:rPr>
                      </a:br>
                      <a:r>
                        <a:rPr lang="en-US" sz="1100">
                          <a:latin typeface="Arial"/>
                          <a:ea typeface="Arial"/>
                          <a:cs typeface="Arial"/>
                          <a:sym typeface="Arial"/>
                        </a:rPr>
                        <a:t>(If it manufactured in-house, further savings are expected)</a:t>
                      </a:r>
                      <a:endParaRPr sz="1100">
                        <a:latin typeface="Arial"/>
                        <a:ea typeface="Arial"/>
                        <a:cs typeface="Arial"/>
                        <a:sym typeface="Arial"/>
                      </a:endParaRPr>
                    </a:p>
                  </a:txBody>
                  <a:tcPr marL="114289" marR="114289" marT="57144" marB="57144"/>
                </a:tc>
                <a:extLst>
                  <a:ext uri="{0D108BD9-81ED-4DB2-BD59-A6C34878D82A}">
                    <a16:rowId xmlns:a16="http://schemas.microsoft.com/office/drawing/2014/main" val="10001"/>
                  </a:ext>
                </a:extLst>
              </a:tr>
              <a:tr h="799946">
                <a:tc vMerge="1">
                  <a:txBody>
                    <a:bodyPr/>
                    <a:lstStyle/>
                    <a:p>
                      <a:endParaRPr lang="ko-KR"/>
                    </a:p>
                  </a:txBody>
                  <a:tcPr/>
                </a:tc>
                <a:tc vMerge="1">
                  <a:txBody>
                    <a:bodyPr/>
                    <a:lstStyle/>
                    <a:p>
                      <a:endParaRPr lang="ko-KR"/>
                    </a:p>
                  </a:txBody>
                  <a:tcPr/>
                </a:tc>
                <a:tc>
                  <a:txBody>
                    <a:bodyPr/>
                    <a:lstStyle/>
                    <a:p>
                      <a:pPr marL="171450" marR="0" lvl="0" indent="-171450" algn="l" rtl="0">
                        <a:lnSpc>
                          <a:spcPct val="100000"/>
                        </a:lnSpc>
                        <a:spcBef>
                          <a:spcPts val="0"/>
                        </a:spcBef>
                        <a:spcAft>
                          <a:spcPts val="0"/>
                        </a:spcAft>
                        <a:buClr>
                          <a:schemeClr val="dk1"/>
                        </a:buClr>
                        <a:buSzPts val="900"/>
                        <a:buChar char="-"/>
                      </a:pPr>
                      <a:r>
                        <a:rPr lang="en-US" sz="1100">
                          <a:latin typeface="Arial"/>
                          <a:ea typeface="Arial"/>
                          <a:cs typeface="Arial"/>
                          <a:sym typeface="Arial"/>
                        </a:rPr>
                        <a:t>M3 mirror for vertical direction focusing</a:t>
                      </a:r>
                      <a:br>
                        <a:rPr lang="en-US" sz="1100">
                          <a:latin typeface="Arial"/>
                          <a:ea typeface="Arial"/>
                          <a:cs typeface="Arial"/>
                          <a:sym typeface="Arial"/>
                        </a:rPr>
                      </a:br>
                      <a:r>
                        <a:rPr lang="en-US" sz="1100">
                          <a:latin typeface="Arial"/>
                          <a:ea typeface="Arial"/>
                          <a:cs typeface="Arial"/>
                          <a:sym typeface="Arial"/>
                        </a:rPr>
                        <a:t>: Elliptical mirror</a:t>
                      </a:r>
                      <a:br>
                        <a:rPr lang="en-US" sz="1100">
                          <a:latin typeface="Arial"/>
                          <a:ea typeface="Arial"/>
                          <a:cs typeface="Arial"/>
                          <a:sym typeface="Arial"/>
                        </a:rPr>
                      </a:br>
                      <a:r>
                        <a:rPr lang="en-US" sz="1100">
                          <a:latin typeface="Arial"/>
                          <a:ea typeface="Arial"/>
                          <a:cs typeface="Arial"/>
                          <a:sym typeface="Arial"/>
                        </a:rPr>
                        <a:t>: Si, Rh (50), Pt (50)</a:t>
                      </a:r>
                      <a:br>
                        <a:rPr lang="en-US" sz="1100">
                          <a:latin typeface="Arial"/>
                          <a:ea typeface="Arial"/>
                          <a:cs typeface="Arial"/>
                          <a:sym typeface="Arial"/>
                        </a:rPr>
                      </a:br>
                      <a:r>
                        <a:rPr lang="en-US" sz="1100">
                          <a:latin typeface="Arial"/>
                          <a:ea typeface="Arial"/>
                          <a:cs typeface="Arial"/>
                          <a:sym typeface="Arial"/>
                        </a:rPr>
                        <a:t>: Substrate size = 50 x 600 x 50 mm</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None</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endParaRPr sz="1100">
                        <a:latin typeface="Arial"/>
                        <a:ea typeface="Arial"/>
                        <a:cs typeface="Arial"/>
                        <a:sym typeface="Arial"/>
                      </a:endParaRPr>
                    </a:p>
                    <a:p>
                      <a:pPr marL="0" marR="0" lvl="0" indent="0" algn="l" rtl="0">
                        <a:spcBef>
                          <a:spcPts val="0"/>
                        </a:spcBef>
                        <a:spcAft>
                          <a:spcPts val="0"/>
                        </a:spcAft>
                        <a:buNone/>
                      </a:pPr>
                      <a:r>
                        <a:rPr lang="en-US"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100">
                        <a:latin typeface="Arial"/>
                        <a:ea typeface="Arial"/>
                        <a:cs typeface="Arial"/>
                        <a:sym typeface="Arial"/>
                      </a:endParaRPr>
                    </a:p>
                  </a:txBody>
                  <a:tcPr marL="114289" marR="114289" marT="57144" marB="57144"/>
                </a:tc>
                <a:extLst>
                  <a:ext uri="{0D108BD9-81ED-4DB2-BD59-A6C34878D82A}">
                    <a16:rowId xmlns:a16="http://schemas.microsoft.com/office/drawing/2014/main" val="10002"/>
                  </a:ext>
                </a:extLst>
              </a:tr>
              <a:tr h="799946">
                <a:tc vMerge="1">
                  <a:txBody>
                    <a:bodyPr/>
                    <a:lstStyle/>
                    <a:p>
                      <a:endParaRPr lang="ko-KR"/>
                    </a:p>
                  </a:txBody>
                  <a:tcPr/>
                </a:tc>
                <a:tc vMerge="1">
                  <a:txBody>
                    <a:bodyPr/>
                    <a:lstStyle/>
                    <a:p>
                      <a:endParaRPr lang="ko-KR"/>
                    </a:p>
                  </a:txBody>
                  <a:tcPr/>
                </a:tc>
                <a:tc>
                  <a:txBody>
                    <a:bodyPr/>
                    <a:lstStyle/>
                    <a:p>
                      <a:pPr marL="171450" marR="0" lvl="0" indent="-171450" algn="l" rtl="0">
                        <a:lnSpc>
                          <a:spcPct val="100000"/>
                        </a:lnSpc>
                        <a:spcBef>
                          <a:spcPts val="0"/>
                        </a:spcBef>
                        <a:spcAft>
                          <a:spcPts val="0"/>
                        </a:spcAft>
                        <a:buClr>
                          <a:schemeClr val="dk1"/>
                        </a:buClr>
                        <a:buSzPts val="900"/>
                        <a:buChar char="-"/>
                      </a:pPr>
                      <a:r>
                        <a:rPr lang="en-US" sz="1100">
                          <a:latin typeface="Arial"/>
                          <a:ea typeface="Arial"/>
                          <a:cs typeface="Arial"/>
                          <a:sym typeface="Arial"/>
                        </a:rPr>
                        <a:t>M4 mirror for horizontal direction focusing</a:t>
                      </a:r>
                      <a:br>
                        <a:rPr lang="en-US" sz="1100">
                          <a:latin typeface="Arial"/>
                          <a:ea typeface="Arial"/>
                          <a:cs typeface="Arial"/>
                          <a:sym typeface="Arial"/>
                        </a:rPr>
                      </a:br>
                      <a:r>
                        <a:rPr lang="en-US" sz="1100">
                          <a:latin typeface="Arial"/>
                          <a:ea typeface="Arial"/>
                          <a:cs typeface="Arial"/>
                          <a:sym typeface="Arial"/>
                        </a:rPr>
                        <a:t>: Elliptical mirror</a:t>
                      </a:r>
                      <a:br>
                        <a:rPr lang="en-US" sz="1100">
                          <a:latin typeface="Arial"/>
                          <a:ea typeface="Arial"/>
                          <a:cs typeface="Arial"/>
                          <a:sym typeface="Arial"/>
                        </a:rPr>
                      </a:br>
                      <a:r>
                        <a:rPr lang="en-US" sz="1100">
                          <a:latin typeface="Arial"/>
                          <a:ea typeface="Arial"/>
                          <a:cs typeface="Arial"/>
                          <a:sym typeface="Arial"/>
                        </a:rPr>
                        <a:t>: Si, Rh (50), Pt (50)</a:t>
                      </a:r>
                      <a:br>
                        <a:rPr lang="en-US" sz="1100">
                          <a:latin typeface="Arial"/>
                          <a:ea typeface="Arial"/>
                          <a:cs typeface="Arial"/>
                          <a:sym typeface="Arial"/>
                        </a:rPr>
                      </a:br>
                      <a:r>
                        <a:rPr lang="en-US" sz="1100">
                          <a:latin typeface="Arial"/>
                          <a:ea typeface="Arial"/>
                          <a:cs typeface="Arial"/>
                          <a:sym typeface="Arial"/>
                        </a:rPr>
                        <a:t>: Substrate size = 50 x 600 x 50 mm</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None</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Malgun Gothic"/>
                        <a:buNone/>
                      </a:pPr>
                      <a:endParaRPr sz="11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r>
                        <a:rPr lang="en-US" sz="1100">
                          <a:latin typeface="Arial"/>
                          <a:ea typeface="Arial"/>
                          <a:cs typeface="Arial"/>
                          <a:sym typeface="Arial"/>
                        </a:rPr>
                        <a:t>-</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100">
                        <a:latin typeface="Arial"/>
                        <a:ea typeface="Arial"/>
                        <a:cs typeface="Arial"/>
                        <a:sym typeface="Arial"/>
                      </a:endParaRPr>
                    </a:p>
                  </a:txBody>
                  <a:tcPr marL="114289" marR="114289" marT="57144" marB="57144"/>
                </a:tc>
                <a:extLst>
                  <a:ext uri="{0D108BD9-81ED-4DB2-BD59-A6C34878D82A}">
                    <a16:rowId xmlns:a16="http://schemas.microsoft.com/office/drawing/2014/main" val="10003"/>
                  </a:ext>
                </a:extLst>
              </a:tr>
              <a:tr h="2227911">
                <a:tc gridSpan="2">
                  <a:txBody>
                    <a:bodyPr/>
                    <a:lstStyle/>
                    <a:p>
                      <a:pPr marL="0" marR="0" lvl="0" indent="0" algn="ctr" rtl="0">
                        <a:spcBef>
                          <a:spcPts val="0"/>
                        </a:spcBef>
                        <a:spcAft>
                          <a:spcPts val="0"/>
                        </a:spcAft>
                        <a:buNone/>
                      </a:pPr>
                      <a:r>
                        <a:rPr lang="en-US" sz="1400" b="1">
                          <a:latin typeface="Arial"/>
                          <a:ea typeface="Arial"/>
                          <a:cs typeface="Arial"/>
                          <a:sym typeface="Arial"/>
                        </a:rPr>
                        <a:t>Monochromator</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hDCM</a:t>
                      </a:r>
                      <a:br>
                        <a:rPr lang="en-US" sz="1100">
                          <a:latin typeface="Arial"/>
                          <a:ea typeface="Arial"/>
                          <a:cs typeface="Arial"/>
                          <a:sym typeface="Arial"/>
                        </a:rPr>
                      </a:br>
                      <a:r>
                        <a:rPr lang="en-US" sz="1100">
                          <a:latin typeface="Arial"/>
                          <a:ea typeface="Arial"/>
                          <a:cs typeface="Arial"/>
                          <a:sym typeface="Arial"/>
                        </a:rPr>
                        <a:t>: Si(111) crystal</a:t>
                      </a:r>
                      <a:br>
                        <a:rPr lang="en-US" sz="1100">
                          <a:latin typeface="Arial"/>
                          <a:ea typeface="Arial"/>
                          <a:cs typeface="Arial"/>
                          <a:sym typeface="Arial"/>
                        </a:rPr>
                      </a:br>
                      <a:r>
                        <a:rPr lang="en-US" sz="1100">
                          <a:latin typeface="Arial"/>
                          <a:ea typeface="Arial"/>
                          <a:cs typeface="Arial"/>
                          <a:sym typeface="Arial"/>
                        </a:rPr>
                        <a:t>: 1</a:t>
                      </a:r>
                      <a:r>
                        <a:rPr lang="en-US" sz="1100" baseline="30000">
                          <a:latin typeface="Arial"/>
                          <a:ea typeface="Arial"/>
                          <a:cs typeface="Arial"/>
                          <a:sym typeface="Arial"/>
                        </a:rPr>
                        <a:t>st</a:t>
                      </a:r>
                      <a:r>
                        <a:rPr lang="en-US" sz="1100">
                          <a:latin typeface="Arial"/>
                          <a:ea typeface="Arial"/>
                          <a:cs typeface="Arial"/>
                          <a:sym typeface="Arial"/>
                        </a:rPr>
                        <a:t> crystal size (50 mmx 20 mm x 40 mm) and 2</a:t>
                      </a:r>
                      <a:r>
                        <a:rPr lang="en-US" sz="1100" baseline="30000">
                          <a:latin typeface="Arial"/>
                          <a:ea typeface="Arial"/>
                          <a:cs typeface="Arial"/>
                          <a:sym typeface="Arial"/>
                        </a:rPr>
                        <a:t>nd</a:t>
                      </a:r>
                      <a:r>
                        <a:rPr lang="en-US" sz="1100">
                          <a:latin typeface="Arial"/>
                          <a:ea typeface="Arial"/>
                          <a:cs typeface="Arial"/>
                          <a:sym typeface="Arial"/>
                        </a:rPr>
                        <a:t> crystal size (150 mm x 20 mm x 40 mm)</a:t>
                      </a: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hDCMM</a:t>
                      </a:r>
                      <a:br>
                        <a:rPr lang="en-US" sz="1100">
                          <a:latin typeface="Arial"/>
                          <a:ea typeface="Arial"/>
                          <a:cs typeface="Arial"/>
                          <a:sym typeface="Arial"/>
                        </a:rPr>
                      </a:br>
                      <a:r>
                        <a:rPr lang="en-US" sz="1100">
                          <a:latin typeface="Arial"/>
                          <a:ea typeface="Arial"/>
                          <a:cs typeface="Arial"/>
                          <a:sym typeface="Arial"/>
                        </a:rPr>
                        <a:t>: Si(111) crystal and Ru/B4C multilayer</a:t>
                      </a:r>
                      <a:br>
                        <a:rPr lang="en-US" sz="1100">
                          <a:latin typeface="Arial"/>
                          <a:ea typeface="Arial"/>
                          <a:cs typeface="Arial"/>
                          <a:sym typeface="Arial"/>
                        </a:rPr>
                      </a:br>
                      <a:r>
                        <a:rPr lang="en-US" sz="1100">
                          <a:latin typeface="Arial"/>
                          <a:ea typeface="Arial"/>
                          <a:cs typeface="Arial"/>
                          <a:sym typeface="Arial"/>
                        </a:rPr>
                        <a:t>: 1</a:t>
                      </a:r>
                      <a:r>
                        <a:rPr lang="en-US" sz="1100" baseline="30000">
                          <a:latin typeface="Arial"/>
                          <a:ea typeface="Arial"/>
                          <a:cs typeface="Arial"/>
                          <a:sym typeface="Arial"/>
                        </a:rPr>
                        <a:t>st</a:t>
                      </a:r>
                      <a:r>
                        <a:rPr lang="en-US" sz="1100">
                          <a:latin typeface="Arial"/>
                          <a:ea typeface="Arial"/>
                          <a:cs typeface="Arial"/>
                          <a:sym typeface="Arial"/>
                        </a:rPr>
                        <a:t> crystal size (60 mm x 25 mm x 40 mm) and 2</a:t>
                      </a:r>
                      <a:r>
                        <a:rPr lang="en-US" sz="1100" baseline="30000">
                          <a:latin typeface="Arial"/>
                          <a:ea typeface="Arial"/>
                          <a:cs typeface="Arial"/>
                          <a:sym typeface="Arial"/>
                        </a:rPr>
                        <a:t>nd</a:t>
                      </a:r>
                      <a:r>
                        <a:rPr lang="en-US" sz="1100">
                          <a:latin typeface="Arial"/>
                          <a:ea typeface="Arial"/>
                          <a:cs typeface="Arial"/>
                          <a:sym typeface="Arial"/>
                        </a:rPr>
                        <a:t> crystal size (75 mm x 25 mm x 25 mm)</a:t>
                      </a:r>
                      <a:br>
                        <a:rPr lang="en-US" sz="1100">
                          <a:latin typeface="Arial"/>
                          <a:ea typeface="Arial"/>
                          <a:cs typeface="Arial"/>
                          <a:sym typeface="Arial"/>
                        </a:rPr>
                      </a:br>
                      <a:r>
                        <a:rPr lang="en-US" sz="1100">
                          <a:solidFill>
                            <a:srgbClr val="FF0000"/>
                          </a:solidFill>
                          <a:latin typeface="Arial"/>
                          <a:ea typeface="Arial"/>
                          <a:cs typeface="Arial"/>
                          <a:sym typeface="Arial"/>
                        </a:rPr>
                        <a:t>: Multilayer size (140 mm x 25 mm x 40 mm, 10 – 12 keV)</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Addition of a multilayer system to achieve a flux of &gt;10¹⁴ ph/s</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Introduction of a horizontal-type DCMM combined system</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For experiments requiring high energy resolution (SAD, MAD), crystals will be used, while for experiments requiring high flux (SSX, ISX), multilayers will be employed. To accommodate both needs, an hDCMM has been adopted, in which the two materials are combined into a single unit.</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dirty="0">
                          <a:latin typeface="Arial"/>
                          <a:ea typeface="Arial"/>
                          <a:cs typeface="Arial"/>
                          <a:sym typeface="Arial"/>
                        </a:rPr>
                        <a:t>The cost is comparable</a:t>
                      </a:r>
                      <a:endParaRPr sz="1100" dirty="0">
                        <a:latin typeface="Arial"/>
                        <a:ea typeface="Arial"/>
                        <a:cs typeface="Arial"/>
                        <a:sym typeface="Arial"/>
                      </a:endParaRPr>
                    </a:p>
                  </a:txBody>
                  <a:tcPr marL="114289" marR="114289" marT="57144" marB="57144"/>
                </a:tc>
                <a:extLst>
                  <a:ext uri="{0D108BD9-81ED-4DB2-BD59-A6C34878D82A}">
                    <a16:rowId xmlns:a16="http://schemas.microsoft.com/office/drawing/2014/main" val="10004"/>
                  </a:ext>
                </a:extLst>
              </a:tr>
            </a:tbl>
          </a:graphicData>
        </a:graphic>
      </p:graphicFrame>
      <p:sp>
        <p:nvSpPr>
          <p:cNvPr id="210" name="Google Shape;210;p6"/>
          <p:cNvSpPr txBox="1"/>
          <p:nvPr/>
        </p:nvSpPr>
        <p:spPr>
          <a:xfrm>
            <a:off x="0" y="99"/>
            <a:ext cx="8424911" cy="576878"/>
          </a:xfrm>
          <a:prstGeom prst="rect">
            <a:avLst/>
          </a:prstGeom>
          <a:noFill/>
          <a:ln>
            <a:noFill/>
          </a:ln>
        </p:spPr>
        <p:txBody>
          <a:bodyPr spcFirstLastPara="1" wrap="square" lIns="114257" tIns="57113" rIns="114257" bIns="57113" anchor="t" anchorCtr="0">
            <a:spAutoFit/>
          </a:bodyPr>
          <a:lstStyle/>
          <a:p>
            <a:pPr>
              <a:buClr>
                <a:srgbClr val="000000"/>
              </a:buClr>
              <a:buSzPts val="2400"/>
            </a:pPr>
            <a:r>
              <a:rPr lang="en-US" sz="2999" b="1">
                <a:solidFill>
                  <a:srgbClr val="000000"/>
                </a:solidFill>
                <a:latin typeface="Malgun Gothic"/>
                <a:ea typeface="Malgun Gothic"/>
                <a:cs typeface="Malgun Gothic"/>
                <a:sym typeface="Malgun Gothic"/>
              </a:rPr>
              <a:t>ID22 Bio Nano Crystallography Beamline (II)</a:t>
            </a:r>
            <a:endParaRPr sz="2999" b="1">
              <a:solidFill>
                <a:srgbClr val="000000"/>
              </a:solidFill>
              <a:latin typeface="Malgun Gothic"/>
              <a:ea typeface="Malgun Gothic"/>
              <a:cs typeface="Malgun Gothic"/>
              <a:sym typeface="Malgun Gothic"/>
            </a:endParaRPr>
          </a:p>
        </p:txBody>
      </p:sp>
      <p:sp>
        <p:nvSpPr>
          <p:cNvPr id="211" name="Google Shape;211;p6"/>
          <p:cNvSpPr txBox="1"/>
          <p:nvPr/>
        </p:nvSpPr>
        <p:spPr>
          <a:xfrm>
            <a:off x="13611718" y="100"/>
            <a:ext cx="1625106" cy="461462"/>
          </a:xfrm>
          <a:prstGeom prst="rect">
            <a:avLst/>
          </a:prstGeom>
          <a:noFill/>
          <a:ln>
            <a:noFill/>
          </a:ln>
        </p:spPr>
        <p:txBody>
          <a:bodyPr spcFirstLastPara="1" wrap="square" lIns="114257" tIns="57113" rIns="114257" bIns="57113" anchor="t" anchorCtr="0">
            <a:spAutoFit/>
          </a:bodyPr>
          <a:lstStyle/>
          <a:p>
            <a:pPr>
              <a:buClr>
                <a:srgbClr val="000000"/>
              </a:buClr>
              <a:buSzPts val="1800"/>
            </a:pPr>
            <a:r>
              <a:rPr lang="en-US" sz="2249">
                <a:solidFill>
                  <a:srgbClr val="000000"/>
                </a:solidFill>
                <a:latin typeface="Malgun Gothic"/>
                <a:ea typeface="Malgun Gothic"/>
                <a:cs typeface="Malgun Gothic"/>
                <a:sym typeface="Malgun Gothic"/>
              </a:rPr>
              <a:t>2025.09.23</a:t>
            </a:r>
            <a:endParaRPr sz="2249">
              <a:solidFill>
                <a:srgbClr val="000000"/>
              </a:solidFill>
              <a:latin typeface="Malgun Gothic"/>
              <a:ea typeface="Malgun Gothic"/>
              <a:cs typeface="Malgun Gothic"/>
              <a:sym typeface="Malgu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461665"/>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 </a:t>
            </a:r>
            <a:r>
              <a:rPr lang="en-US" altLang="ko-KR" sz="2400" b="1" dirty="0" err="1">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Intorduction</a:t>
            </a:r>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601645"/>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5</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39" y="8017523"/>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463373"/>
            <a:ext cx="2757761" cy="529993"/>
          </a:xfrm>
          <a:prstGeom prst="rect">
            <a:avLst/>
          </a:prstGeom>
        </p:spPr>
      </p:pic>
      <p:sp>
        <p:nvSpPr>
          <p:cNvPr id="4" name="직사각형 3">
            <a:extLst>
              <a:ext uri="{FF2B5EF4-FFF2-40B4-BE49-F238E27FC236}">
                <a16:creationId xmlns:a16="http://schemas.microsoft.com/office/drawing/2014/main" id="{18231073-4AC6-48E1-8993-F23C6BB210E2}"/>
              </a:ext>
            </a:extLst>
          </p:cNvPr>
          <p:cNvSpPr/>
          <p:nvPr/>
        </p:nvSpPr>
        <p:spPr>
          <a:xfrm>
            <a:off x="2521872" y="2075914"/>
            <a:ext cx="10193079" cy="4247317"/>
          </a:xfrm>
          <a:prstGeom prst="rect">
            <a:avLst/>
          </a:prstGeom>
        </p:spPr>
        <p:txBody>
          <a:bodyPr wrap="square">
            <a:spAutoFit/>
          </a:bodyPr>
          <a:lstStyle/>
          <a:p>
            <a:pPr marL="342900" indent="-342900">
              <a:buFont typeface="Arial" panose="020B0604020202020204" pitchFamily="34" charset="0"/>
              <a:buChar char="•"/>
            </a:pPr>
            <a:r>
              <a:rPr lang="en-US" altLang="ko-KR" b="1" dirty="0"/>
              <a:t>Complementary Role with PLS-II</a:t>
            </a:r>
            <a:r>
              <a:rPr lang="en-US" altLang="ko-KR" dirty="0"/>
              <a:t>  : 4GSR focuses on next-generation, high-coherence, and high-brilliance experiments, while PLS-II continues serving broad industrial and applied research needs.</a:t>
            </a:r>
          </a:p>
          <a:p>
            <a:pPr marL="342900" indent="-342900">
              <a:buFont typeface="Arial" panose="020B0604020202020204" pitchFamily="34" charset="0"/>
              <a:buChar char="•"/>
            </a:pPr>
            <a:r>
              <a:rPr lang="en-US" altLang="ko-KR" b="1" dirty="0"/>
              <a:t>Support for National Strategic Industries : </a:t>
            </a:r>
            <a:r>
              <a:rPr lang="en-US" altLang="ko-KR" dirty="0"/>
              <a:t> Targeted beamlines address core R&amp;D demands in semiconductors, secondary batteries, and biotechnology.</a:t>
            </a:r>
          </a:p>
          <a:p>
            <a:pPr marL="342900" indent="-342900">
              <a:buFont typeface="Arial" panose="020B0604020202020204" pitchFamily="34" charset="0"/>
              <a:buChar char="•"/>
            </a:pPr>
            <a:r>
              <a:rPr lang="en-US" altLang="ko-KR" b="1" dirty="0"/>
              <a:t>Advancement of Analytical Capabilities</a:t>
            </a:r>
            <a:r>
              <a:rPr lang="en-US" altLang="ko-KR" dirty="0"/>
              <a:t> :  Providing atomic- and nanoscale structural, chemical, and electronic analysis beyond the current limits of PLS-II.</a:t>
            </a:r>
          </a:p>
          <a:p>
            <a:pPr marL="342900" indent="-342900">
              <a:buFont typeface="Arial" panose="020B0604020202020204" pitchFamily="34" charset="0"/>
              <a:buChar char="•"/>
            </a:pPr>
            <a:r>
              <a:rPr lang="en-US" altLang="ko-KR" b="1" dirty="0"/>
              <a:t>AI-Integrated Smart Experimentation : </a:t>
            </a:r>
            <a:r>
              <a:rPr lang="en-US" altLang="ko-KR" dirty="0"/>
              <a:t> Introducing data-driven control, automation, and AI feedback systems for efficient beamline operation.</a:t>
            </a:r>
          </a:p>
          <a:p>
            <a:pPr marL="342900" indent="-342900">
              <a:buFont typeface="Arial" panose="020B0604020202020204" pitchFamily="34" charset="0"/>
              <a:buChar char="•"/>
            </a:pPr>
            <a:r>
              <a:rPr lang="en-US" altLang="ko-KR" b="1" dirty="0"/>
              <a:t>Strengthening the National Synchrotron Network</a:t>
            </a:r>
            <a:r>
              <a:rPr lang="en-US" altLang="ko-KR" dirty="0"/>
              <a:t> : Promoting collaboration between PLS-II and 4GSR to establish Korea as a global hub for synchrotron-based science and innovation.</a:t>
            </a:r>
          </a:p>
        </p:txBody>
      </p:sp>
      <p:sp>
        <p:nvSpPr>
          <p:cNvPr id="5" name="직사각형 4">
            <a:extLst>
              <a:ext uri="{FF2B5EF4-FFF2-40B4-BE49-F238E27FC236}">
                <a16:creationId xmlns:a16="http://schemas.microsoft.com/office/drawing/2014/main" id="{649CCC0E-CF7A-4907-B38F-25E8A8967427}"/>
              </a:ext>
            </a:extLst>
          </p:cNvPr>
          <p:cNvSpPr/>
          <p:nvPr/>
        </p:nvSpPr>
        <p:spPr>
          <a:xfrm>
            <a:off x="996603" y="816063"/>
            <a:ext cx="5939383" cy="461665"/>
          </a:xfrm>
          <a:prstGeom prst="rect">
            <a:avLst/>
          </a:prstGeom>
        </p:spPr>
        <p:txBody>
          <a:bodyPr wrap="none">
            <a:spAutoFit/>
          </a:bodyPr>
          <a:lstStyle/>
          <a:p>
            <a:pPr marL="342900" indent="-342900">
              <a:buFont typeface="Wingdings" panose="05000000000000000000" pitchFamily="2" charset="2"/>
              <a:buChar char="Ø"/>
            </a:pPr>
            <a:r>
              <a:rPr lang="ko-KR" altLang="en-US" sz="2400" b="1" dirty="0" err="1">
                <a:effectLst>
                  <a:outerShdw blurRad="38100" dist="38100" dir="2700000" algn="tl">
                    <a:srgbClr val="000000">
                      <a:alpha val="43137"/>
                    </a:srgbClr>
                  </a:outerShdw>
                </a:effectLst>
              </a:rPr>
              <a:t>Why</a:t>
            </a:r>
            <a:r>
              <a:rPr lang="ko-KR" altLang="en-US" sz="2400" b="1" dirty="0">
                <a:effectLst>
                  <a:outerShdw blurRad="38100" dist="38100" dir="2700000" algn="tl">
                    <a:srgbClr val="000000">
                      <a:alpha val="43137"/>
                    </a:srgbClr>
                  </a:outerShdw>
                </a:effectLst>
              </a:rPr>
              <a:t> </a:t>
            </a:r>
            <a:r>
              <a:rPr lang="ko-KR" altLang="en-US" sz="2400" b="1" dirty="0" err="1">
                <a:effectLst>
                  <a:outerShdw blurRad="38100" dist="38100" dir="2700000" algn="tl">
                    <a:srgbClr val="000000">
                      <a:alpha val="43137"/>
                    </a:srgbClr>
                  </a:outerShdw>
                </a:effectLst>
              </a:rPr>
              <a:t>were</a:t>
            </a:r>
            <a:r>
              <a:rPr lang="ko-KR" altLang="en-US" sz="2400" b="1" dirty="0">
                <a:effectLst>
                  <a:outerShdw blurRad="38100" dist="38100" dir="2700000" algn="tl">
                    <a:srgbClr val="000000">
                      <a:alpha val="43137"/>
                    </a:srgbClr>
                  </a:outerShdw>
                </a:effectLst>
              </a:rPr>
              <a:t> </a:t>
            </a:r>
            <a:r>
              <a:rPr lang="ko-KR" altLang="en-US" sz="2400" b="1" dirty="0" err="1">
                <a:effectLst>
                  <a:outerShdw blurRad="38100" dist="38100" dir="2700000" algn="tl">
                    <a:srgbClr val="000000">
                      <a:alpha val="43137"/>
                    </a:srgbClr>
                  </a:outerShdw>
                </a:effectLst>
              </a:rPr>
              <a:t>the</a:t>
            </a:r>
            <a:r>
              <a:rPr lang="ko-KR" altLang="en-US" sz="2400" b="1" dirty="0">
                <a:effectLst>
                  <a:outerShdw blurRad="38100" dist="38100" dir="2700000" algn="tl">
                    <a:srgbClr val="000000">
                      <a:alpha val="43137"/>
                    </a:srgbClr>
                  </a:outerShdw>
                </a:effectLst>
              </a:rPr>
              <a:t> </a:t>
            </a:r>
            <a:r>
              <a:rPr lang="ko-KR" altLang="en-US" sz="2400" b="1" dirty="0" err="1">
                <a:effectLst>
                  <a:outerShdw blurRad="38100" dist="38100" dir="2700000" algn="tl">
                    <a:srgbClr val="000000">
                      <a:alpha val="43137"/>
                    </a:srgbClr>
                  </a:outerShdw>
                </a:effectLst>
              </a:rPr>
              <a:t>first</a:t>
            </a:r>
            <a:r>
              <a:rPr lang="ko-KR" altLang="en-US" sz="2400" b="1" dirty="0">
                <a:effectLst>
                  <a:outerShdw blurRad="38100" dist="38100" dir="2700000" algn="tl">
                    <a:srgbClr val="000000">
                      <a:alpha val="43137"/>
                    </a:srgbClr>
                  </a:outerShdw>
                </a:effectLst>
              </a:rPr>
              <a:t> 10 </a:t>
            </a:r>
            <a:r>
              <a:rPr lang="ko-KR" altLang="en-US" sz="2400" b="1" dirty="0" err="1">
                <a:effectLst>
                  <a:outerShdw blurRad="38100" dist="38100" dir="2700000" algn="tl">
                    <a:srgbClr val="000000">
                      <a:alpha val="43137"/>
                    </a:srgbClr>
                  </a:outerShdw>
                </a:effectLst>
              </a:rPr>
              <a:t>beamlines</a:t>
            </a:r>
            <a:r>
              <a:rPr lang="ko-KR" altLang="en-US" sz="2400" b="1" dirty="0">
                <a:effectLst>
                  <a:outerShdw blurRad="38100" dist="38100" dir="2700000" algn="tl">
                    <a:srgbClr val="000000">
                      <a:alpha val="43137"/>
                    </a:srgbClr>
                  </a:outerShdw>
                </a:effectLst>
              </a:rPr>
              <a:t> </a:t>
            </a:r>
            <a:r>
              <a:rPr lang="ko-KR" altLang="en-US" sz="2400" b="1" dirty="0" err="1">
                <a:effectLst>
                  <a:outerShdw blurRad="38100" dist="38100" dir="2700000" algn="tl">
                    <a:srgbClr val="000000">
                      <a:alpha val="43137"/>
                    </a:srgbClr>
                  </a:outerShdw>
                </a:effectLst>
              </a:rPr>
              <a:t>selected</a:t>
            </a:r>
            <a:r>
              <a:rPr lang="ko-KR" altLang="en-US" sz="2400" b="1" dirty="0">
                <a:effectLst>
                  <a:outerShdw blurRad="38100" dist="38100" dir="2700000" algn="tl">
                    <a:srgbClr val="000000">
                      <a:alpha val="43137"/>
                    </a:srgbClr>
                  </a:outerShdw>
                </a:effectLst>
              </a:rPr>
              <a:t>?</a:t>
            </a:r>
          </a:p>
        </p:txBody>
      </p:sp>
      <p:sp>
        <p:nvSpPr>
          <p:cNvPr id="2" name="직사각형 1">
            <a:extLst>
              <a:ext uri="{FF2B5EF4-FFF2-40B4-BE49-F238E27FC236}">
                <a16:creationId xmlns:a16="http://schemas.microsoft.com/office/drawing/2014/main" id="{7A945C0E-1A39-41FE-9BA5-47BC9696B67D}"/>
              </a:ext>
            </a:extLst>
          </p:cNvPr>
          <p:cNvSpPr/>
          <p:nvPr/>
        </p:nvSpPr>
        <p:spPr>
          <a:xfrm>
            <a:off x="3363420" y="1268608"/>
            <a:ext cx="6880025" cy="438582"/>
          </a:xfrm>
          <a:prstGeom prst="rect">
            <a:avLst/>
          </a:prstGeom>
        </p:spPr>
        <p:txBody>
          <a:bodyPr wrap="none">
            <a:spAutoFit/>
          </a:bodyPr>
          <a:lstStyle/>
          <a:p>
            <a:r>
              <a:rPr lang="en-US" altLang="ko-KR" dirty="0"/>
              <a:t>: By Beamline Technology Review</a:t>
            </a:r>
            <a:r>
              <a:rPr lang="ko-KR" altLang="en-US" dirty="0"/>
              <a:t> </a:t>
            </a:r>
            <a:r>
              <a:rPr lang="en-US" altLang="ko-KR" dirty="0"/>
              <a:t> Committee(2021.04)</a:t>
            </a:r>
            <a:endParaRPr lang="ko-KR" altLang="en-US" dirty="0"/>
          </a:p>
        </p:txBody>
      </p:sp>
    </p:spTree>
    <p:extLst>
      <p:ext uri="{BB962C8B-B14F-4D97-AF65-F5344CB8AC3E}">
        <p14:creationId xmlns:p14="http://schemas.microsoft.com/office/powerpoint/2010/main" val="3544656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aphicFrame>
        <p:nvGraphicFramePr>
          <p:cNvPr id="216" name="Google Shape;216;p7"/>
          <p:cNvGraphicFramePr/>
          <p:nvPr>
            <p:extLst/>
          </p:nvPr>
        </p:nvGraphicFramePr>
        <p:xfrm>
          <a:off x="200543" y="700041"/>
          <a:ext cx="14835752" cy="3580704"/>
        </p:xfrm>
        <a:graphic>
          <a:graphicData uri="http://schemas.openxmlformats.org/drawingml/2006/table">
            <a:tbl>
              <a:tblPr firstRow="1" bandRow="1">
                <a:noFill/>
              </a:tblPr>
              <a:tblGrid>
                <a:gridCol w="1859519">
                  <a:extLst>
                    <a:ext uri="{9D8B030D-6E8A-4147-A177-3AD203B41FA5}">
                      <a16:colId xmlns:a16="http://schemas.microsoft.com/office/drawing/2014/main" val="20000"/>
                    </a:ext>
                  </a:extLst>
                </a:gridCol>
                <a:gridCol w="4236430">
                  <a:extLst>
                    <a:ext uri="{9D8B030D-6E8A-4147-A177-3AD203B41FA5}">
                      <a16:colId xmlns:a16="http://schemas.microsoft.com/office/drawing/2014/main" val="20002"/>
                    </a:ext>
                  </a:extLst>
                </a:gridCol>
                <a:gridCol w="1741231">
                  <a:extLst>
                    <a:ext uri="{9D8B030D-6E8A-4147-A177-3AD203B41FA5}">
                      <a16:colId xmlns:a16="http://schemas.microsoft.com/office/drawing/2014/main" val="20003"/>
                    </a:ext>
                  </a:extLst>
                </a:gridCol>
                <a:gridCol w="5112903">
                  <a:extLst>
                    <a:ext uri="{9D8B030D-6E8A-4147-A177-3AD203B41FA5}">
                      <a16:colId xmlns:a16="http://schemas.microsoft.com/office/drawing/2014/main" val="20004"/>
                    </a:ext>
                  </a:extLst>
                </a:gridCol>
                <a:gridCol w="1885670">
                  <a:extLst>
                    <a:ext uri="{9D8B030D-6E8A-4147-A177-3AD203B41FA5}">
                      <a16:colId xmlns:a16="http://schemas.microsoft.com/office/drawing/2014/main" val="20005"/>
                    </a:ext>
                  </a:extLst>
                </a:gridCol>
              </a:tblGrid>
              <a:tr h="323795">
                <a:tc>
                  <a:txBody>
                    <a:bodyPr/>
                    <a:lstStyle/>
                    <a:p>
                      <a:pPr marL="0" marR="0" lvl="0" indent="0" algn="ctr" rtl="0">
                        <a:spcBef>
                          <a:spcPts val="0"/>
                        </a:spcBef>
                        <a:spcAft>
                          <a:spcPts val="0"/>
                        </a:spcAft>
                        <a:buNone/>
                      </a:pPr>
                      <a:endParaRPr sz="1400"/>
                    </a:p>
                  </a:txBody>
                  <a:tcPr marL="114289" marR="114289" marT="57144" marB="57144" anchor="ct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10000"/>
                  </a:ext>
                </a:extLst>
              </a:tr>
              <a:tr h="1999846">
                <a:tc>
                  <a:txBody>
                    <a:bodyPr/>
                    <a:lstStyle/>
                    <a:p>
                      <a:pPr marL="0" marR="0" lvl="0" indent="0" algn="ctr" rtl="0">
                        <a:spcBef>
                          <a:spcPts val="0"/>
                        </a:spcBef>
                        <a:spcAft>
                          <a:spcPts val="0"/>
                        </a:spcAft>
                        <a:buNone/>
                      </a:pPr>
                      <a:r>
                        <a:rPr lang="en-US" sz="1400" b="1">
                          <a:latin typeface="Arial"/>
                          <a:ea typeface="Arial"/>
                          <a:cs typeface="Arial"/>
                          <a:sym typeface="Arial"/>
                        </a:rPr>
                        <a:t>Chopper</a:t>
                      </a:r>
                      <a:endParaRPr sz="1400" b="1">
                        <a:latin typeface="Arial"/>
                        <a:ea typeface="Arial"/>
                        <a:cs typeface="Arial"/>
                        <a:sym typeface="Arial"/>
                      </a:endParaRPr>
                    </a:p>
                  </a:txBody>
                  <a:tcPr marL="114289" marR="114289" marT="57144" marB="57144" anchor="ctr"/>
                </a:tc>
                <a:tc>
                  <a:txBody>
                    <a:bodyPr/>
                    <a:lstStyle/>
                    <a:p>
                      <a:pPr marL="0" marR="0" lvl="0" indent="0" algn="l" rtl="0">
                        <a:spcBef>
                          <a:spcPts val="0"/>
                        </a:spcBef>
                        <a:spcAft>
                          <a:spcPts val="0"/>
                        </a:spcAft>
                        <a:buClr>
                          <a:schemeClr val="dk1"/>
                        </a:buClr>
                        <a:buSzPts val="900"/>
                        <a:buFont typeface="Malgun Gothic"/>
                        <a:buNone/>
                      </a:pPr>
                      <a:r>
                        <a:rPr lang="en-US" sz="1100">
                          <a:latin typeface="Arial"/>
                          <a:ea typeface="Arial"/>
                          <a:cs typeface="Arial"/>
                          <a:sym typeface="Arial"/>
                        </a:rPr>
                        <a:t>-</a:t>
                      </a: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rgbClr val="FF0000"/>
                        </a:buClr>
                        <a:buSzPts val="900"/>
                        <a:buChar char="-"/>
                      </a:pPr>
                      <a:r>
                        <a:rPr lang="en-US" sz="1100">
                          <a:solidFill>
                            <a:srgbClr val="FF0000"/>
                          </a:solidFill>
                          <a:latin typeface="Arial"/>
                          <a:ea typeface="Arial"/>
                          <a:cs typeface="Arial"/>
                          <a:sym typeface="Arial"/>
                        </a:rPr>
                        <a:t>Titanium disk</a:t>
                      </a:r>
                      <a:endParaRPr sz="2800">
                        <a:latin typeface="Arial"/>
                        <a:ea typeface="Arial"/>
                        <a:cs typeface="Arial"/>
                        <a:sym typeface="Arial"/>
                      </a:endParaRPr>
                    </a:p>
                    <a:p>
                      <a:pPr marL="171450" marR="0" lvl="0" indent="-171450" algn="l" rtl="0">
                        <a:spcBef>
                          <a:spcPts val="0"/>
                        </a:spcBef>
                        <a:spcAft>
                          <a:spcPts val="0"/>
                        </a:spcAft>
                        <a:buClr>
                          <a:srgbClr val="FF0000"/>
                        </a:buClr>
                        <a:buSzPts val="900"/>
                        <a:buChar char="-"/>
                      </a:pPr>
                      <a:r>
                        <a:rPr lang="en-US" sz="1100">
                          <a:solidFill>
                            <a:srgbClr val="FF0000"/>
                          </a:solidFill>
                          <a:latin typeface="Arial"/>
                          <a:ea typeface="Arial"/>
                          <a:cs typeface="Arial"/>
                          <a:sym typeface="Arial"/>
                        </a:rPr>
                        <a:t>1800 rpm, 230 Hz, pulsed beam up to 90 us length</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A chopper can convert a continuous beam into a pulsed beam, which is advantageous for SSX experiments as it helps reduce contaminated signal from next crystals.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To generate more than 10¹⁰ ph/pulse, the chopper will be used in combination with a multilayer, enabling the use of a high-flux beam.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The heat load chopper can also reduce the thermal load from the multilayer by approximately a factor of 40, thereby lowering the heat load on downstream components.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The heat load chopper can produce pulsed beams down to about 90 µs, while the fast chopper can reach a minimum of 10 µs. Whether to use both devices in combination or only one is still under consideration.</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The cost is expected to increase by</a:t>
                      </a:r>
                      <a:r>
                        <a:rPr lang="en-US" sz="1100" u="sng">
                          <a:solidFill>
                            <a:schemeClr val="dk1"/>
                          </a:solidFill>
                          <a:latin typeface="Arial"/>
                          <a:ea typeface="Arial"/>
                          <a:cs typeface="Arial"/>
                          <a:sym typeface="Arial"/>
                        </a:rPr>
                        <a:t> about 500 million won</a:t>
                      </a:r>
                      <a:endParaRPr sz="1100" u="sng">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1"/>
                  </a:ext>
                </a:extLst>
              </a:tr>
              <a:tr h="799946">
                <a:tc>
                  <a:txBody>
                    <a:bodyPr/>
                    <a:lstStyle/>
                    <a:p>
                      <a:pPr marL="0" lvl="0" indent="0" algn="ctr" rtl="0">
                        <a:spcBef>
                          <a:spcPts val="0"/>
                        </a:spcBef>
                        <a:spcAft>
                          <a:spcPts val="0"/>
                        </a:spcAft>
                        <a:buNone/>
                      </a:pPr>
                      <a:r>
                        <a:rPr lang="en-US" sz="1400" b="1">
                          <a:solidFill>
                            <a:schemeClr val="dk1"/>
                          </a:solidFill>
                        </a:rPr>
                        <a:t>Beamline PTL</a:t>
                      </a:r>
                      <a:endParaRPr sz="1400" b="1">
                        <a:solidFill>
                          <a:schemeClr val="dk1"/>
                        </a:solidFill>
                      </a:endParaRPr>
                    </a:p>
                  </a:txBody>
                  <a:tcPr marL="114289" marR="114289" marT="57144" marB="57144" anchor="ctr"/>
                </a:tc>
                <a:tc>
                  <a:txBody>
                    <a:bodyPr/>
                    <a:lstStyle/>
                    <a:p>
                      <a:pPr marL="0" marR="0" lvl="0" indent="0" algn="l" rtl="0">
                        <a:spcBef>
                          <a:spcPts val="0"/>
                        </a:spcBef>
                        <a:spcAft>
                          <a:spcPts val="0"/>
                        </a:spcAft>
                        <a:buNone/>
                      </a:pPr>
                      <a:r>
                        <a:rPr lang="en-US" sz="1100">
                          <a:latin typeface="Arial"/>
                          <a:ea typeface="Arial"/>
                          <a:cs typeface="Arial"/>
                          <a:sym typeface="Arial"/>
                        </a:rPr>
                        <a:t>- Under Designing</a:t>
                      </a:r>
                      <a:endParaRPr sz="1100">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900"/>
                        <a:buFont typeface="Malgun Gothic"/>
                        <a:buNone/>
                      </a:pPr>
                      <a:r>
                        <a:rPr lang="en-US" sz="1100">
                          <a:latin typeface="Arial"/>
                          <a:ea typeface="Arial"/>
                          <a:cs typeface="Arial"/>
                          <a:sym typeface="Arial"/>
                        </a:rPr>
                        <a:t>- Under Detail Designing</a:t>
                      </a: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As the monochromator and CRL transfocator are moved upstream, the size of the optical hutch has been reduced, allowing the KB mirror to be placed inside the experimental hutch. </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The two hutches are connected by a long spool exposed to the outside.</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100">
                        <a:latin typeface="Arial"/>
                        <a:ea typeface="Arial"/>
                        <a:cs typeface="Arial"/>
                        <a:sym typeface="Arial"/>
                      </a:endParaRPr>
                    </a:p>
                  </a:txBody>
                  <a:tcPr marL="114289" marR="114289" marT="57144" marB="57144"/>
                </a:tc>
                <a:extLst>
                  <a:ext uri="{0D108BD9-81ED-4DB2-BD59-A6C34878D82A}">
                    <a16:rowId xmlns:a16="http://schemas.microsoft.com/office/drawing/2014/main" val="10002"/>
                  </a:ext>
                </a:extLst>
              </a:tr>
              <a:tr h="457117">
                <a:tc>
                  <a:txBody>
                    <a:bodyPr/>
                    <a:lstStyle/>
                    <a:p>
                      <a:pPr marL="0" lvl="0" indent="0" algn="ctr" rtl="0">
                        <a:spcBef>
                          <a:spcPts val="0"/>
                        </a:spcBef>
                        <a:spcAft>
                          <a:spcPts val="0"/>
                        </a:spcAft>
                        <a:buNone/>
                      </a:pPr>
                      <a:r>
                        <a:rPr lang="en-US" sz="1400" b="1">
                          <a:solidFill>
                            <a:schemeClr val="dk1"/>
                          </a:solidFill>
                        </a:rPr>
                        <a:t>Exp. System</a:t>
                      </a:r>
                      <a:endParaRPr sz="1400" b="1">
                        <a:solidFill>
                          <a:schemeClr val="dk1"/>
                        </a:solidFill>
                      </a:endParaRPr>
                    </a:p>
                  </a:txBody>
                  <a:tcPr marL="114289" marR="114289" marT="57144" marB="57144" anchor="ct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RSX/SSX/ISX/HTS</a:t>
                      </a:r>
                      <a:endParaRPr sz="28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chemeClr val="dk1"/>
                        </a:buClr>
                        <a:buSzPts val="900"/>
                        <a:buChar char="-"/>
                      </a:pPr>
                      <a:r>
                        <a:rPr lang="en-US" sz="1100">
                          <a:latin typeface="Arial"/>
                          <a:ea typeface="Arial"/>
                          <a:cs typeface="Arial"/>
                          <a:sym typeface="Arial"/>
                        </a:rPr>
                        <a:t>RSX/SSX/ISX/HTS/</a:t>
                      </a:r>
                      <a:r>
                        <a:rPr lang="en-US" sz="1100">
                          <a:solidFill>
                            <a:srgbClr val="FF0000"/>
                          </a:solidFill>
                          <a:latin typeface="Arial"/>
                          <a:ea typeface="Arial"/>
                          <a:cs typeface="Arial"/>
                          <a:sym typeface="Arial"/>
                        </a:rPr>
                        <a:t>TR-SSX</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Considering the trends in MX experiments over the next five years, time-resolved SSX experiments have been added.</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endParaRPr sz="1100" dirty="0">
                        <a:solidFill>
                          <a:srgbClr val="FF0000"/>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3"/>
                  </a:ext>
                </a:extLst>
              </a:tr>
            </a:tbl>
          </a:graphicData>
        </a:graphic>
      </p:graphicFrame>
      <p:sp>
        <p:nvSpPr>
          <p:cNvPr id="217" name="Google Shape;217;p7"/>
          <p:cNvSpPr txBox="1"/>
          <p:nvPr/>
        </p:nvSpPr>
        <p:spPr>
          <a:xfrm>
            <a:off x="0" y="99"/>
            <a:ext cx="8545111" cy="576878"/>
          </a:xfrm>
          <a:prstGeom prst="rect">
            <a:avLst/>
          </a:prstGeom>
          <a:noFill/>
          <a:ln>
            <a:noFill/>
          </a:ln>
        </p:spPr>
        <p:txBody>
          <a:bodyPr spcFirstLastPara="1" wrap="square" lIns="114257" tIns="57113" rIns="114257" bIns="57113" anchor="t" anchorCtr="0">
            <a:spAutoFit/>
          </a:bodyPr>
          <a:lstStyle/>
          <a:p>
            <a:pPr>
              <a:buClr>
                <a:srgbClr val="000000"/>
              </a:buClr>
              <a:buSzPts val="2400"/>
            </a:pPr>
            <a:r>
              <a:rPr lang="en-US" sz="2999" b="1">
                <a:solidFill>
                  <a:srgbClr val="000000"/>
                </a:solidFill>
                <a:latin typeface="Malgun Gothic"/>
                <a:ea typeface="Malgun Gothic"/>
                <a:cs typeface="Malgun Gothic"/>
                <a:sym typeface="Malgun Gothic"/>
              </a:rPr>
              <a:t>ID22 Bio Nano Crystallography Beamline (III)</a:t>
            </a:r>
            <a:endParaRPr sz="2999" b="1">
              <a:solidFill>
                <a:srgbClr val="000000"/>
              </a:solidFill>
              <a:latin typeface="Malgun Gothic"/>
              <a:ea typeface="Malgun Gothic"/>
              <a:cs typeface="Malgun Gothic"/>
              <a:sym typeface="Malgun Gothic"/>
            </a:endParaRPr>
          </a:p>
        </p:txBody>
      </p:sp>
      <p:sp>
        <p:nvSpPr>
          <p:cNvPr id="218" name="Google Shape;218;p7"/>
          <p:cNvSpPr txBox="1"/>
          <p:nvPr/>
        </p:nvSpPr>
        <p:spPr>
          <a:xfrm>
            <a:off x="13611718" y="100"/>
            <a:ext cx="1625106" cy="461462"/>
          </a:xfrm>
          <a:prstGeom prst="rect">
            <a:avLst/>
          </a:prstGeom>
          <a:noFill/>
          <a:ln>
            <a:noFill/>
          </a:ln>
        </p:spPr>
        <p:txBody>
          <a:bodyPr spcFirstLastPara="1" wrap="square" lIns="114257" tIns="57113" rIns="114257" bIns="57113" anchor="t" anchorCtr="0">
            <a:spAutoFit/>
          </a:bodyPr>
          <a:lstStyle/>
          <a:p>
            <a:pPr>
              <a:buClr>
                <a:srgbClr val="000000"/>
              </a:buClr>
              <a:buSzPts val="1800"/>
            </a:pPr>
            <a:r>
              <a:rPr lang="en-US" sz="2249">
                <a:solidFill>
                  <a:srgbClr val="000000"/>
                </a:solidFill>
                <a:latin typeface="Malgun Gothic"/>
                <a:ea typeface="Malgun Gothic"/>
                <a:cs typeface="Malgun Gothic"/>
                <a:sym typeface="Malgun Gothic"/>
              </a:rPr>
              <a:t>2025.09.23</a:t>
            </a:r>
            <a:endParaRPr sz="2249">
              <a:solidFill>
                <a:srgbClr val="000000"/>
              </a:solidFill>
              <a:latin typeface="Malgun Gothic"/>
              <a:ea typeface="Malgun Gothic"/>
              <a:cs typeface="Malgun Gothic"/>
              <a:sym typeface="Malgu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Google Shape;254;p9"/>
          <p:cNvGraphicFramePr/>
          <p:nvPr>
            <p:extLst/>
          </p:nvPr>
        </p:nvGraphicFramePr>
        <p:xfrm>
          <a:off x="32883" y="511897"/>
          <a:ext cx="15157842" cy="8098060"/>
        </p:xfrm>
        <a:graphic>
          <a:graphicData uri="http://schemas.openxmlformats.org/drawingml/2006/table">
            <a:tbl>
              <a:tblPr firstRow="1" bandRow="1">
                <a:noFill/>
              </a:tblPr>
              <a:tblGrid>
                <a:gridCol w="958457">
                  <a:extLst>
                    <a:ext uri="{9D8B030D-6E8A-4147-A177-3AD203B41FA5}">
                      <a16:colId xmlns:a16="http://schemas.microsoft.com/office/drawing/2014/main" val="20000"/>
                    </a:ext>
                  </a:extLst>
                </a:gridCol>
                <a:gridCol w="905093">
                  <a:extLst>
                    <a:ext uri="{9D8B030D-6E8A-4147-A177-3AD203B41FA5}">
                      <a16:colId xmlns:a16="http://schemas.microsoft.com/office/drawing/2014/main" val="20001"/>
                    </a:ext>
                  </a:extLst>
                </a:gridCol>
                <a:gridCol w="3643803">
                  <a:extLst>
                    <a:ext uri="{9D8B030D-6E8A-4147-A177-3AD203B41FA5}">
                      <a16:colId xmlns:a16="http://schemas.microsoft.com/office/drawing/2014/main" val="20002"/>
                    </a:ext>
                  </a:extLst>
                </a:gridCol>
                <a:gridCol w="4634034">
                  <a:extLst>
                    <a:ext uri="{9D8B030D-6E8A-4147-A177-3AD203B41FA5}">
                      <a16:colId xmlns:a16="http://schemas.microsoft.com/office/drawing/2014/main" val="20003"/>
                    </a:ext>
                  </a:extLst>
                </a:gridCol>
                <a:gridCol w="4071652">
                  <a:extLst>
                    <a:ext uri="{9D8B030D-6E8A-4147-A177-3AD203B41FA5}">
                      <a16:colId xmlns:a16="http://schemas.microsoft.com/office/drawing/2014/main" val="20004"/>
                    </a:ext>
                  </a:extLst>
                </a:gridCol>
                <a:gridCol w="944803">
                  <a:extLst>
                    <a:ext uri="{9D8B030D-6E8A-4147-A177-3AD203B41FA5}">
                      <a16:colId xmlns:a16="http://schemas.microsoft.com/office/drawing/2014/main" val="20005"/>
                    </a:ext>
                  </a:extLst>
                </a:gridCol>
              </a:tblGrid>
              <a:tr h="467710">
                <a:tc gridSpan="2">
                  <a:txBody>
                    <a:bodyPr/>
                    <a:lstStyle/>
                    <a:p>
                      <a:pPr marL="0" marR="0" lvl="0" indent="0" algn="ctr" rtl="0">
                        <a:spcBef>
                          <a:spcPts val="0"/>
                        </a:spcBef>
                        <a:spcAft>
                          <a:spcPts val="0"/>
                        </a:spcAft>
                        <a:buNone/>
                      </a:pPr>
                      <a:endParaRPr sz="1400"/>
                    </a:p>
                  </a:txBody>
                  <a:tcPr marL="114289" marR="114289" marT="57144" marB="57144" anchor="ctr"/>
                </a:tc>
                <a:tc hMerge="1">
                  <a:txBody>
                    <a:bodyPr/>
                    <a:lstStyle/>
                    <a:p>
                      <a:endParaRPr lang="ko-K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10000"/>
                  </a:ext>
                </a:extLst>
              </a:tr>
              <a:tr h="1972861">
                <a:tc gridSpan="2">
                  <a:txBody>
                    <a:bodyPr/>
                    <a:lstStyle/>
                    <a:p>
                      <a:pPr marL="0" marR="0" lvl="0" indent="0" algn="ctr" rtl="0">
                        <a:spcBef>
                          <a:spcPts val="0"/>
                        </a:spcBef>
                        <a:spcAft>
                          <a:spcPts val="0"/>
                        </a:spcAft>
                        <a:buNone/>
                      </a:pPr>
                      <a:r>
                        <a:rPr lang="en-US" sz="1500" b="1">
                          <a:latin typeface="Arial"/>
                          <a:ea typeface="Arial"/>
                          <a:cs typeface="Arial"/>
                          <a:sym typeface="Arial"/>
                        </a:rPr>
                        <a:t>Beamline Layout</a:t>
                      </a:r>
                      <a:endParaRPr sz="15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The HEM beamline is optimized for high-energy white beam operation by excluding the DMM.</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solidFill>
                            <a:schemeClr val="dk1"/>
                          </a:solidFill>
                          <a:latin typeface="Arial"/>
                          <a:ea typeface="Arial"/>
                          <a:cs typeface="Arial"/>
                          <a:sym typeface="Arial"/>
                        </a:rPr>
                        <a:t>The photon energy range has been extended from 5-100 keV to 20-150 keV.</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solidFill>
                            <a:schemeClr val="dk1"/>
                          </a:solidFill>
                          <a:latin typeface="Arial"/>
                          <a:ea typeface="Arial"/>
                          <a:cs typeface="Arial"/>
                          <a:sym typeface="Arial"/>
                        </a:rPr>
                        <a:t>The PSF has increased at high energies, and the spatial resolution has been adjusted from 0.5 μm to 1.0 μm.</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A fast shutter was added and the SDD was expanded to support multi-scale phase-contrast imaging with high energy X-rays.</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1"/>
                  </a:ext>
                </a:extLst>
              </a:tr>
              <a:tr h="685670">
                <a:tc gridSpan="2">
                  <a:txBody>
                    <a:bodyPr/>
                    <a:lstStyle/>
                    <a:p>
                      <a:pPr marL="0" marR="0" lvl="0" indent="0" algn="ctr" rtl="0">
                        <a:lnSpc>
                          <a:spcPct val="100000"/>
                        </a:lnSpc>
                        <a:spcBef>
                          <a:spcPts val="0"/>
                        </a:spcBef>
                        <a:spcAft>
                          <a:spcPts val="0"/>
                        </a:spcAft>
                        <a:buClr>
                          <a:schemeClr val="dk1"/>
                        </a:buClr>
                        <a:buSzPts val="1200"/>
                        <a:buFont typeface="Malgun Gothic"/>
                        <a:buNone/>
                      </a:pPr>
                      <a:r>
                        <a:rPr lang="en-US" sz="1500" b="1">
                          <a:latin typeface="Arial"/>
                          <a:ea typeface="Arial"/>
                          <a:cs typeface="Arial"/>
                          <a:sym typeface="Arial"/>
                        </a:rPr>
                        <a:t>Insertion Device </a:t>
                      </a:r>
                      <a:endParaRPr sz="15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lnSpc>
                          <a:spcPct val="100000"/>
                        </a:lnSpc>
                        <a:spcBef>
                          <a:spcPts val="0"/>
                        </a:spcBef>
                        <a:spcAft>
                          <a:spcPts val="0"/>
                        </a:spcAft>
                        <a:buClr>
                          <a:schemeClr val="dk1"/>
                        </a:buClr>
                        <a:buSzPts val="1000"/>
                        <a:buChar char="-"/>
                      </a:pPr>
                      <a:r>
                        <a:rPr lang="en-US" sz="1200">
                          <a:latin typeface="Arial"/>
                          <a:ea typeface="Arial"/>
                          <a:cs typeface="Arial"/>
                          <a:sym typeface="Arial"/>
                        </a:rPr>
                        <a:t>Bending Magnet </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   : 2 T, E</a:t>
                      </a:r>
                      <a:r>
                        <a:rPr lang="en-US" sz="1200" baseline="-25000">
                          <a:latin typeface="Arial"/>
                          <a:ea typeface="Arial"/>
                          <a:cs typeface="Arial"/>
                          <a:sym typeface="Arial"/>
                        </a:rPr>
                        <a:t>c</a:t>
                      </a:r>
                      <a:r>
                        <a:rPr lang="en-US" sz="1200">
                          <a:latin typeface="Arial"/>
                          <a:ea typeface="Arial"/>
                          <a:cs typeface="Arial"/>
                          <a:sym typeface="Arial"/>
                        </a:rPr>
                        <a:t>:21.2 keV</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 </a:t>
                      </a:r>
                      <a:endParaRPr sz="12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chemeClr val="dk1"/>
                        </a:buClr>
                        <a:buSzPts val="1000"/>
                        <a:buChar char="-"/>
                      </a:pPr>
                      <a:r>
                        <a:rPr lang="en-US" sz="1200">
                          <a:latin typeface="Arial"/>
                          <a:ea typeface="Arial"/>
                          <a:cs typeface="Arial"/>
                          <a:sym typeface="Arial"/>
                        </a:rPr>
                        <a:t>Bending Magnet </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   : 2 T, E</a:t>
                      </a:r>
                      <a:r>
                        <a:rPr lang="en-US" sz="1200" baseline="-25000">
                          <a:latin typeface="Arial"/>
                          <a:ea typeface="Arial"/>
                          <a:cs typeface="Arial"/>
                          <a:sym typeface="Arial"/>
                        </a:rPr>
                        <a:t>c</a:t>
                      </a:r>
                      <a:r>
                        <a:rPr lang="en-US" sz="1200">
                          <a:latin typeface="Arial"/>
                          <a:ea typeface="Arial"/>
                          <a:cs typeface="Arial"/>
                          <a:sym typeface="Arial"/>
                        </a:rPr>
                        <a:t>:21.2 keV</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r>
                        <a:rPr lang="en-US" sz="1200">
                          <a:solidFill>
                            <a:schemeClr val="dk1"/>
                          </a:solidFill>
                          <a:latin typeface="Arial"/>
                          <a:ea typeface="Arial"/>
                          <a:cs typeface="Arial"/>
                          <a:sym typeface="Arial"/>
                        </a:rPr>
                        <a:t>2 T bending magnet provides photon beams above 100 keV, delivering a 200 mm wide beam over a beamline longer than 100 m.</a:t>
                      </a:r>
                      <a:endParaRPr sz="2800">
                        <a:latin typeface="Arial"/>
                        <a:ea typeface="Arial"/>
                        <a:cs typeface="Arial"/>
                        <a:sym typeface="Arial"/>
                      </a:endParaRPr>
                    </a:p>
                  </a:txBody>
                  <a:tcPr marL="114289" marR="114289" marT="57144" marB="57144"/>
                </a:tc>
                <a:tc>
                  <a:txBody>
                    <a:bodyPr/>
                    <a:lstStyle/>
                    <a:p>
                      <a:pPr marL="171450" marR="0" lvl="0" indent="-107950" algn="l" rtl="0">
                        <a:lnSpc>
                          <a:spcPct val="100000"/>
                        </a:lnSpc>
                        <a:spcBef>
                          <a:spcPts val="0"/>
                        </a:spcBef>
                        <a:spcAft>
                          <a:spcPts val="0"/>
                        </a:spcAft>
                        <a:buClr>
                          <a:schemeClr val="dk1"/>
                        </a:buClr>
                        <a:buSzPts val="1000"/>
                        <a:buFont typeface="Malgun Gothic"/>
                        <a:buNone/>
                      </a:pPr>
                      <a:endParaRPr sz="120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2"/>
                  </a:ext>
                </a:extLst>
              </a:tr>
              <a:tr h="629179">
                <a:tc gridSpan="2">
                  <a:txBody>
                    <a:bodyPr/>
                    <a:lstStyle/>
                    <a:p>
                      <a:pPr marL="0" marR="0" lvl="0" indent="0" algn="ctr" rtl="0">
                        <a:spcBef>
                          <a:spcPts val="0"/>
                        </a:spcBef>
                        <a:spcAft>
                          <a:spcPts val="0"/>
                        </a:spcAft>
                        <a:buNone/>
                      </a:pPr>
                      <a:r>
                        <a:rPr lang="en-US" sz="1500" b="1">
                          <a:latin typeface="Arial"/>
                          <a:ea typeface="Arial"/>
                          <a:cs typeface="Arial"/>
                          <a:sym typeface="Arial"/>
                        </a:rPr>
                        <a:t>Front-end</a:t>
                      </a:r>
                      <a:endParaRPr sz="15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1000"/>
                        <a:buChar char="-"/>
                      </a:pPr>
                      <a:r>
                        <a:rPr lang="en-US" sz="1200">
                          <a:latin typeface="Arial"/>
                          <a:ea typeface="Arial"/>
                          <a:cs typeface="Arial"/>
                          <a:sym typeface="Arial"/>
                        </a:rPr>
                        <a:t>Front-End</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1000"/>
                        <a:buChar char="-"/>
                      </a:pPr>
                      <a:r>
                        <a:rPr lang="en-US" sz="1200">
                          <a:latin typeface="Arial"/>
                          <a:ea typeface="Arial"/>
                          <a:cs typeface="Arial"/>
                          <a:sym typeface="Arial"/>
                        </a:rPr>
                        <a:t>Front-End</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The detailed design of the Front-End is being performed by the b</a:t>
                      </a:r>
                      <a:r>
                        <a:rPr lang="en-US" sz="1200">
                          <a:solidFill>
                            <a:schemeClr val="dk1"/>
                          </a:solidFill>
                          <a:latin typeface="Arial"/>
                          <a:ea typeface="Arial"/>
                          <a:cs typeface="Arial"/>
                          <a:sym typeface="Arial"/>
                        </a:rPr>
                        <a:t>eamline instrument engineering team.</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endParaRPr sz="120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3"/>
                  </a:ext>
                </a:extLst>
              </a:tr>
              <a:tr h="571393">
                <a:tc>
                  <a:txBody>
                    <a:bodyPr/>
                    <a:lstStyle/>
                    <a:p>
                      <a:pPr marL="0" marR="0" lvl="0" indent="0" algn="ctr" rtl="0">
                        <a:spcBef>
                          <a:spcPts val="0"/>
                        </a:spcBef>
                        <a:spcAft>
                          <a:spcPts val="0"/>
                        </a:spcAft>
                        <a:buNone/>
                      </a:pPr>
                      <a:r>
                        <a:rPr lang="en-US" sz="1500" b="1">
                          <a:latin typeface="Arial"/>
                          <a:ea typeface="Arial"/>
                          <a:cs typeface="Arial"/>
                          <a:sym typeface="Arial"/>
                        </a:rPr>
                        <a:t>OPTICS</a:t>
                      </a:r>
                      <a:endParaRPr sz="1500" b="1">
                        <a:latin typeface="Arial"/>
                        <a:ea typeface="Arial"/>
                        <a:cs typeface="Arial"/>
                        <a:sym typeface="Arial"/>
                      </a:endParaRPr>
                    </a:p>
                  </a:txBody>
                  <a:tcPr marL="114289" marR="114289" marT="57144" marB="57144" anchor="ctr"/>
                </a:tc>
                <a:tc>
                  <a:txBody>
                    <a:bodyPr/>
                    <a:lstStyle/>
                    <a:p>
                      <a:pPr marL="0" marR="0" lvl="0" indent="0" algn="ctr" rtl="0">
                        <a:lnSpc>
                          <a:spcPct val="100000"/>
                        </a:lnSpc>
                        <a:spcBef>
                          <a:spcPts val="0"/>
                        </a:spcBef>
                        <a:spcAft>
                          <a:spcPts val="0"/>
                        </a:spcAft>
                        <a:buClr>
                          <a:schemeClr val="dk1"/>
                        </a:buClr>
                        <a:buSzPts val="1200"/>
                        <a:buFont typeface="Malgun Gothic"/>
                        <a:buNone/>
                      </a:pPr>
                      <a:r>
                        <a:rPr lang="en-US" sz="1500" b="1">
                          <a:latin typeface="Arial"/>
                          <a:ea typeface="Arial"/>
                          <a:cs typeface="Arial"/>
                          <a:sym typeface="Arial"/>
                        </a:rPr>
                        <a:t>Mirror system</a:t>
                      </a:r>
                      <a:endParaRPr sz="1500" b="1">
                        <a:latin typeface="Arial"/>
                        <a:ea typeface="Arial"/>
                        <a:cs typeface="Arial"/>
                        <a:sym typeface="Arial"/>
                      </a:endParaRPr>
                    </a:p>
                  </a:txBody>
                  <a:tcPr marL="114289" marR="114289" marT="57144" marB="57144" anchor="ctr"/>
                </a:tc>
                <a:tc>
                  <a:txBody>
                    <a:bodyPr/>
                    <a:lstStyle/>
                    <a:p>
                      <a:pPr marL="171450" marR="0" lvl="0" indent="-171450" algn="l" rtl="0">
                        <a:lnSpc>
                          <a:spcPct val="100000"/>
                        </a:lnSpc>
                        <a:spcBef>
                          <a:spcPts val="0"/>
                        </a:spcBef>
                        <a:spcAft>
                          <a:spcPts val="0"/>
                        </a:spcAft>
                        <a:buClr>
                          <a:schemeClr val="dk1"/>
                        </a:buClr>
                        <a:buSzPts val="1000"/>
                        <a:buChar char="-"/>
                      </a:pPr>
                      <a:r>
                        <a:rPr lang="en-US" sz="1200">
                          <a:latin typeface="Arial"/>
                          <a:ea typeface="Arial"/>
                          <a:cs typeface="Arial"/>
                          <a:sym typeface="Arial"/>
                        </a:rPr>
                        <a:t>None</a:t>
                      </a:r>
                      <a:endParaRPr sz="12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chemeClr val="dk1"/>
                        </a:buClr>
                        <a:buSzPts val="1000"/>
                        <a:buChar char="-"/>
                      </a:pPr>
                      <a:r>
                        <a:rPr lang="en-US" sz="1200">
                          <a:latin typeface="Arial"/>
                          <a:ea typeface="Arial"/>
                          <a:cs typeface="Arial"/>
                          <a:sym typeface="Arial"/>
                        </a:rPr>
                        <a:t>None</a:t>
                      </a:r>
                      <a:endParaRPr sz="12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To maintain beam integrity, the HEM beamline operates without a mirror system.</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4"/>
                  </a:ext>
                </a:extLst>
              </a:tr>
              <a:tr h="1066590">
                <a:tc gridSpan="2">
                  <a:txBody>
                    <a:bodyPr/>
                    <a:lstStyle/>
                    <a:p>
                      <a:pPr marL="0" marR="0" lvl="0" indent="0" algn="ctr" rtl="0">
                        <a:spcBef>
                          <a:spcPts val="0"/>
                        </a:spcBef>
                        <a:spcAft>
                          <a:spcPts val="0"/>
                        </a:spcAft>
                        <a:buNone/>
                      </a:pPr>
                      <a:r>
                        <a:rPr lang="en-US" sz="1500" b="1">
                          <a:latin typeface="Arial"/>
                          <a:ea typeface="Arial"/>
                          <a:cs typeface="Arial"/>
                          <a:sym typeface="Arial"/>
                        </a:rPr>
                        <a:t>Monochromator</a:t>
                      </a:r>
                      <a:endParaRPr sz="15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1000"/>
                        <a:buChar char="-"/>
                      </a:pPr>
                      <a:r>
                        <a:rPr lang="en-US" sz="1200">
                          <a:latin typeface="Arial"/>
                          <a:ea typeface="Arial"/>
                          <a:cs typeface="Arial"/>
                          <a:sym typeface="Arial"/>
                        </a:rPr>
                        <a:t>DMM</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  : Monochromatic beam (5 - 40 keV, 2strips)</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  : Ru/C (5 - 20keV), W/B4C (20 - 40keV)</a:t>
                      </a:r>
                      <a:endParaRPr sz="12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rgbClr val="FF0000"/>
                        </a:buClr>
                        <a:buSzPts val="1000"/>
                        <a:buChar char="-"/>
                      </a:pPr>
                      <a:r>
                        <a:rPr lang="en-US" sz="1200" dirty="0">
                          <a:solidFill>
                            <a:srgbClr val="FF0000"/>
                          </a:solidFill>
                          <a:latin typeface="Arial"/>
                          <a:ea typeface="Arial"/>
                          <a:cs typeface="Arial"/>
                          <a:sym typeface="Arial"/>
                        </a:rPr>
                        <a:t>DMM excluded</a:t>
                      </a:r>
                      <a:endParaRPr sz="2800" dirty="0">
                        <a:latin typeface="Arial"/>
                        <a:ea typeface="Arial"/>
                        <a:cs typeface="Arial"/>
                        <a:sym typeface="Arial"/>
                      </a:endParaRPr>
                    </a:p>
                    <a:p>
                      <a:pPr marL="0" marR="0" lvl="0" indent="0" algn="l" rtl="0">
                        <a:lnSpc>
                          <a:spcPct val="100000"/>
                        </a:lnSpc>
                        <a:spcBef>
                          <a:spcPts val="0"/>
                        </a:spcBef>
                        <a:spcAft>
                          <a:spcPts val="0"/>
                        </a:spcAft>
                        <a:buClr>
                          <a:srgbClr val="FF0000"/>
                        </a:buClr>
                        <a:buSzPts val="1000"/>
                        <a:buFont typeface="Malgun Gothic"/>
                        <a:buNone/>
                      </a:pPr>
                      <a:r>
                        <a:rPr lang="en-US" sz="1200" dirty="0">
                          <a:solidFill>
                            <a:srgbClr val="FF0000"/>
                          </a:solidFill>
                          <a:latin typeface="Arial"/>
                          <a:ea typeface="Arial"/>
                          <a:cs typeface="Arial"/>
                          <a:sym typeface="Arial"/>
                        </a:rPr>
                        <a:t>  : Considered due to </a:t>
                      </a:r>
                      <a:r>
                        <a:rPr lang="en-US" sz="1200" dirty="0" err="1">
                          <a:solidFill>
                            <a:srgbClr val="FF0000"/>
                          </a:solidFill>
                          <a:latin typeface="Arial"/>
                          <a:ea typeface="Arial"/>
                          <a:cs typeface="Arial"/>
                          <a:sym typeface="Arial"/>
                        </a:rPr>
                        <a:t>wavefront</a:t>
                      </a:r>
                      <a:r>
                        <a:rPr lang="en-US" sz="1200" dirty="0">
                          <a:solidFill>
                            <a:srgbClr val="FF0000"/>
                          </a:solidFill>
                          <a:latin typeface="Arial"/>
                          <a:ea typeface="Arial"/>
                          <a:cs typeface="Arial"/>
                          <a:sym typeface="Arial"/>
                        </a:rPr>
                        <a:t> distortion, stripe pattern generation, and beamline operation issues.</a:t>
                      </a:r>
                      <a:endParaRPr sz="1200" dirty="0">
                        <a:solidFill>
                          <a:srgbClr val="FF0000"/>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r>
                        <a:rPr lang="en-US" sz="1200" dirty="0">
                          <a:latin typeface="Arial"/>
                          <a:ea typeface="Arial"/>
                          <a:cs typeface="Arial"/>
                          <a:sym typeface="Arial"/>
                        </a:rPr>
                        <a:t>The beamline design is optimized</a:t>
                      </a:r>
                      <a:r>
                        <a:rPr lang="en-US" sz="1200" dirty="0">
                          <a:solidFill>
                            <a:schemeClr val="dk1"/>
                          </a:solidFill>
                          <a:latin typeface="Arial"/>
                          <a:ea typeface="Arial"/>
                          <a:cs typeface="Arial"/>
                          <a:sym typeface="Arial"/>
                        </a:rPr>
                        <a:t> for high-energies (20–150 keV).</a:t>
                      </a:r>
                      <a:endParaRPr sz="2800" dirty="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dirty="0">
                          <a:latin typeface="Arial"/>
                          <a:ea typeface="Arial"/>
                          <a:cs typeface="Arial"/>
                          <a:sym typeface="Arial"/>
                        </a:rPr>
                        <a:t>The beamline has a division of roles with PAL BL-6C, dedicated to the monochromatic energy range of 10–50 keV.</a:t>
                      </a:r>
                      <a:endParaRPr sz="1200" dirty="0">
                        <a:solidFill>
                          <a:schemeClr val="dk1"/>
                        </a:solidFill>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1000"/>
                        <a:buFont typeface="Malgun Gothic"/>
                        <a:buNone/>
                      </a:pPr>
                      <a:r>
                        <a:rPr lang="en-US" sz="1200" dirty="0">
                          <a:solidFill>
                            <a:schemeClr val="dk1"/>
                          </a:solidFill>
                          <a:latin typeface="Arial"/>
                          <a:ea typeface="Arial"/>
                          <a:cs typeface="Arial"/>
                          <a:sym typeface="Arial"/>
                        </a:rPr>
                        <a:t>DMM:</a:t>
                      </a:r>
                      <a:endParaRPr sz="2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dirty="0">
                          <a:solidFill>
                            <a:schemeClr val="dk1"/>
                          </a:solidFill>
                          <a:latin typeface="Arial"/>
                          <a:ea typeface="Arial"/>
                          <a:cs typeface="Arial"/>
                          <a:sym typeface="Arial"/>
                        </a:rPr>
                        <a:t>-\ 765M  (-$ 550K)</a:t>
                      </a:r>
                      <a:endParaRPr sz="2800" dirty="0">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5"/>
                  </a:ext>
                </a:extLst>
              </a:tr>
              <a:tr h="1447511">
                <a:tc gridSpan="2">
                  <a:txBody>
                    <a:bodyPr/>
                    <a:lstStyle/>
                    <a:p>
                      <a:pPr marL="0" marR="0" lvl="0" indent="0" algn="ctr" rtl="0">
                        <a:spcBef>
                          <a:spcPts val="0"/>
                        </a:spcBef>
                        <a:spcAft>
                          <a:spcPts val="0"/>
                        </a:spcAft>
                        <a:buNone/>
                      </a:pPr>
                      <a:r>
                        <a:rPr lang="en-US" sz="1500" b="1" dirty="0">
                          <a:latin typeface="Arial"/>
                          <a:ea typeface="Arial"/>
                          <a:cs typeface="Arial"/>
                          <a:sym typeface="Arial"/>
                        </a:rPr>
                        <a:t>Beamline PTL</a:t>
                      </a:r>
                      <a:endParaRPr sz="1500" b="1" dirty="0">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1000"/>
                        <a:buChar char="-"/>
                      </a:pPr>
                      <a:r>
                        <a:rPr lang="en-US" sz="1200">
                          <a:latin typeface="Arial"/>
                          <a:ea typeface="Arial"/>
                          <a:cs typeface="Arial"/>
                          <a:sym typeface="Arial"/>
                        </a:rPr>
                        <a:t>Energy Filters</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  : Polychromatic beam (40 - 100 keV)</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  : Al2O3, SiO2, Al, Ti, Cu, Mo</a:t>
                      </a:r>
                      <a:endParaRPr sz="12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endParaRPr sz="12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1000"/>
                        <a:buChar char="-"/>
                      </a:pPr>
                      <a:r>
                        <a:rPr lang="en-US" sz="1200" dirty="0">
                          <a:latin typeface="Arial"/>
                          <a:ea typeface="Arial"/>
                          <a:cs typeface="Arial"/>
                          <a:sym typeface="Arial"/>
                        </a:rPr>
                        <a:t>Energy Filters</a:t>
                      </a:r>
                      <a:endParaRPr sz="2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dirty="0">
                          <a:latin typeface="Arial"/>
                          <a:ea typeface="Arial"/>
                          <a:cs typeface="Arial"/>
                          <a:sym typeface="Arial"/>
                        </a:rPr>
                        <a:t>  : Polychromatic beam (20~150 keV)</a:t>
                      </a:r>
                      <a:endParaRPr sz="2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dirty="0">
                          <a:latin typeface="Arial"/>
                          <a:ea typeface="Arial"/>
                          <a:cs typeface="Arial"/>
                          <a:sym typeface="Arial"/>
                        </a:rPr>
                        <a:t>  </a:t>
                      </a:r>
                      <a:r>
                        <a:rPr lang="en-US" sz="1200" dirty="0">
                          <a:solidFill>
                            <a:srgbClr val="FF0000"/>
                          </a:solidFill>
                          <a:latin typeface="Arial"/>
                          <a:ea typeface="Arial"/>
                          <a:cs typeface="Arial"/>
                          <a:sym typeface="Arial"/>
                        </a:rPr>
                        <a:t>: </a:t>
                      </a:r>
                      <a:r>
                        <a:rPr lang="en-US" sz="1200" b="1" dirty="0">
                          <a:solidFill>
                            <a:srgbClr val="FF0000"/>
                          </a:solidFill>
                          <a:latin typeface="Arial"/>
                          <a:ea typeface="Arial"/>
                          <a:cs typeface="Arial"/>
                          <a:sym typeface="Arial"/>
                        </a:rPr>
                        <a:t>glassy carbon</a:t>
                      </a:r>
                      <a:r>
                        <a:rPr lang="en-US" sz="1200" dirty="0">
                          <a:solidFill>
                            <a:srgbClr val="FF0000"/>
                          </a:solidFill>
                          <a:latin typeface="Arial"/>
                          <a:ea typeface="Arial"/>
                          <a:cs typeface="Arial"/>
                          <a:sym typeface="Arial"/>
                        </a:rPr>
                        <a:t>, Al2O3, SiO2, Al, </a:t>
                      </a:r>
                      <a:r>
                        <a:rPr lang="en-US" sz="1200" dirty="0" err="1">
                          <a:solidFill>
                            <a:srgbClr val="FF0000"/>
                          </a:solidFill>
                          <a:latin typeface="Arial"/>
                          <a:ea typeface="Arial"/>
                          <a:cs typeface="Arial"/>
                          <a:sym typeface="Arial"/>
                        </a:rPr>
                        <a:t>Ti</a:t>
                      </a:r>
                      <a:r>
                        <a:rPr lang="en-US" sz="1200" dirty="0">
                          <a:solidFill>
                            <a:srgbClr val="FF0000"/>
                          </a:solidFill>
                          <a:latin typeface="Arial"/>
                          <a:ea typeface="Arial"/>
                          <a:cs typeface="Arial"/>
                          <a:sym typeface="Arial"/>
                        </a:rPr>
                        <a:t>, Cu, Mo, </a:t>
                      </a:r>
                      <a:r>
                        <a:rPr lang="en-US" sz="1200" b="1" dirty="0">
                          <a:solidFill>
                            <a:srgbClr val="FF0000"/>
                          </a:solidFill>
                          <a:latin typeface="Arial"/>
                          <a:ea typeface="Arial"/>
                          <a:cs typeface="Arial"/>
                          <a:sym typeface="Arial"/>
                        </a:rPr>
                        <a:t>W, Au, Ag</a:t>
                      </a:r>
                      <a:endParaRPr sz="1200" b="1" dirty="0">
                        <a:solidFill>
                          <a:srgbClr val="FF0000"/>
                        </a:solidFill>
                        <a:latin typeface="Arial"/>
                        <a:ea typeface="Arial"/>
                        <a:cs typeface="Arial"/>
                        <a:sym typeface="Arial"/>
                      </a:endParaRPr>
                    </a:p>
                    <a:p>
                      <a:pPr marL="171450" marR="0" lvl="0" indent="-171450" algn="l" rtl="0">
                        <a:spcBef>
                          <a:spcPts val="0"/>
                        </a:spcBef>
                        <a:spcAft>
                          <a:spcPts val="0"/>
                        </a:spcAft>
                        <a:buClr>
                          <a:srgbClr val="FF0000"/>
                        </a:buClr>
                        <a:buSzPts val="1000"/>
                        <a:buFont typeface="Malgun Gothic"/>
                        <a:buChar char="-"/>
                      </a:pPr>
                      <a:r>
                        <a:rPr lang="en-US" sz="1200" b="1" dirty="0">
                          <a:solidFill>
                            <a:srgbClr val="FF0000"/>
                          </a:solidFill>
                          <a:latin typeface="Arial"/>
                          <a:ea typeface="Arial"/>
                          <a:cs typeface="Arial"/>
                          <a:sym typeface="Arial"/>
                        </a:rPr>
                        <a:t>Add fast shutter </a:t>
                      </a:r>
                      <a:r>
                        <a:rPr lang="en-US" sz="1200" dirty="0">
                          <a:solidFill>
                            <a:srgbClr val="FF0000"/>
                          </a:solidFill>
                          <a:latin typeface="Arial"/>
                          <a:ea typeface="Arial"/>
                          <a:cs typeface="Arial"/>
                          <a:sym typeface="Arial"/>
                        </a:rPr>
                        <a:t>(snapshot mode)</a:t>
                      </a:r>
                      <a:endParaRPr sz="1200" dirty="0">
                        <a:solidFill>
                          <a:srgbClr val="FF0000"/>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Expand the configuration of the Energy Filter (type, thickness, and placement) to focus on high-energy white beam operation.</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solidFill>
                            <a:schemeClr val="dk1"/>
                          </a:solidFill>
                          <a:latin typeface="Arial"/>
                          <a:ea typeface="Arial"/>
                          <a:cs typeface="Arial"/>
                          <a:sym typeface="Arial"/>
                        </a:rPr>
                        <a:t>The fast shutter is added to minimize sample radiation exposure during sample alignment.</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The DMM budget is reallocated to Energy Filters and a fast shutter.</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1000"/>
                        <a:buFont typeface="Malgun Gothic"/>
                        <a:buNone/>
                      </a:pPr>
                      <a:r>
                        <a:rPr lang="en-US" sz="1200" dirty="0">
                          <a:solidFill>
                            <a:schemeClr val="dk1"/>
                          </a:solidFill>
                          <a:latin typeface="Arial"/>
                          <a:ea typeface="Arial"/>
                          <a:cs typeface="Arial"/>
                          <a:sym typeface="Arial"/>
                        </a:rPr>
                        <a:t>PTL: +\ 765M  (+$ 550K)</a:t>
                      </a:r>
                      <a:endParaRPr sz="2800" dirty="0">
                        <a:latin typeface="Arial"/>
                        <a:ea typeface="Arial"/>
                        <a:cs typeface="Arial"/>
                        <a:sym typeface="Arial"/>
                      </a:endParaRPr>
                    </a:p>
                  </a:txBody>
                  <a:tcPr marL="114289" marR="114289" marT="57144" marB="57144"/>
                </a:tc>
                <a:extLst>
                  <a:ext uri="{0D108BD9-81ED-4DB2-BD59-A6C34878D82A}">
                    <a16:rowId xmlns:a16="http://schemas.microsoft.com/office/drawing/2014/main" val="10006"/>
                  </a:ext>
                </a:extLst>
              </a:tr>
              <a:tr h="1257051">
                <a:tc gridSpan="2">
                  <a:txBody>
                    <a:bodyPr/>
                    <a:lstStyle/>
                    <a:p>
                      <a:pPr marL="0" marR="0" lvl="0" indent="0" algn="ctr" rtl="0">
                        <a:spcBef>
                          <a:spcPts val="0"/>
                        </a:spcBef>
                        <a:spcAft>
                          <a:spcPts val="0"/>
                        </a:spcAft>
                        <a:buNone/>
                      </a:pPr>
                      <a:r>
                        <a:rPr lang="en-US" sz="1500" b="1">
                          <a:latin typeface="Arial"/>
                          <a:ea typeface="Arial"/>
                          <a:cs typeface="Arial"/>
                          <a:sym typeface="Arial"/>
                        </a:rPr>
                        <a:t>Exp. system</a:t>
                      </a:r>
                      <a:endParaRPr sz="15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1000"/>
                        <a:buChar char="-"/>
                      </a:pPr>
                      <a:r>
                        <a:rPr lang="en-US" sz="1200">
                          <a:latin typeface="Arial"/>
                          <a:ea typeface="Arial"/>
                          <a:cs typeface="Arial"/>
                          <a:sym typeface="Arial"/>
                        </a:rPr>
                        <a:t>Projection imaging, CT imaging, X-ray phase-contrast imaging</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  : Sample position (100 m)</a:t>
                      </a:r>
                      <a:endParaRPr sz="280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000"/>
                        <a:buChar char="-"/>
                      </a:pPr>
                      <a:r>
                        <a:rPr lang="en-US" sz="1200">
                          <a:latin typeface="Arial"/>
                          <a:ea typeface="Arial"/>
                          <a:cs typeface="Arial"/>
                          <a:sym typeface="Arial"/>
                        </a:rPr>
                        <a:t>X-ray Phase Contrast Imaging</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Malgun Gothic"/>
                        <a:buNone/>
                      </a:pPr>
                      <a:r>
                        <a:rPr lang="en-US" sz="1200">
                          <a:latin typeface="Arial"/>
                          <a:ea typeface="Arial"/>
                          <a:cs typeface="Arial"/>
                          <a:sym typeface="Arial"/>
                        </a:rPr>
                        <a:t>  : Detector position (104-120 m)</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rgbClr val="FF0000"/>
                        </a:buClr>
                        <a:buSzPts val="1000"/>
                        <a:buChar char="-"/>
                      </a:pPr>
                      <a:r>
                        <a:rPr lang="en-US" sz="1200">
                          <a:solidFill>
                            <a:srgbClr val="FF0000"/>
                          </a:solidFill>
                          <a:latin typeface="Arial"/>
                          <a:ea typeface="Arial"/>
                          <a:cs typeface="Arial"/>
                          <a:sym typeface="Arial"/>
                        </a:rPr>
                        <a:t>Projection imaging, CT imaging, X-ray phase-contrast imaging</a:t>
                      </a:r>
                      <a:endParaRPr sz="2800">
                        <a:latin typeface="Arial"/>
                        <a:ea typeface="Arial"/>
                        <a:cs typeface="Arial"/>
                        <a:sym typeface="Arial"/>
                      </a:endParaRPr>
                    </a:p>
                    <a:p>
                      <a:pPr marL="0" marR="0" lvl="0" indent="0" algn="l" rtl="0">
                        <a:spcBef>
                          <a:spcPts val="0"/>
                        </a:spcBef>
                        <a:spcAft>
                          <a:spcPts val="0"/>
                        </a:spcAft>
                        <a:buClr>
                          <a:srgbClr val="FF0000"/>
                        </a:buClr>
                        <a:buSzPts val="1000"/>
                        <a:buFont typeface="Malgun Gothic"/>
                        <a:buNone/>
                      </a:pPr>
                      <a:r>
                        <a:rPr lang="en-US" sz="1200">
                          <a:solidFill>
                            <a:srgbClr val="FF0000"/>
                          </a:solidFill>
                          <a:latin typeface="Arial"/>
                          <a:ea typeface="Arial"/>
                          <a:cs typeface="Arial"/>
                          <a:sym typeface="Arial"/>
                        </a:rPr>
                        <a:t>  : Sample position (100 m, Beam size 200x25mm</a:t>
                      </a:r>
                      <a:r>
                        <a:rPr lang="en-US" sz="1200" baseline="30000">
                          <a:solidFill>
                            <a:srgbClr val="FF0000"/>
                          </a:solidFill>
                          <a:latin typeface="Arial"/>
                          <a:ea typeface="Arial"/>
                          <a:cs typeface="Arial"/>
                          <a:sym typeface="Arial"/>
                        </a:rPr>
                        <a:t>2</a:t>
                      </a:r>
                      <a:r>
                        <a:rPr lang="en-US" sz="1200">
                          <a:solidFill>
                            <a:srgbClr val="FF0000"/>
                          </a:solidFill>
                          <a:latin typeface="Arial"/>
                          <a:ea typeface="Arial"/>
                          <a:cs typeface="Arial"/>
                          <a:sym typeface="Arial"/>
                        </a:rPr>
                        <a:t>@20keV)</a:t>
                      </a:r>
                      <a:endParaRPr sz="2800">
                        <a:latin typeface="Arial"/>
                        <a:ea typeface="Arial"/>
                        <a:cs typeface="Arial"/>
                        <a:sym typeface="Arial"/>
                      </a:endParaRPr>
                    </a:p>
                    <a:p>
                      <a:pPr marL="171450" marR="0" lvl="0" indent="-171450" algn="l" rtl="0">
                        <a:lnSpc>
                          <a:spcPct val="100000"/>
                        </a:lnSpc>
                        <a:spcBef>
                          <a:spcPts val="0"/>
                        </a:spcBef>
                        <a:spcAft>
                          <a:spcPts val="0"/>
                        </a:spcAft>
                        <a:buClr>
                          <a:srgbClr val="FF0000"/>
                        </a:buClr>
                        <a:buSzPts val="1000"/>
                        <a:buChar char="-"/>
                      </a:pPr>
                      <a:r>
                        <a:rPr lang="en-US" sz="1200">
                          <a:solidFill>
                            <a:srgbClr val="FF0000"/>
                          </a:solidFill>
                          <a:latin typeface="Arial"/>
                          <a:ea typeface="Arial"/>
                          <a:cs typeface="Arial"/>
                          <a:sym typeface="Arial"/>
                        </a:rPr>
                        <a:t>X-ray Phase Contrast Imaging</a:t>
                      </a:r>
                      <a:endParaRPr sz="2800">
                        <a:latin typeface="Arial"/>
                        <a:ea typeface="Arial"/>
                        <a:cs typeface="Arial"/>
                        <a:sym typeface="Arial"/>
                      </a:endParaRPr>
                    </a:p>
                    <a:p>
                      <a:pPr marL="0" marR="0" lvl="0" indent="0" algn="l" rtl="0">
                        <a:lnSpc>
                          <a:spcPct val="100000"/>
                        </a:lnSpc>
                        <a:spcBef>
                          <a:spcPts val="0"/>
                        </a:spcBef>
                        <a:spcAft>
                          <a:spcPts val="0"/>
                        </a:spcAft>
                        <a:buClr>
                          <a:srgbClr val="FF0000"/>
                        </a:buClr>
                        <a:buSzPts val="1000"/>
                        <a:buFont typeface="Malgun Gothic"/>
                        <a:buNone/>
                      </a:pPr>
                      <a:r>
                        <a:rPr lang="en-US" sz="1200">
                          <a:solidFill>
                            <a:srgbClr val="FF0000"/>
                          </a:solidFill>
                          <a:latin typeface="Arial"/>
                          <a:ea typeface="Arial"/>
                          <a:cs typeface="Arial"/>
                          <a:sym typeface="Arial"/>
                        </a:rPr>
                        <a:t>  : Detector position (100.3 - 122 m)</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The detector system is optimized to mitigate radiation damage from the white beam.</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It will later be expanded into a multi-detector system to enable the acquisition of large FOV images.</a:t>
                      </a:r>
                      <a:endParaRPr sz="2800">
                        <a:latin typeface="Arial"/>
                        <a:ea typeface="Arial"/>
                        <a:cs typeface="Arial"/>
                        <a:sym typeface="Arial"/>
                      </a:endParaRPr>
                    </a:p>
                    <a:p>
                      <a:pPr marL="0" marR="0" lvl="0" indent="0" algn="l" rtl="0">
                        <a:spcBef>
                          <a:spcPts val="0"/>
                        </a:spcBef>
                        <a:spcAft>
                          <a:spcPts val="0"/>
                        </a:spcAft>
                        <a:buClr>
                          <a:schemeClr val="dk1"/>
                        </a:buClr>
                        <a:buSzPts val="1000"/>
                        <a:buFont typeface="Malgun Gothic"/>
                        <a:buNone/>
                      </a:pPr>
                      <a:r>
                        <a:rPr lang="en-US" sz="1200">
                          <a:latin typeface="Arial"/>
                          <a:ea typeface="Arial"/>
                          <a:cs typeface="Arial"/>
                          <a:sym typeface="Arial"/>
                        </a:rPr>
                        <a:t>X-ray phase-contrast imaging is achieved by extending the SDD (0-22m).</a:t>
                      </a:r>
                      <a:endParaRPr sz="12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endParaRPr sz="1200" dirty="0">
                        <a:solidFill>
                          <a:schemeClr val="dk1"/>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7"/>
                  </a:ext>
                </a:extLst>
              </a:tr>
            </a:tbl>
          </a:graphicData>
        </a:graphic>
      </p:graphicFrame>
      <p:sp>
        <p:nvSpPr>
          <p:cNvPr id="255" name="Google Shape;255;p9"/>
          <p:cNvSpPr txBox="1"/>
          <p:nvPr/>
        </p:nvSpPr>
        <p:spPr>
          <a:xfrm>
            <a:off x="0" y="99"/>
            <a:ext cx="7747622" cy="576878"/>
          </a:xfrm>
          <a:prstGeom prst="rect">
            <a:avLst/>
          </a:prstGeom>
          <a:noFill/>
          <a:ln>
            <a:noFill/>
          </a:ln>
        </p:spPr>
        <p:txBody>
          <a:bodyPr spcFirstLastPara="1" wrap="square" lIns="114257" tIns="57113" rIns="114257" bIns="57113" anchor="t" anchorCtr="0">
            <a:spAutoFit/>
          </a:bodyPr>
          <a:lstStyle/>
          <a:p>
            <a:r>
              <a:rPr lang="en-US" sz="2999" b="1">
                <a:solidFill>
                  <a:schemeClr val="dk1"/>
                </a:solidFill>
                <a:latin typeface="Malgun Gothic"/>
                <a:ea typeface="Malgun Gothic"/>
                <a:cs typeface="Malgun Gothic"/>
                <a:sym typeface="Malgun Gothic"/>
              </a:rPr>
              <a:t>BM10 High Energy Microscopy Beamline</a:t>
            </a:r>
            <a:endParaRPr sz="2999" b="1">
              <a:solidFill>
                <a:schemeClr val="dk1"/>
              </a:solidFill>
              <a:latin typeface="Malgun Gothic"/>
              <a:ea typeface="Malgun Gothic"/>
              <a:cs typeface="Malgun Gothic"/>
              <a:sym typeface="Malgun Gothic"/>
            </a:endParaRPr>
          </a:p>
        </p:txBody>
      </p:sp>
      <p:sp>
        <p:nvSpPr>
          <p:cNvPr id="256" name="Google Shape;256;p9"/>
          <p:cNvSpPr txBox="1"/>
          <p:nvPr/>
        </p:nvSpPr>
        <p:spPr>
          <a:xfrm>
            <a:off x="13611718" y="100"/>
            <a:ext cx="1625106" cy="461462"/>
          </a:xfrm>
          <a:prstGeom prst="rect">
            <a:avLst/>
          </a:prstGeom>
          <a:noFill/>
          <a:ln>
            <a:noFill/>
          </a:ln>
        </p:spPr>
        <p:txBody>
          <a:bodyPr spcFirstLastPara="1" wrap="square" lIns="114257" tIns="57113" rIns="114257" bIns="57113" anchor="t" anchorCtr="0">
            <a:spAutoFit/>
          </a:bodyPr>
          <a:lstStyle/>
          <a:p>
            <a:r>
              <a:rPr lang="en-US" sz="2249">
                <a:solidFill>
                  <a:schemeClr val="dk1"/>
                </a:solidFill>
                <a:latin typeface="Malgun Gothic"/>
                <a:ea typeface="Malgun Gothic"/>
                <a:cs typeface="Malgun Gothic"/>
                <a:sym typeface="Malgun Gothic"/>
              </a:rPr>
              <a:t>2025.09.22</a:t>
            </a:r>
            <a:endParaRPr sz="2249">
              <a:solidFill>
                <a:schemeClr val="dk1"/>
              </a:solidFill>
              <a:latin typeface="Malgun Gothic"/>
              <a:ea typeface="Malgun Gothic"/>
              <a:cs typeface="Malgun Gothic"/>
              <a:sym typeface="Malgun Gothic"/>
            </a:endParaRPr>
          </a:p>
        </p:txBody>
      </p:sp>
      <p:pic>
        <p:nvPicPr>
          <p:cNvPr id="257" name="Google Shape;257;p9"/>
          <p:cNvPicPr preferRelativeResize="0"/>
          <p:nvPr/>
        </p:nvPicPr>
        <p:blipFill rotWithShape="1">
          <a:blip r:embed="rId3">
            <a:alphaModFix/>
          </a:blip>
          <a:srcRect/>
          <a:stretch/>
        </p:blipFill>
        <p:spPr>
          <a:xfrm>
            <a:off x="1896404" y="1124627"/>
            <a:ext cx="3639293" cy="2114558"/>
          </a:xfrm>
          <a:prstGeom prst="rect">
            <a:avLst/>
          </a:prstGeom>
          <a:solidFill>
            <a:schemeClr val="lt1"/>
          </a:solidFill>
          <a:ln>
            <a:noFill/>
          </a:ln>
        </p:spPr>
      </p:pic>
      <p:sp>
        <p:nvSpPr>
          <p:cNvPr id="258" name="Google Shape;258;p9"/>
          <p:cNvSpPr/>
          <p:nvPr/>
        </p:nvSpPr>
        <p:spPr>
          <a:xfrm>
            <a:off x="2455136" y="2372756"/>
            <a:ext cx="816199" cy="751775"/>
          </a:xfrm>
          <a:prstGeom prst="mathMultiply">
            <a:avLst>
              <a:gd name="adj1" fmla="val 11368"/>
            </a:avLst>
          </a:prstGeom>
          <a:solidFill>
            <a:srgbClr val="FF0000"/>
          </a:solidFill>
          <a:ln>
            <a:noFill/>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
        <p:nvSpPr>
          <p:cNvPr id="259" name="Google Shape;259;p9"/>
          <p:cNvSpPr/>
          <p:nvPr/>
        </p:nvSpPr>
        <p:spPr>
          <a:xfrm>
            <a:off x="1950138" y="2342947"/>
            <a:ext cx="1754224" cy="896239"/>
          </a:xfrm>
          <a:prstGeom prst="rect">
            <a:avLst/>
          </a:prstGeom>
          <a:noFill/>
          <a:ln w="12700" cap="flat" cmpd="sng">
            <a:solidFill>
              <a:srgbClr val="0000FF"/>
            </a:solidFill>
            <a:prstDash val="dash"/>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pic>
        <p:nvPicPr>
          <p:cNvPr id="260" name="Google Shape;260;p9"/>
          <p:cNvPicPr preferRelativeResize="0"/>
          <p:nvPr/>
        </p:nvPicPr>
        <p:blipFill rotWithShape="1">
          <a:blip r:embed="rId4">
            <a:alphaModFix/>
          </a:blip>
          <a:srcRect/>
          <a:stretch/>
        </p:blipFill>
        <p:spPr>
          <a:xfrm>
            <a:off x="5592895" y="1124626"/>
            <a:ext cx="4521690" cy="1034784"/>
          </a:xfrm>
          <a:prstGeom prst="rect">
            <a:avLst/>
          </a:prstGeom>
          <a:solidFill>
            <a:schemeClr val="lt1"/>
          </a:solidFill>
          <a:ln>
            <a:noFill/>
          </a:ln>
        </p:spPr>
      </p:pic>
      <p:pic>
        <p:nvPicPr>
          <p:cNvPr id="261" name="Google Shape;261;p9"/>
          <p:cNvPicPr preferRelativeResize="0"/>
          <p:nvPr/>
        </p:nvPicPr>
        <p:blipFill rotWithShape="1">
          <a:blip r:embed="rId5">
            <a:alphaModFix/>
          </a:blip>
          <a:srcRect/>
          <a:stretch/>
        </p:blipFill>
        <p:spPr>
          <a:xfrm>
            <a:off x="7765092" y="2159410"/>
            <a:ext cx="2349494" cy="1034784"/>
          </a:xfrm>
          <a:prstGeom prst="rect">
            <a:avLst/>
          </a:prstGeom>
          <a:solidFill>
            <a:schemeClr val="lt1"/>
          </a:solidFill>
          <a:ln>
            <a:noFill/>
          </a:ln>
        </p:spPr>
      </p:pic>
      <p:sp>
        <p:nvSpPr>
          <p:cNvPr id="262" name="Google Shape;262;p9"/>
          <p:cNvSpPr/>
          <p:nvPr/>
        </p:nvSpPr>
        <p:spPr>
          <a:xfrm>
            <a:off x="8365180" y="1259598"/>
            <a:ext cx="1749405" cy="899813"/>
          </a:xfrm>
          <a:prstGeom prst="rect">
            <a:avLst/>
          </a:prstGeom>
          <a:noFill/>
          <a:ln w="12700" cap="flat" cmpd="sng">
            <a:solidFill>
              <a:srgbClr val="0000FF"/>
            </a:solidFill>
            <a:prstDash val="dash"/>
            <a:miter lim="800000"/>
            <a:headEnd type="none" w="sm" len="sm"/>
            <a:tailEnd type="none" w="sm" len="sm"/>
          </a:ln>
        </p:spPr>
        <p:txBody>
          <a:bodyPr spcFirstLastPara="1" wrap="square" lIns="114257" tIns="57113" rIns="114257" bIns="57113" anchor="ctr" anchorCtr="0">
            <a:noAutofit/>
          </a:bodyPr>
          <a:lstStyle/>
          <a:p>
            <a:pPr algn="ctr"/>
            <a:endParaRPr sz="2249">
              <a:solidFill>
                <a:schemeClr val="lt1"/>
              </a:solidFill>
              <a:latin typeface="Malgun Gothic"/>
              <a:ea typeface="Malgun Gothic"/>
              <a:cs typeface="Malgun Gothic"/>
              <a:sym typeface="Malgu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aphicFrame>
        <p:nvGraphicFramePr>
          <p:cNvPr id="301" name="Google Shape;301;p10"/>
          <p:cNvGraphicFramePr/>
          <p:nvPr>
            <p:extLst/>
          </p:nvPr>
        </p:nvGraphicFramePr>
        <p:xfrm>
          <a:off x="0" y="461647"/>
          <a:ext cx="15236857" cy="7827108"/>
        </p:xfrm>
        <a:graphic>
          <a:graphicData uri="http://schemas.openxmlformats.org/drawingml/2006/table">
            <a:tbl>
              <a:tblPr firstRow="1" bandRow="1">
                <a:noFill/>
              </a:tblPr>
              <a:tblGrid>
                <a:gridCol w="1045251">
                  <a:extLst>
                    <a:ext uri="{9D8B030D-6E8A-4147-A177-3AD203B41FA5}">
                      <a16:colId xmlns:a16="http://schemas.microsoft.com/office/drawing/2014/main" val="20000"/>
                    </a:ext>
                  </a:extLst>
                </a:gridCol>
                <a:gridCol w="1120392">
                  <a:extLst>
                    <a:ext uri="{9D8B030D-6E8A-4147-A177-3AD203B41FA5}">
                      <a16:colId xmlns:a16="http://schemas.microsoft.com/office/drawing/2014/main" val="20001"/>
                    </a:ext>
                  </a:extLst>
                </a:gridCol>
                <a:gridCol w="4586201">
                  <a:extLst>
                    <a:ext uri="{9D8B030D-6E8A-4147-A177-3AD203B41FA5}">
                      <a16:colId xmlns:a16="http://schemas.microsoft.com/office/drawing/2014/main" val="20002"/>
                    </a:ext>
                  </a:extLst>
                </a:gridCol>
                <a:gridCol w="4608290">
                  <a:extLst>
                    <a:ext uri="{9D8B030D-6E8A-4147-A177-3AD203B41FA5}">
                      <a16:colId xmlns:a16="http://schemas.microsoft.com/office/drawing/2014/main" val="20003"/>
                    </a:ext>
                  </a:extLst>
                </a:gridCol>
                <a:gridCol w="2857717">
                  <a:extLst>
                    <a:ext uri="{9D8B030D-6E8A-4147-A177-3AD203B41FA5}">
                      <a16:colId xmlns:a16="http://schemas.microsoft.com/office/drawing/2014/main" val="20004"/>
                    </a:ext>
                  </a:extLst>
                </a:gridCol>
                <a:gridCol w="1019006">
                  <a:extLst>
                    <a:ext uri="{9D8B030D-6E8A-4147-A177-3AD203B41FA5}">
                      <a16:colId xmlns:a16="http://schemas.microsoft.com/office/drawing/2014/main" val="20005"/>
                    </a:ext>
                  </a:extLst>
                </a:gridCol>
              </a:tblGrid>
              <a:tr h="643303">
                <a:tc gridSpan="2">
                  <a:txBody>
                    <a:bodyPr/>
                    <a:lstStyle/>
                    <a:p>
                      <a:pPr marL="0" marR="0" lvl="0" indent="0" algn="ctr" rtl="0">
                        <a:spcBef>
                          <a:spcPts val="0"/>
                        </a:spcBef>
                        <a:spcAft>
                          <a:spcPts val="0"/>
                        </a:spcAft>
                        <a:buNone/>
                      </a:pPr>
                      <a:endParaRPr sz="1400"/>
                    </a:p>
                  </a:txBody>
                  <a:tcPr marL="114289" marR="114289" marT="57144" marB="57144" anchor="ctr"/>
                </a:tc>
                <a:tc hMerge="1">
                  <a:txBody>
                    <a:bodyPr/>
                    <a:lstStyle/>
                    <a:p>
                      <a:endParaRPr lang="ko-K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a:t>Detailed Design(July 2024)</a:t>
                      </a:r>
                      <a:endParaRPr lang="ko-KR" altLang="en-US" sz="1400" dirty="0"/>
                    </a:p>
                  </a:txBody>
                  <a:tcPr marL="114276" marR="114276" marT="57138" marB="57138"/>
                </a:tc>
                <a:tc gridSpan="2">
                  <a:txBody>
                    <a:bodyPr/>
                    <a:lstStyle/>
                    <a:p>
                      <a:pPr latinLnBrk="1"/>
                      <a:r>
                        <a:rPr lang="en-US" altLang="ko-KR" sz="1400" dirty="0"/>
                        <a:t>Construction</a:t>
                      </a:r>
                      <a:r>
                        <a:rPr lang="ko-KR" altLang="en-US" sz="1400" dirty="0"/>
                        <a:t> </a:t>
                      </a:r>
                      <a:r>
                        <a:rPr lang="en-US" altLang="ko-KR" sz="1400" dirty="0"/>
                        <a:t>Design </a:t>
                      </a:r>
                    </a:p>
                  </a:txBody>
                  <a:tcPr marL="114276" marR="114276" marT="57138" marB="57138"/>
                </a:tc>
                <a:tc hMerge="1">
                  <a:txBody>
                    <a:bodyPr/>
                    <a:lstStyle/>
                    <a:p>
                      <a:pPr latinLnBrk="1"/>
                      <a:endParaRPr lang="ko-KR" altLang="en-US" sz="1100" dirty="0"/>
                    </a:p>
                  </a:txBody>
                  <a:tcPr/>
                </a:tc>
                <a:tc>
                  <a:txBody>
                    <a:bodyPr/>
                    <a:lstStyle/>
                    <a:p>
                      <a:pPr latinLnBrk="1"/>
                      <a:r>
                        <a:rPr lang="en-US" altLang="ko-KR" sz="1400" dirty="0"/>
                        <a:t>Etc.</a:t>
                      </a:r>
                      <a:endParaRPr lang="ko-KR" altLang="en-US" sz="1400" dirty="0"/>
                    </a:p>
                  </a:txBody>
                  <a:tcPr marL="114276" marR="114276" marT="57138" marB="57138"/>
                </a:tc>
                <a:extLst>
                  <a:ext uri="{0D108BD9-81ED-4DB2-BD59-A6C34878D82A}">
                    <a16:rowId xmlns:a16="http://schemas.microsoft.com/office/drawing/2014/main" val="10000"/>
                  </a:ext>
                </a:extLst>
              </a:tr>
              <a:tr h="1485603">
                <a:tc gridSpan="2">
                  <a:txBody>
                    <a:bodyPr/>
                    <a:lstStyle/>
                    <a:p>
                      <a:pPr marL="0" marR="0" lvl="0" indent="0" algn="ctr" rtl="0">
                        <a:spcBef>
                          <a:spcPts val="0"/>
                        </a:spcBef>
                        <a:spcAft>
                          <a:spcPts val="0"/>
                        </a:spcAft>
                        <a:buNone/>
                      </a:pPr>
                      <a:r>
                        <a:rPr lang="en-US" sz="1400" b="1">
                          <a:latin typeface="Arial"/>
                          <a:ea typeface="Arial"/>
                          <a:cs typeface="Arial"/>
                          <a:sym typeface="Arial"/>
                        </a:rPr>
                        <a:t>Beamline Layout</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spcBef>
                          <a:spcPts val="0"/>
                        </a:spcBef>
                        <a:spcAft>
                          <a:spcPts val="0"/>
                        </a:spcAft>
                        <a:buNone/>
                      </a:pPr>
                      <a:endParaRPr sz="20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2000">
                        <a:latin typeface="Arial"/>
                        <a:ea typeface="Arial"/>
                        <a:cs typeface="Arial"/>
                        <a:sym typeface="Arial"/>
                      </a:endParaRPr>
                    </a:p>
                  </a:txBody>
                  <a:tcPr marL="114289" marR="114289" marT="57144" marB="57144"/>
                </a:tc>
                <a:tc>
                  <a:txBody>
                    <a:bodyPr/>
                    <a:lstStyle/>
                    <a:p>
                      <a:pPr marL="285750" marR="0" lvl="0" indent="-2857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50 nm X 50 nm beam size @ 10 keV</a:t>
                      </a:r>
                      <a:endParaRPr sz="2800">
                        <a:latin typeface="Arial"/>
                        <a:ea typeface="Arial"/>
                        <a:cs typeface="Arial"/>
                        <a:sym typeface="Arial"/>
                      </a:endParaRPr>
                    </a:p>
                    <a:p>
                      <a:pPr marL="285750" marR="0" lvl="0" indent="-2857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Working distance: 50 mm</a:t>
                      </a:r>
                      <a:endParaRPr sz="2800">
                        <a:latin typeface="Arial"/>
                        <a:ea typeface="Arial"/>
                        <a:cs typeface="Arial"/>
                        <a:sym typeface="Arial"/>
                      </a:endParaRPr>
                    </a:p>
                    <a:p>
                      <a:pPr marL="285750" marR="0" lvl="0" indent="-2857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Main experimental set up</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KB mirror + Multimodal experiment (XFM+Ptychography+XDM)</a:t>
                      </a:r>
                      <a:endParaRPr sz="2800">
                        <a:latin typeface="Arial"/>
                        <a:ea typeface="Arial"/>
                        <a:cs typeface="Arial"/>
                        <a:sym typeface="Arial"/>
                      </a:endParaRPr>
                    </a:p>
                    <a:p>
                      <a:pPr marL="285750" marR="0" lvl="0" indent="-285750" algn="l" rtl="0">
                        <a:spcBef>
                          <a:spcPts val="0"/>
                        </a:spcBef>
                        <a:spcAft>
                          <a:spcPts val="0"/>
                        </a:spcAft>
                        <a:buClr>
                          <a:schemeClr val="dk1"/>
                        </a:buClr>
                        <a:buSzPts val="900"/>
                        <a:buChar char="-"/>
                      </a:pPr>
                      <a:r>
                        <a:rPr lang="en-US" sz="1100">
                          <a:solidFill>
                            <a:schemeClr val="dk1"/>
                          </a:solidFill>
                          <a:latin typeface="Arial"/>
                          <a:ea typeface="Arial"/>
                          <a:cs typeface="Arial"/>
                          <a:sym typeface="Arial"/>
                        </a:rPr>
                        <a:t>Secondary source aperture 활용</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Pre-focusing magnification 1:1</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2200">
                        <a:latin typeface="Arial"/>
                        <a:ea typeface="Arial"/>
                        <a:cs typeface="Arial"/>
                        <a:sym typeface="Arial"/>
                      </a:endParaRPr>
                    </a:p>
                  </a:txBody>
                  <a:tcPr marL="114289" marR="114289" marT="57144" marB="57144"/>
                </a:tc>
                <a:extLst>
                  <a:ext uri="{0D108BD9-81ED-4DB2-BD59-A6C34878D82A}">
                    <a16:rowId xmlns:a16="http://schemas.microsoft.com/office/drawing/2014/main" val="10001"/>
                  </a:ext>
                </a:extLst>
              </a:tr>
              <a:tr h="323795">
                <a:tc gridSpan="2">
                  <a:txBody>
                    <a:bodyPr/>
                    <a:lstStyle/>
                    <a:p>
                      <a:pPr marL="0" marR="0" lvl="0" indent="0" algn="ctr" rtl="0">
                        <a:lnSpc>
                          <a:spcPct val="100000"/>
                        </a:lnSpc>
                        <a:spcBef>
                          <a:spcPts val="0"/>
                        </a:spcBef>
                        <a:spcAft>
                          <a:spcPts val="0"/>
                        </a:spcAft>
                        <a:buClr>
                          <a:schemeClr val="dk1"/>
                        </a:buClr>
                        <a:buSzPts val="1100"/>
                        <a:buFont typeface="Malgun Gothic"/>
                        <a:buNone/>
                      </a:pPr>
                      <a:r>
                        <a:rPr lang="en-US" sz="1400" b="1">
                          <a:latin typeface="Arial"/>
                          <a:ea typeface="Arial"/>
                          <a:cs typeface="Arial"/>
                          <a:sym typeface="Arial"/>
                        </a:rPr>
                        <a:t>Insertion Device  </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lnSpc>
                          <a:spcPct val="100000"/>
                        </a:lnSpc>
                        <a:spcBef>
                          <a:spcPts val="0"/>
                        </a:spcBef>
                        <a:spcAft>
                          <a:spcPts val="0"/>
                        </a:spcAft>
                        <a:buClr>
                          <a:schemeClr val="dk1"/>
                        </a:buClr>
                        <a:buSzPts val="900"/>
                        <a:buFont typeface="Malgun Gothic"/>
                        <a:buNone/>
                      </a:pPr>
                      <a:r>
                        <a:rPr lang="en-US" sz="1100">
                          <a:latin typeface="Arial"/>
                          <a:ea typeface="Arial"/>
                          <a:cs typeface="Arial"/>
                          <a:sym typeface="Arial"/>
                        </a:rPr>
                        <a:t>IVU24</a:t>
                      </a:r>
                      <a:endParaRPr sz="11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chemeClr val="dk1"/>
                        </a:buClr>
                        <a:buSzPts val="900"/>
                        <a:buChar char="-"/>
                      </a:pPr>
                      <a:r>
                        <a:rPr lang="en-US" sz="1100">
                          <a:latin typeface="Arial"/>
                          <a:ea typeface="Arial"/>
                          <a:cs typeface="Arial"/>
                          <a:sym typeface="Arial"/>
                        </a:rPr>
                        <a:t>None</a:t>
                      </a:r>
                      <a:endParaRPr sz="11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r>
                        <a:rPr lang="en-US" sz="1100">
                          <a:latin typeface="Arial"/>
                          <a:ea typeface="Arial"/>
                          <a:cs typeface="Arial"/>
                          <a:sym typeface="Arial"/>
                        </a:rPr>
                        <a:t>변경 없음</a:t>
                      </a:r>
                      <a:endParaRPr sz="1100">
                        <a:latin typeface="Arial"/>
                        <a:ea typeface="Arial"/>
                        <a:cs typeface="Arial"/>
                        <a:sym typeface="Arial"/>
                      </a:endParaRPr>
                    </a:p>
                  </a:txBody>
                  <a:tcPr marL="114289" marR="114289" marT="57144" marB="57144"/>
                </a:tc>
                <a:tc>
                  <a:txBody>
                    <a:bodyPr/>
                    <a:lstStyle/>
                    <a:p>
                      <a:pPr marL="171450" marR="0" lvl="0" indent="-107950" algn="l" rtl="0">
                        <a:lnSpc>
                          <a:spcPct val="100000"/>
                        </a:lnSpc>
                        <a:spcBef>
                          <a:spcPts val="0"/>
                        </a:spcBef>
                        <a:spcAft>
                          <a:spcPts val="0"/>
                        </a:spcAft>
                        <a:buClr>
                          <a:schemeClr val="dk1"/>
                        </a:buClr>
                        <a:buSzPts val="1000"/>
                        <a:buFont typeface="Malgun Gothic"/>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2"/>
                  </a:ext>
                </a:extLst>
              </a:tr>
              <a:tr h="323795">
                <a:tc gridSpan="2">
                  <a:txBody>
                    <a:bodyPr/>
                    <a:lstStyle/>
                    <a:p>
                      <a:pPr marL="0" marR="0" lvl="0" indent="0" algn="ctr" rtl="0">
                        <a:spcBef>
                          <a:spcPts val="0"/>
                        </a:spcBef>
                        <a:spcAft>
                          <a:spcPts val="0"/>
                        </a:spcAft>
                        <a:buNone/>
                      </a:pPr>
                      <a:r>
                        <a:rPr lang="en-US" sz="1400" b="1">
                          <a:latin typeface="Arial"/>
                          <a:ea typeface="Arial"/>
                          <a:cs typeface="Arial"/>
                          <a:sym typeface="Arial"/>
                        </a:rPr>
                        <a:t>Front-end</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Under Designing</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Under Detail Designing</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r>
                        <a:rPr lang="en-US" sz="1100">
                          <a:latin typeface="Arial"/>
                          <a:ea typeface="Arial"/>
                          <a:cs typeface="Arial"/>
                          <a:sym typeface="Arial"/>
                        </a:rPr>
                        <a:t>변경 없음</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1000"/>
                        <a:buFont typeface="Malgun Gothic"/>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3"/>
                  </a:ext>
                </a:extLst>
              </a:tr>
              <a:tr h="799946">
                <a:tc rowSpan="3">
                  <a:txBody>
                    <a:bodyPr/>
                    <a:lstStyle/>
                    <a:p>
                      <a:pPr marL="0" marR="0" lvl="0" indent="0" algn="ctr" rtl="0">
                        <a:lnSpc>
                          <a:spcPct val="100000"/>
                        </a:lnSpc>
                        <a:spcBef>
                          <a:spcPts val="0"/>
                        </a:spcBef>
                        <a:spcAft>
                          <a:spcPts val="0"/>
                        </a:spcAft>
                        <a:buClr>
                          <a:schemeClr val="dk1"/>
                        </a:buClr>
                        <a:buSzPts val="1200"/>
                        <a:buFont typeface="Malgun Gothic"/>
                        <a:buNone/>
                      </a:pPr>
                      <a:r>
                        <a:rPr lang="en-US" sz="1500" b="1">
                          <a:latin typeface="Arial"/>
                          <a:ea typeface="Arial"/>
                          <a:cs typeface="Arial"/>
                          <a:sym typeface="Arial"/>
                        </a:rPr>
                        <a:t>Optics</a:t>
                      </a:r>
                      <a:endParaRPr sz="2800" b="1">
                        <a:latin typeface="Arial"/>
                        <a:ea typeface="Arial"/>
                        <a:cs typeface="Arial"/>
                        <a:sym typeface="Arial"/>
                      </a:endParaRPr>
                    </a:p>
                    <a:p>
                      <a:pPr marL="0" marR="0" lvl="0" indent="0" algn="ctr" rtl="0">
                        <a:spcBef>
                          <a:spcPts val="0"/>
                        </a:spcBef>
                        <a:spcAft>
                          <a:spcPts val="0"/>
                        </a:spcAft>
                        <a:buNone/>
                      </a:pPr>
                      <a:endParaRPr sz="1500" b="1">
                        <a:latin typeface="Arial"/>
                        <a:ea typeface="Arial"/>
                        <a:cs typeface="Arial"/>
                        <a:sym typeface="Arial"/>
                      </a:endParaRPr>
                    </a:p>
                  </a:txBody>
                  <a:tcPr marL="114289" marR="114289" marT="57144" marB="57144" anchor="ctr"/>
                </a:tc>
                <a:tc rowSpan="3">
                  <a:txBody>
                    <a:bodyPr/>
                    <a:lstStyle/>
                    <a:p>
                      <a:pPr marL="0" marR="0" lvl="0" indent="0" algn="ctr" rtl="0">
                        <a:spcBef>
                          <a:spcPts val="0"/>
                        </a:spcBef>
                        <a:spcAft>
                          <a:spcPts val="0"/>
                        </a:spcAft>
                        <a:buNone/>
                      </a:pPr>
                      <a:r>
                        <a:rPr lang="en-US" sz="1400" b="1">
                          <a:latin typeface="Arial"/>
                          <a:ea typeface="Arial"/>
                          <a:cs typeface="Arial"/>
                          <a:sym typeface="Arial"/>
                        </a:rPr>
                        <a:t>Mirror system</a:t>
                      </a:r>
                      <a:endParaRPr sz="1400" b="1">
                        <a:latin typeface="Arial"/>
                        <a:ea typeface="Arial"/>
                        <a:cs typeface="Arial"/>
                        <a:sym typeface="Arial"/>
                      </a:endParaRPr>
                    </a:p>
                  </a:txBody>
                  <a:tcPr marL="114289" marR="114289" marT="57144" marB="57144" anchor="ct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M1 mirror for Vertical focusing</a:t>
                      </a:r>
                      <a:br>
                        <a:rPr lang="en-US" sz="1100">
                          <a:latin typeface="Arial"/>
                          <a:ea typeface="Arial"/>
                          <a:cs typeface="Arial"/>
                          <a:sym typeface="Arial"/>
                        </a:rPr>
                      </a:br>
                      <a:r>
                        <a:rPr lang="en-US" sz="1100">
                          <a:latin typeface="Arial"/>
                          <a:ea typeface="Arial"/>
                          <a:cs typeface="Arial"/>
                          <a:sym typeface="Arial"/>
                        </a:rPr>
                        <a:t>: Spherical mirror(Sagittal)</a:t>
                      </a:r>
                      <a:br>
                        <a:rPr lang="en-US" sz="1100">
                          <a:latin typeface="Arial"/>
                          <a:ea typeface="Arial"/>
                          <a:cs typeface="Arial"/>
                          <a:sym typeface="Arial"/>
                        </a:rPr>
                      </a:br>
                      <a:r>
                        <a:rPr lang="en-US" sz="1100">
                          <a:latin typeface="Arial"/>
                          <a:ea typeface="Arial"/>
                          <a:cs typeface="Arial"/>
                          <a:sym typeface="Arial"/>
                        </a:rPr>
                        <a:t>: Pt(50 nm)</a:t>
                      </a:r>
                      <a:br>
                        <a:rPr lang="en-US" sz="1100">
                          <a:latin typeface="Arial"/>
                          <a:ea typeface="Arial"/>
                          <a:cs typeface="Arial"/>
                          <a:sym typeface="Arial"/>
                        </a:rPr>
                      </a:br>
                      <a:r>
                        <a:rPr lang="en-US" sz="1100">
                          <a:latin typeface="Arial"/>
                          <a:ea typeface="Arial"/>
                          <a:cs typeface="Arial"/>
                          <a:sym typeface="Arial"/>
                        </a:rPr>
                        <a:t>: 50 x 600 x 50 mm</a:t>
                      </a:r>
                      <a:r>
                        <a:rPr lang="en-US" sz="1100" baseline="30000">
                          <a:latin typeface="Arial"/>
                          <a:ea typeface="Arial"/>
                          <a:cs typeface="Arial"/>
                          <a:sym typeface="Arial"/>
                        </a:rPr>
                        <a:t>3</a:t>
                      </a:r>
                      <a:endParaRPr sz="28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None</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변경 없음</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4"/>
                  </a:ext>
                </a:extLst>
              </a:tr>
              <a:tr h="799946">
                <a:tc vMerge="1">
                  <a:txBody>
                    <a:bodyPr/>
                    <a:lstStyle/>
                    <a:p>
                      <a:endParaRPr lang="ko-KR"/>
                    </a:p>
                  </a:txBody>
                  <a:tcPr/>
                </a:tc>
                <a:tc v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dirty="0">
                          <a:latin typeface="Arial"/>
                          <a:ea typeface="Arial"/>
                          <a:cs typeface="Arial"/>
                          <a:sym typeface="Arial"/>
                        </a:rPr>
                        <a:t>M2 mirror for Horizontal focusing</a:t>
                      </a:r>
                      <a:br>
                        <a:rPr lang="en-US" sz="1100" dirty="0">
                          <a:latin typeface="Arial"/>
                          <a:ea typeface="Arial"/>
                          <a:cs typeface="Arial"/>
                          <a:sym typeface="Arial"/>
                        </a:rPr>
                      </a:br>
                      <a:r>
                        <a:rPr lang="en-US" sz="1100" dirty="0">
                          <a:latin typeface="Arial"/>
                          <a:ea typeface="Arial"/>
                          <a:cs typeface="Arial"/>
                          <a:sym typeface="Arial"/>
                        </a:rPr>
                        <a:t>: Spherical mirror(Tangential)</a:t>
                      </a:r>
                      <a:br>
                        <a:rPr lang="en-US" sz="1100" dirty="0">
                          <a:latin typeface="Arial"/>
                          <a:ea typeface="Arial"/>
                          <a:cs typeface="Arial"/>
                          <a:sym typeface="Arial"/>
                        </a:rPr>
                      </a:br>
                      <a:r>
                        <a:rPr lang="en-US" sz="1100" dirty="0">
                          <a:latin typeface="Arial"/>
                          <a:ea typeface="Arial"/>
                          <a:cs typeface="Arial"/>
                          <a:sym typeface="Arial"/>
                        </a:rPr>
                        <a:t>: Si, Rh, Pt(50 nm)</a:t>
                      </a:r>
                      <a:br>
                        <a:rPr lang="en-US" sz="1100" dirty="0">
                          <a:latin typeface="Arial"/>
                          <a:ea typeface="Arial"/>
                          <a:cs typeface="Arial"/>
                          <a:sym typeface="Arial"/>
                        </a:rPr>
                      </a:br>
                      <a:r>
                        <a:rPr lang="en-US" sz="1100" dirty="0">
                          <a:latin typeface="Arial"/>
                          <a:ea typeface="Arial"/>
                          <a:cs typeface="Arial"/>
                          <a:sym typeface="Arial"/>
                        </a:rPr>
                        <a:t>: 50 x 600 x 50 mm</a:t>
                      </a:r>
                      <a:r>
                        <a:rPr lang="en-US" sz="1100" baseline="30000" dirty="0">
                          <a:latin typeface="Arial"/>
                          <a:ea typeface="Arial"/>
                          <a:cs typeface="Arial"/>
                          <a:sym typeface="Arial"/>
                        </a:rPr>
                        <a:t>3</a:t>
                      </a:r>
                      <a:endParaRPr sz="2800" dirty="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None</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변경 없음</a:t>
                      </a:r>
                      <a:endParaRPr sz="2800">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5"/>
                  </a:ext>
                </a:extLst>
              </a:tr>
              <a:tr h="799946">
                <a:tc vMerge="1">
                  <a:txBody>
                    <a:bodyPr/>
                    <a:lstStyle/>
                    <a:p>
                      <a:endParaRPr lang="ko-KR"/>
                    </a:p>
                  </a:txBody>
                  <a:tcPr/>
                </a:tc>
                <a:tc vMerge="1">
                  <a:txBody>
                    <a:bodyPr/>
                    <a:lstStyle/>
                    <a:p>
                      <a:endParaRPr lang="ko-KR"/>
                    </a:p>
                  </a:txBody>
                  <a:tcPr/>
                </a:tc>
                <a:tc>
                  <a:txBody>
                    <a:bodyPr/>
                    <a:lstStyle/>
                    <a:p>
                      <a:pPr marL="171450" marR="0" lvl="0" indent="-171450" algn="l" rtl="0">
                        <a:lnSpc>
                          <a:spcPct val="100000"/>
                        </a:lnSpc>
                        <a:spcBef>
                          <a:spcPts val="0"/>
                        </a:spcBef>
                        <a:spcAft>
                          <a:spcPts val="0"/>
                        </a:spcAft>
                        <a:buClr>
                          <a:schemeClr val="dk1"/>
                        </a:buClr>
                        <a:buSzPts val="900"/>
                        <a:buChar char="-"/>
                      </a:pPr>
                      <a:r>
                        <a:rPr lang="en-US" sz="1100">
                          <a:latin typeface="Arial"/>
                          <a:ea typeface="Arial"/>
                          <a:cs typeface="Arial"/>
                          <a:sym typeface="Arial"/>
                        </a:rPr>
                        <a:t>M3 mirror system for nano-focusing</a:t>
                      </a:r>
                      <a:br>
                        <a:rPr lang="en-US" sz="1100">
                          <a:latin typeface="Arial"/>
                          <a:ea typeface="Arial"/>
                          <a:cs typeface="Arial"/>
                          <a:sym typeface="Arial"/>
                        </a:rPr>
                      </a:br>
                      <a:r>
                        <a:rPr lang="en-US" sz="1100">
                          <a:latin typeface="Arial"/>
                          <a:ea typeface="Arial"/>
                          <a:cs typeface="Arial"/>
                          <a:sym typeface="Arial"/>
                        </a:rPr>
                        <a:t>: Elliptical cylinder mirror pair(Tangential)</a:t>
                      </a:r>
                      <a:br>
                        <a:rPr lang="en-US" sz="1100">
                          <a:latin typeface="Arial"/>
                          <a:ea typeface="Arial"/>
                          <a:cs typeface="Arial"/>
                          <a:sym typeface="Arial"/>
                        </a:rPr>
                      </a:br>
                      <a:r>
                        <a:rPr lang="en-US" sz="1100">
                          <a:latin typeface="Arial"/>
                          <a:ea typeface="Arial"/>
                          <a:cs typeface="Arial"/>
                          <a:sym typeface="Arial"/>
                        </a:rPr>
                        <a:t>: Pt(50 nm)</a:t>
                      </a:r>
                      <a:br>
                        <a:rPr lang="en-US" sz="1100">
                          <a:latin typeface="Arial"/>
                          <a:ea typeface="Arial"/>
                          <a:cs typeface="Arial"/>
                          <a:sym typeface="Arial"/>
                        </a:rPr>
                      </a:br>
                      <a:r>
                        <a:rPr lang="en-US" sz="1100">
                          <a:latin typeface="Arial"/>
                          <a:ea typeface="Arial"/>
                          <a:cs typeface="Arial"/>
                          <a:sym typeface="Arial"/>
                        </a:rPr>
                        <a:t>: 50 x 300 x 50 mm</a:t>
                      </a:r>
                      <a:r>
                        <a:rPr lang="en-US" sz="1100" baseline="30000">
                          <a:latin typeface="Arial"/>
                          <a:ea typeface="Arial"/>
                          <a:cs typeface="Arial"/>
                          <a:sym typeface="Arial"/>
                        </a:rPr>
                        <a:t>3</a:t>
                      </a:r>
                      <a:r>
                        <a:rPr lang="en-US" sz="1100">
                          <a:latin typeface="Arial"/>
                          <a:ea typeface="Arial"/>
                          <a:cs typeface="Arial"/>
                          <a:sym typeface="Arial"/>
                        </a:rPr>
                        <a:t> and 50 x 100 x 50 mm</a:t>
                      </a:r>
                      <a:r>
                        <a:rPr lang="en-US" sz="1100" baseline="30000">
                          <a:latin typeface="Arial"/>
                          <a:ea typeface="Arial"/>
                          <a:cs typeface="Arial"/>
                          <a:sym typeface="Arial"/>
                        </a:rPr>
                        <a:t>3 </a:t>
                      </a:r>
                      <a:endParaRPr sz="1100">
                        <a:latin typeface="Arial"/>
                        <a:ea typeface="Arial"/>
                        <a:cs typeface="Arial"/>
                        <a:sym typeface="Arial"/>
                      </a:endParaRPr>
                    </a:p>
                  </a:txBody>
                  <a:tcPr marL="114289" marR="114289" marT="57144" marB="57144"/>
                </a:tc>
                <a:tc>
                  <a:txBody>
                    <a:bodyPr/>
                    <a:lstStyle/>
                    <a:p>
                      <a:pPr marL="171450" marR="0" lvl="0" indent="-171450" algn="l" rtl="0">
                        <a:lnSpc>
                          <a:spcPct val="100000"/>
                        </a:lnSpc>
                        <a:spcBef>
                          <a:spcPts val="0"/>
                        </a:spcBef>
                        <a:spcAft>
                          <a:spcPts val="0"/>
                        </a:spcAft>
                        <a:buClr>
                          <a:srgbClr val="000000"/>
                        </a:buClr>
                        <a:buSzPts val="900"/>
                        <a:buChar char="-"/>
                      </a:pPr>
                      <a:r>
                        <a:rPr lang="en-US" sz="1100" i="0" u="none" strike="noStrike" cap="none">
                          <a:solidFill>
                            <a:srgbClr val="000000"/>
                          </a:solidFill>
                          <a:latin typeface="Arial"/>
                          <a:ea typeface="Arial"/>
                          <a:cs typeface="Arial"/>
                          <a:sym typeface="Arial"/>
                        </a:rPr>
                        <a:t>None</a:t>
                      </a:r>
                      <a:endParaRPr sz="2800">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Malgun Gothic"/>
                        <a:buNone/>
                      </a:pPr>
                      <a:endParaRPr sz="11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변경 없음</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6"/>
                  </a:ext>
                </a:extLst>
              </a:tr>
              <a:tr h="971360">
                <a:tc gridSpan="2">
                  <a:txBody>
                    <a:bodyPr/>
                    <a:lstStyle/>
                    <a:p>
                      <a:pPr marL="0" marR="0" lvl="0" indent="0" algn="ctr" rtl="0">
                        <a:spcBef>
                          <a:spcPts val="0"/>
                        </a:spcBef>
                        <a:spcAft>
                          <a:spcPts val="0"/>
                        </a:spcAft>
                        <a:buNone/>
                      </a:pPr>
                      <a:r>
                        <a:rPr lang="en-US" sz="1400" b="1">
                          <a:latin typeface="Arial"/>
                          <a:ea typeface="Arial"/>
                          <a:cs typeface="Arial"/>
                          <a:sym typeface="Arial"/>
                        </a:rPr>
                        <a:t>Monochromator</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HDCM</a:t>
                      </a:r>
                      <a:br>
                        <a:rPr lang="en-US" sz="1100">
                          <a:latin typeface="Arial"/>
                          <a:ea typeface="Arial"/>
                          <a:cs typeface="Arial"/>
                          <a:sym typeface="Arial"/>
                        </a:rPr>
                      </a:br>
                      <a:r>
                        <a:rPr lang="en-US" sz="1100">
                          <a:latin typeface="Arial"/>
                          <a:ea typeface="Arial"/>
                          <a:cs typeface="Arial"/>
                          <a:sym typeface="Arial"/>
                        </a:rPr>
                        <a:t>: Si(111) crystal</a:t>
                      </a:r>
                      <a:br>
                        <a:rPr lang="en-US" sz="1100">
                          <a:latin typeface="Arial"/>
                          <a:ea typeface="Arial"/>
                          <a:cs typeface="Arial"/>
                          <a:sym typeface="Arial"/>
                        </a:rPr>
                      </a:br>
                      <a:r>
                        <a:rPr lang="en-US" sz="1100">
                          <a:latin typeface="Arial"/>
                          <a:ea typeface="Arial"/>
                          <a:cs typeface="Arial"/>
                          <a:sym typeface="Arial"/>
                        </a:rPr>
                        <a:t>: 1</a:t>
                      </a:r>
                      <a:r>
                        <a:rPr lang="en-US" sz="1100" baseline="30000">
                          <a:latin typeface="Arial"/>
                          <a:ea typeface="Arial"/>
                          <a:cs typeface="Arial"/>
                          <a:sym typeface="Arial"/>
                        </a:rPr>
                        <a:t>st</a:t>
                      </a:r>
                      <a:r>
                        <a:rPr lang="en-US" sz="1100">
                          <a:latin typeface="Arial"/>
                          <a:ea typeface="Arial"/>
                          <a:cs typeface="Arial"/>
                          <a:sym typeface="Arial"/>
                        </a:rPr>
                        <a:t> crystal size (50 mmx 20 mm x 40 mm) and 2</a:t>
                      </a:r>
                      <a:r>
                        <a:rPr lang="en-US" sz="1100" baseline="30000">
                          <a:latin typeface="Arial"/>
                          <a:ea typeface="Arial"/>
                          <a:cs typeface="Arial"/>
                          <a:sym typeface="Arial"/>
                        </a:rPr>
                        <a:t>nd</a:t>
                      </a:r>
                      <a:r>
                        <a:rPr lang="en-US" sz="1100">
                          <a:latin typeface="Arial"/>
                          <a:ea typeface="Arial"/>
                          <a:cs typeface="Arial"/>
                          <a:sym typeface="Arial"/>
                        </a:rPr>
                        <a:t> crystal size (150 mm x 20 mm x 40 mm)</a:t>
                      </a: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rgbClr val="FF0000"/>
                        </a:buClr>
                        <a:buSzPts val="900"/>
                        <a:buChar char="-"/>
                      </a:pPr>
                      <a:r>
                        <a:rPr lang="en-US" sz="1100">
                          <a:solidFill>
                            <a:srgbClr val="FF0000"/>
                          </a:solidFill>
                          <a:latin typeface="Arial"/>
                          <a:ea typeface="Arial"/>
                          <a:cs typeface="Arial"/>
                          <a:sym typeface="Arial"/>
                        </a:rPr>
                        <a:t>HDCM + HCCM</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Si(111) crystal</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1</a:t>
                      </a:r>
                      <a:r>
                        <a:rPr lang="en-US" sz="1100" baseline="30000">
                          <a:solidFill>
                            <a:srgbClr val="FF0000"/>
                          </a:solidFill>
                          <a:latin typeface="Arial"/>
                          <a:ea typeface="Arial"/>
                          <a:cs typeface="Arial"/>
                          <a:sym typeface="Arial"/>
                        </a:rPr>
                        <a:t>st</a:t>
                      </a:r>
                      <a:r>
                        <a:rPr lang="en-US" sz="1100">
                          <a:solidFill>
                            <a:srgbClr val="FF0000"/>
                          </a:solidFill>
                          <a:latin typeface="Arial"/>
                          <a:ea typeface="Arial"/>
                          <a:cs typeface="Arial"/>
                          <a:sym typeface="Arial"/>
                        </a:rPr>
                        <a:t> crystal size (50 mmx 20 mm x 40 mm) and 2</a:t>
                      </a:r>
                      <a:r>
                        <a:rPr lang="en-US" sz="1100" baseline="30000">
                          <a:solidFill>
                            <a:srgbClr val="FF0000"/>
                          </a:solidFill>
                          <a:latin typeface="Arial"/>
                          <a:ea typeface="Arial"/>
                          <a:cs typeface="Arial"/>
                          <a:sym typeface="Arial"/>
                        </a:rPr>
                        <a:t>nd</a:t>
                      </a:r>
                      <a:r>
                        <a:rPr lang="en-US" sz="1100">
                          <a:solidFill>
                            <a:srgbClr val="FF0000"/>
                          </a:solidFill>
                          <a:latin typeface="Arial"/>
                          <a:ea typeface="Arial"/>
                          <a:cs typeface="Arial"/>
                          <a:sym typeface="Arial"/>
                        </a:rPr>
                        <a:t> crystal size (150 mm x 20 mm x 40 mm)</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Fixed energy @ 10 keV HCCM(220)</a:t>
                      </a:r>
                      <a:endParaRPr sz="1100">
                        <a:solidFill>
                          <a:srgbClr val="FF0000"/>
                        </a:solidFill>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900"/>
                        <a:buFont typeface="Arial"/>
                        <a:buNone/>
                      </a:pPr>
                      <a:r>
                        <a:rPr lang="en-US" sz="1100">
                          <a:solidFill>
                            <a:schemeClr val="dk1"/>
                          </a:solidFill>
                          <a:latin typeface="Arial"/>
                          <a:ea typeface="Arial"/>
                          <a:cs typeface="Arial"/>
                          <a:sym typeface="Arial"/>
                        </a:rPr>
                        <a:t>- CCM : Consideration to broadening of the effective source (More stable, Good for coherence)</a:t>
                      </a:r>
                      <a:endParaRPr sz="28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200" dirty="0">
                          <a:solidFill>
                            <a:srgbClr val="FF0000"/>
                          </a:solidFill>
                          <a:latin typeface="Arial"/>
                          <a:ea typeface="Arial"/>
                          <a:cs typeface="Arial"/>
                          <a:sym typeface="Arial"/>
                        </a:rPr>
                        <a:t>- None</a:t>
                      </a:r>
                      <a:endParaRPr sz="1200" dirty="0">
                        <a:solidFill>
                          <a:srgbClr val="FF0000"/>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7"/>
                  </a:ext>
                </a:extLst>
              </a:tr>
              <a:tr h="357519">
                <a:tc gridSpan="2">
                  <a:txBody>
                    <a:bodyPr/>
                    <a:lstStyle/>
                    <a:p>
                      <a:pPr marL="0" marR="0" lvl="0" indent="0" algn="ctr" rtl="0">
                        <a:spcBef>
                          <a:spcPts val="0"/>
                        </a:spcBef>
                        <a:spcAft>
                          <a:spcPts val="0"/>
                        </a:spcAft>
                        <a:buNone/>
                      </a:pPr>
                      <a:r>
                        <a:rPr lang="en-US" sz="1400" b="1">
                          <a:latin typeface="Arial"/>
                          <a:ea typeface="Arial"/>
                          <a:cs typeface="Arial"/>
                          <a:sym typeface="Arial"/>
                        </a:rPr>
                        <a:t>Beamline PTL</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0" marR="0" lvl="0" indent="0" algn="l" rtl="0">
                        <a:spcBef>
                          <a:spcPts val="0"/>
                        </a:spcBef>
                        <a:spcAft>
                          <a:spcPts val="0"/>
                        </a:spcAft>
                        <a:buNone/>
                      </a:pPr>
                      <a:r>
                        <a:rPr lang="en-US" sz="1100">
                          <a:latin typeface="Arial"/>
                          <a:ea typeface="Arial"/>
                          <a:cs typeface="Arial"/>
                          <a:sym typeface="Arial"/>
                        </a:rPr>
                        <a:t>- Under Designing</a:t>
                      </a:r>
                      <a:endParaRPr sz="1100">
                        <a:latin typeface="Arial"/>
                        <a:ea typeface="Arial"/>
                        <a:cs typeface="Arial"/>
                        <a:sym typeface="Arial"/>
                      </a:endParaRPr>
                    </a:p>
                  </a:txBody>
                  <a:tcPr marL="114289" marR="114289" marT="57144" marB="57144"/>
                </a:tc>
                <a:tc>
                  <a:txBody>
                    <a:bodyPr/>
                    <a:lstStyle/>
                    <a:p>
                      <a:pPr marL="0" marR="0" lvl="0" indent="0" algn="l" rtl="0">
                        <a:lnSpc>
                          <a:spcPct val="100000"/>
                        </a:lnSpc>
                        <a:spcBef>
                          <a:spcPts val="0"/>
                        </a:spcBef>
                        <a:spcAft>
                          <a:spcPts val="0"/>
                        </a:spcAft>
                        <a:buClr>
                          <a:schemeClr val="dk1"/>
                        </a:buClr>
                        <a:buSzPts val="900"/>
                        <a:buFont typeface="Malgun Gothic"/>
                        <a:buNone/>
                      </a:pPr>
                      <a:r>
                        <a:rPr lang="en-US" sz="1100">
                          <a:latin typeface="Arial"/>
                          <a:ea typeface="Arial"/>
                          <a:cs typeface="Arial"/>
                          <a:sym typeface="Arial"/>
                        </a:rPr>
                        <a:t>- Under Detail Designing</a:t>
                      </a:r>
                      <a:endParaRPr sz="11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 Long spool</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endParaRPr sz="1200">
                        <a:latin typeface="Arial"/>
                        <a:ea typeface="Arial"/>
                        <a:cs typeface="Arial"/>
                        <a:sym typeface="Arial"/>
                      </a:endParaRPr>
                    </a:p>
                  </a:txBody>
                  <a:tcPr marL="114289" marR="114289" marT="57144" marB="57144"/>
                </a:tc>
                <a:extLst>
                  <a:ext uri="{0D108BD9-81ED-4DB2-BD59-A6C34878D82A}">
                    <a16:rowId xmlns:a16="http://schemas.microsoft.com/office/drawing/2014/main" val="10008"/>
                  </a:ext>
                </a:extLst>
              </a:tr>
              <a:tr h="1314189">
                <a:tc gridSpan="2">
                  <a:txBody>
                    <a:bodyPr/>
                    <a:lstStyle/>
                    <a:p>
                      <a:pPr marL="0" marR="0" lvl="0" indent="0" algn="ctr" rtl="0">
                        <a:spcBef>
                          <a:spcPts val="0"/>
                        </a:spcBef>
                        <a:spcAft>
                          <a:spcPts val="0"/>
                        </a:spcAft>
                        <a:buNone/>
                      </a:pPr>
                      <a:r>
                        <a:rPr lang="en-US" sz="1400" b="1">
                          <a:latin typeface="Arial"/>
                          <a:ea typeface="Arial"/>
                          <a:cs typeface="Arial"/>
                          <a:sym typeface="Arial"/>
                        </a:rPr>
                        <a:t>Exp. system</a:t>
                      </a:r>
                      <a:endParaRPr sz="1400" b="1">
                        <a:latin typeface="Arial"/>
                        <a:ea typeface="Arial"/>
                        <a:cs typeface="Arial"/>
                        <a:sym typeface="Arial"/>
                      </a:endParaRPr>
                    </a:p>
                  </a:txBody>
                  <a:tcPr marL="114289" marR="114289" marT="57144" marB="57144" anchor="ctr"/>
                </a:tc>
                <a:tc hMerge="1">
                  <a:txBody>
                    <a:bodyPr/>
                    <a:lstStyle/>
                    <a:p>
                      <a:endParaRPr lang="ko-KR"/>
                    </a:p>
                  </a:txBody>
                  <a:tcPr/>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Multimodal system</a:t>
                      </a:r>
                      <a:br>
                        <a:rPr lang="en-US" sz="1100">
                          <a:latin typeface="Arial"/>
                          <a:ea typeface="Arial"/>
                          <a:cs typeface="Arial"/>
                          <a:sym typeface="Arial"/>
                        </a:rPr>
                      </a:br>
                      <a:r>
                        <a:rPr lang="en-US" sz="1100">
                          <a:latin typeface="Arial"/>
                          <a:ea typeface="Arial"/>
                          <a:cs typeface="Arial"/>
                          <a:sym typeface="Arial"/>
                        </a:rPr>
                        <a:t>: XFM + Ptychography + XDM</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Focusing system</a:t>
                      </a:r>
                      <a:br>
                        <a:rPr lang="en-US" sz="1100">
                          <a:latin typeface="Arial"/>
                          <a:ea typeface="Arial"/>
                          <a:cs typeface="Arial"/>
                          <a:sym typeface="Arial"/>
                        </a:rPr>
                      </a:br>
                      <a:r>
                        <a:rPr lang="en-US" sz="1100">
                          <a:latin typeface="Arial"/>
                          <a:ea typeface="Arial"/>
                          <a:cs typeface="Arial"/>
                          <a:sym typeface="Arial"/>
                        </a:rPr>
                        <a:t>: Nano-KB / Zoneplate</a:t>
                      </a:r>
                      <a:endParaRPr sz="11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Detector system</a:t>
                      </a:r>
                      <a:br>
                        <a:rPr lang="en-US" sz="1100">
                          <a:latin typeface="Arial"/>
                          <a:ea typeface="Arial"/>
                          <a:cs typeface="Arial"/>
                          <a:sym typeface="Arial"/>
                        </a:rPr>
                      </a:br>
                      <a:r>
                        <a:rPr lang="en-US" sz="1100">
                          <a:latin typeface="Arial"/>
                          <a:ea typeface="Arial"/>
                          <a:cs typeface="Arial"/>
                          <a:sym typeface="Arial"/>
                        </a:rPr>
                        <a:t>: EIGER 2X 4M/1M, MERLINE 0.5 M x 2, 7ch SDD</a:t>
                      </a:r>
                      <a:endParaRPr sz="2800">
                        <a:latin typeface="Arial"/>
                        <a:ea typeface="Arial"/>
                        <a:cs typeface="Arial"/>
                        <a:sym typeface="Arial"/>
                      </a:endParaRPr>
                    </a:p>
                    <a:p>
                      <a:pPr marL="171450" marR="0" lvl="0" indent="-114300" algn="l" rtl="0">
                        <a:spcBef>
                          <a:spcPts val="0"/>
                        </a:spcBef>
                        <a:spcAft>
                          <a:spcPts val="0"/>
                        </a:spcAft>
                        <a:buClr>
                          <a:schemeClr val="dk1"/>
                        </a:buClr>
                        <a:buSzPts val="900"/>
                        <a:buFont typeface="Malgun Gothic"/>
                        <a:buNone/>
                      </a:pPr>
                      <a:endParaRPr sz="1100">
                        <a:latin typeface="Arial"/>
                        <a:ea typeface="Arial"/>
                        <a:cs typeface="Arial"/>
                        <a:sym typeface="Arial"/>
                      </a:endParaRPr>
                    </a:p>
                  </a:txBody>
                  <a:tcPr marL="114289" marR="114289" marT="57144" marB="57144"/>
                </a:tc>
                <a:tc>
                  <a:txBody>
                    <a:bodyPr/>
                    <a:lstStyle/>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Multimodal system</a:t>
                      </a:r>
                      <a:br>
                        <a:rPr lang="en-US" sz="1100">
                          <a:latin typeface="Arial"/>
                          <a:ea typeface="Arial"/>
                          <a:cs typeface="Arial"/>
                          <a:sym typeface="Arial"/>
                        </a:rPr>
                      </a:br>
                      <a:r>
                        <a:rPr lang="en-US" sz="1100">
                          <a:latin typeface="Arial"/>
                          <a:ea typeface="Arial"/>
                          <a:cs typeface="Arial"/>
                          <a:sym typeface="Arial"/>
                        </a:rPr>
                        <a:t>: XFM + Ptychography + XDM</a:t>
                      </a:r>
                      <a:endParaRPr sz="2800">
                        <a:latin typeface="Arial"/>
                        <a:ea typeface="Arial"/>
                        <a:cs typeface="Arial"/>
                        <a:sym typeface="Arial"/>
                      </a:endParaRPr>
                    </a:p>
                    <a:p>
                      <a:pPr marL="171450" marR="0" lvl="0" indent="-171450" algn="l" rtl="0">
                        <a:spcBef>
                          <a:spcPts val="0"/>
                        </a:spcBef>
                        <a:spcAft>
                          <a:spcPts val="0"/>
                        </a:spcAft>
                        <a:buClr>
                          <a:schemeClr val="dk1"/>
                        </a:buClr>
                        <a:buSzPts val="900"/>
                        <a:buChar char="-"/>
                      </a:pPr>
                      <a:r>
                        <a:rPr lang="en-US" sz="1100">
                          <a:latin typeface="Arial"/>
                          <a:ea typeface="Arial"/>
                          <a:cs typeface="Arial"/>
                          <a:sym typeface="Arial"/>
                        </a:rPr>
                        <a:t>Focusing system</a:t>
                      </a:r>
                      <a:br>
                        <a:rPr lang="en-US" sz="1100">
                          <a:latin typeface="Arial"/>
                          <a:ea typeface="Arial"/>
                          <a:cs typeface="Arial"/>
                          <a:sym typeface="Arial"/>
                        </a:rPr>
                      </a:br>
                      <a:r>
                        <a:rPr lang="en-US" sz="1100">
                          <a:latin typeface="Arial"/>
                          <a:ea typeface="Arial"/>
                          <a:cs typeface="Arial"/>
                          <a:sym typeface="Arial"/>
                        </a:rPr>
                        <a:t>: Nano-KB / Zoneplate / Diamond CRL</a:t>
                      </a:r>
                      <a:endParaRPr sz="2800">
                        <a:latin typeface="Arial"/>
                        <a:ea typeface="Arial"/>
                        <a:cs typeface="Arial"/>
                        <a:sym typeface="Arial"/>
                      </a:endParaRPr>
                    </a:p>
                    <a:p>
                      <a:pPr marL="171450" marR="0" lvl="0" indent="-171450" algn="l" rtl="0">
                        <a:lnSpc>
                          <a:spcPct val="100000"/>
                        </a:lnSpc>
                        <a:spcBef>
                          <a:spcPts val="0"/>
                        </a:spcBef>
                        <a:spcAft>
                          <a:spcPts val="0"/>
                        </a:spcAft>
                        <a:buClr>
                          <a:srgbClr val="FF0000"/>
                        </a:buClr>
                        <a:buSzPts val="900"/>
                        <a:buChar char="-"/>
                      </a:pPr>
                      <a:r>
                        <a:rPr lang="en-US" sz="1100">
                          <a:solidFill>
                            <a:srgbClr val="FF0000"/>
                          </a:solidFill>
                          <a:latin typeface="Arial"/>
                          <a:ea typeface="Arial"/>
                          <a:cs typeface="Arial"/>
                          <a:sym typeface="Arial"/>
                        </a:rPr>
                        <a:t>Detector system</a:t>
                      </a:r>
                      <a:br>
                        <a:rPr lang="en-US" sz="1100">
                          <a:solidFill>
                            <a:srgbClr val="FF0000"/>
                          </a:solidFill>
                          <a:latin typeface="Arial"/>
                          <a:ea typeface="Arial"/>
                          <a:cs typeface="Arial"/>
                          <a:sym typeface="Arial"/>
                        </a:rPr>
                      </a:br>
                      <a:r>
                        <a:rPr lang="en-US" sz="1100">
                          <a:solidFill>
                            <a:srgbClr val="FF0000"/>
                          </a:solidFill>
                          <a:latin typeface="Arial"/>
                          <a:ea typeface="Arial"/>
                          <a:cs typeface="Arial"/>
                          <a:sym typeface="Arial"/>
                        </a:rPr>
                        <a:t>: EIGER 2X 4M, CITIUS 840 k, MERLINE 0.5 M, 7ch SDD</a:t>
                      </a:r>
                      <a:endParaRPr sz="2800">
                        <a:latin typeface="Arial"/>
                        <a:ea typeface="Arial"/>
                        <a:cs typeface="Arial"/>
                        <a:sym typeface="Arial"/>
                      </a:endParaRPr>
                    </a:p>
                    <a:p>
                      <a:pPr marL="171450" marR="0" lvl="0" indent="-114300" algn="l" rtl="0">
                        <a:spcBef>
                          <a:spcPts val="0"/>
                        </a:spcBef>
                        <a:spcAft>
                          <a:spcPts val="0"/>
                        </a:spcAft>
                        <a:buClr>
                          <a:schemeClr val="dk1"/>
                        </a:buClr>
                        <a:buSzPts val="900"/>
                        <a:buFont typeface="Malgun Gothic"/>
                        <a:buNone/>
                      </a:pPr>
                      <a:endParaRPr sz="1100">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Clr>
                          <a:schemeClr val="dk1"/>
                        </a:buClr>
                        <a:buSzPts val="900"/>
                        <a:buFont typeface="Malgun Gothic"/>
                        <a:buNone/>
                      </a:pPr>
                      <a:r>
                        <a:rPr lang="en-US" sz="1100">
                          <a:solidFill>
                            <a:schemeClr val="dk1"/>
                          </a:solidFill>
                          <a:latin typeface="Arial"/>
                          <a:ea typeface="Arial"/>
                          <a:cs typeface="Arial"/>
                          <a:sym typeface="Arial"/>
                        </a:rPr>
                        <a:t>Focusing system</a:t>
                      </a:r>
                      <a:endParaRPr sz="2800">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a:solidFill>
                            <a:schemeClr val="dk1"/>
                          </a:solidFill>
                          <a:latin typeface="Arial"/>
                          <a:ea typeface="Arial"/>
                          <a:cs typeface="Arial"/>
                          <a:sym typeface="Arial"/>
                        </a:rPr>
                        <a:t>: Diamond CRL option 추가</a:t>
                      </a:r>
                      <a:endParaRPr sz="11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a:solidFill>
                            <a:schemeClr val="dk1"/>
                          </a:solidFill>
                          <a:latin typeface="Arial"/>
                          <a:ea typeface="Arial"/>
                          <a:cs typeface="Arial"/>
                          <a:sym typeface="Arial"/>
                        </a:rPr>
                        <a:t>Detector system</a:t>
                      </a:r>
                      <a:endParaRPr sz="2800">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a:solidFill>
                            <a:schemeClr val="dk1"/>
                          </a:solidFill>
                          <a:latin typeface="Arial"/>
                          <a:ea typeface="Arial"/>
                          <a:cs typeface="Arial"/>
                          <a:sym typeface="Arial"/>
                        </a:rPr>
                        <a:t>: CITIUS system 추가</a:t>
                      </a:r>
                      <a:endParaRPr sz="11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900"/>
                        <a:buFont typeface="Malgun Gothic"/>
                        <a:buNone/>
                      </a:pPr>
                      <a:r>
                        <a:rPr lang="en-US" sz="1100">
                          <a:solidFill>
                            <a:schemeClr val="dk1"/>
                          </a:solidFill>
                          <a:latin typeface="Arial"/>
                          <a:ea typeface="Arial"/>
                          <a:cs typeface="Arial"/>
                          <a:sym typeface="Arial"/>
                        </a:rPr>
                        <a:t>: MERLINE 0.5M, EIGER 2X 1M 수량변경</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-&gt; 예산 변경 x</a:t>
                      </a:r>
                      <a:endParaRPr sz="1100">
                        <a:solidFill>
                          <a:schemeClr val="dk1"/>
                        </a:solidFill>
                        <a:latin typeface="Arial"/>
                        <a:ea typeface="Arial"/>
                        <a:cs typeface="Arial"/>
                        <a:sym typeface="Arial"/>
                      </a:endParaRPr>
                    </a:p>
                  </a:txBody>
                  <a:tcPr marL="114289" marR="114289" marT="57144" marB="57144"/>
                </a:tc>
                <a:tc>
                  <a:txBody>
                    <a:bodyPr/>
                    <a:lstStyle/>
                    <a:p>
                      <a:pPr marL="0" marR="0" lvl="0" indent="0" algn="l" rtl="0">
                        <a:spcBef>
                          <a:spcPts val="0"/>
                        </a:spcBef>
                        <a:spcAft>
                          <a:spcPts val="0"/>
                        </a:spcAft>
                        <a:buNone/>
                      </a:pPr>
                      <a:r>
                        <a:rPr lang="en-US" sz="1200" dirty="0">
                          <a:solidFill>
                            <a:srgbClr val="FF0000"/>
                          </a:solidFill>
                          <a:latin typeface="Arial"/>
                          <a:ea typeface="Arial"/>
                          <a:cs typeface="Arial"/>
                          <a:sym typeface="Arial"/>
                        </a:rPr>
                        <a:t>- None</a:t>
                      </a:r>
                      <a:endParaRPr sz="1200" dirty="0">
                        <a:solidFill>
                          <a:srgbClr val="FF0000"/>
                        </a:solidFill>
                        <a:latin typeface="Arial"/>
                        <a:ea typeface="Arial"/>
                        <a:cs typeface="Arial"/>
                        <a:sym typeface="Arial"/>
                      </a:endParaRPr>
                    </a:p>
                  </a:txBody>
                  <a:tcPr marL="114289" marR="114289" marT="57144" marB="57144"/>
                </a:tc>
                <a:extLst>
                  <a:ext uri="{0D108BD9-81ED-4DB2-BD59-A6C34878D82A}">
                    <a16:rowId xmlns:a16="http://schemas.microsoft.com/office/drawing/2014/main" val="10009"/>
                  </a:ext>
                </a:extLst>
              </a:tr>
            </a:tbl>
          </a:graphicData>
        </a:graphic>
      </p:graphicFrame>
      <p:sp>
        <p:nvSpPr>
          <p:cNvPr id="302" name="Google Shape;302;p10"/>
          <p:cNvSpPr txBox="1"/>
          <p:nvPr/>
        </p:nvSpPr>
        <p:spPr>
          <a:xfrm>
            <a:off x="0" y="99"/>
            <a:ext cx="5099051" cy="576878"/>
          </a:xfrm>
          <a:prstGeom prst="rect">
            <a:avLst/>
          </a:prstGeom>
          <a:noFill/>
          <a:ln>
            <a:noFill/>
          </a:ln>
        </p:spPr>
        <p:txBody>
          <a:bodyPr spcFirstLastPara="1" wrap="square" lIns="114257" tIns="57113" rIns="114257" bIns="57113" anchor="t" anchorCtr="0">
            <a:spAutoFit/>
          </a:bodyPr>
          <a:lstStyle/>
          <a:p>
            <a:r>
              <a:rPr lang="en-US" sz="2999" b="1">
                <a:solidFill>
                  <a:schemeClr val="dk1"/>
                </a:solidFill>
                <a:latin typeface="Malgun Gothic"/>
                <a:ea typeface="Malgun Gothic"/>
                <a:cs typeface="Malgun Gothic"/>
                <a:sym typeface="Malgun Gothic"/>
              </a:rPr>
              <a:t>ID10 Nanoprobe beamline</a:t>
            </a:r>
            <a:endParaRPr sz="2999" b="1">
              <a:solidFill>
                <a:schemeClr val="dk1"/>
              </a:solidFill>
              <a:latin typeface="Malgun Gothic"/>
              <a:ea typeface="Malgun Gothic"/>
              <a:cs typeface="Malgun Gothic"/>
              <a:sym typeface="Malgun Gothic"/>
            </a:endParaRPr>
          </a:p>
        </p:txBody>
      </p:sp>
      <p:sp>
        <p:nvSpPr>
          <p:cNvPr id="303" name="Google Shape;303;p10"/>
          <p:cNvSpPr txBox="1"/>
          <p:nvPr/>
        </p:nvSpPr>
        <p:spPr>
          <a:xfrm>
            <a:off x="13611718" y="100"/>
            <a:ext cx="1625106" cy="461462"/>
          </a:xfrm>
          <a:prstGeom prst="rect">
            <a:avLst/>
          </a:prstGeom>
          <a:noFill/>
          <a:ln>
            <a:noFill/>
          </a:ln>
        </p:spPr>
        <p:txBody>
          <a:bodyPr spcFirstLastPara="1" wrap="square" lIns="114257" tIns="57113" rIns="114257" bIns="57113" anchor="t" anchorCtr="0">
            <a:spAutoFit/>
          </a:bodyPr>
          <a:lstStyle/>
          <a:p>
            <a:r>
              <a:rPr lang="en-US" sz="2249">
                <a:solidFill>
                  <a:schemeClr val="dk1"/>
                </a:solidFill>
                <a:latin typeface="Malgun Gothic"/>
                <a:ea typeface="Malgun Gothic"/>
                <a:cs typeface="Malgun Gothic"/>
                <a:sym typeface="Malgun Gothic"/>
              </a:rPr>
              <a:t>2025.09.22</a:t>
            </a:r>
            <a:endParaRPr sz="2249">
              <a:solidFill>
                <a:schemeClr val="dk1"/>
              </a:solidFill>
              <a:latin typeface="Malgun Gothic"/>
              <a:ea typeface="Malgun Gothic"/>
              <a:cs typeface="Malgun Gothic"/>
              <a:sym typeface="Malgun Gothic"/>
            </a:endParaRPr>
          </a:p>
        </p:txBody>
      </p:sp>
      <p:pic>
        <p:nvPicPr>
          <p:cNvPr id="304" name="Google Shape;304;p10"/>
          <p:cNvPicPr preferRelativeResize="0"/>
          <p:nvPr/>
        </p:nvPicPr>
        <p:blipFill rotWithShape="1">
          <a:blip r:embed="rId3">
            <a:alphaModFix/>
          </a:blip>
          <a:srcRect/>
          <a:stretch/>
        </p:blipFill>
        <p:spPr>
          <a:xfrm>
            <a:off x="2187651" y="1492799"/>
            <a:ext cx="4503820" cy="1196036"/>
          </a:xfrm>
          <a:prstGeom prst="rect">
            <a:avLst/>
          </a:prstGeom>
          <a:noFill/>
          <a:ln>
            <a:noFill/>
          </a:ln>
        </p:spPr>
      </p:pic>
      <p:pic>
        <p:nvPicPr>
          <p:cNvPr id="305" name="Google Shape;305;p10"/>
          <p:cNvPicPr preferRelativeResize="0"/>
          <p:nvPr/>
        </p:nvPicPr>
        <p:blipFill rotWithShape="1">
          <a:blip r:embed="rId3">
            <a:alphaModFix/>
          </a:blip>
          <a:srcRect/>
          <a:stretch/>
        </p:blipFill>
        <p:spPr>
          <a:xfrm>
            <a:off x="6799925" y="1492799"/>
            <a:ext cx="4503820" cy="119603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38271a7c0b9_0_22"/>
          <p:cNvPicPr preferRelativeResize="0"/>
          <p:nvPr/>
        </p:nvPicPr>
        <p:blipFill>
          <a:blip r:embed="rId3">
            <a:alphaModFix/>
          </a:blip>
          <a:stretch>
            <a:fillRect/>
          </a:stretch>
        </p:blipFill>
        <p:spPr>
          <a:xfrm>
            <a:off x="296188" y="1560774"/>
            <a:ext cx="7922307" cy="5878857"/>
          </a:xfrm>
          <a:prstGeom prst="rect">
            <a:avLst/>
          </a:prstGeom>
          <a:noFill/>
          <a:ln>
            <a:noFill/>
          </a:ln>
        </p:spPr>
      </p:pic>
      <p:sp>
        <p:nvSpPr>
          <p:cNvPr id="311" name="Google Shape;311;g38271a7c0b9_0_22"/>
          <p:cNvSpPr txBox="1"/>
          <p:nvPr/>
        </p:nvSpPr>
        <p:spPr>
          <a:xfrm>
            <a:off x="466736" y="485789"/>
            <a:ext cx="14153676" cy="735222"/>
          </a:xfrm>
          <a:prstGeom prst="rect">
            <a:avLst/>
          </a:prstGeom>
          <a:noFill/>
          <a:ln>
            <a:noFill/>
          </a:ln>
        </p:spPr>
        <p:txBody>
          <a:bodyPr spcFirstLastPara="1" wrap="square" lIns="152343" tIns="152343" rIns="152343" bIns="152343" anchor="ctr" anchorCtr="0">
            <a:noAutofit/>
          </a:bodyPr>
          <a:lstStyle/>
          <a:p>
            <a:r>
              <a:rPr lang="en-US" sz="2999" b="1"/>
              <a:t>Floor plan of Nanoprobe beamline</a:t>
            </a:r>
            <a:endParaRPr sz="2999" b="1">
              <a:solidFill>
                <a:srgbClr val="000000"/>
              </a:solidFill>
            </a:endParaRPr>
          </a:p>
        </p:txBody>
      </p:sp>
      <p:graphicFrame>
        <p:nvGraphicFramePr>
          <p:cNvPr id="312" name="Google Shape;312;g38271a7c0b9_0_22"/>
          <p:cNvGraphicFramePr/>
          <p:nvPr>
            <p:extLst/>
          </p:nvPr>
        </p:nvGraphicFramePr>
        <p:xfrm>
          <a:off x="8218508" y="379292"/>
          <a:ext cx="6948958" cy="4194660"/>
        </p:xfrm>
        <a:graphic>
          <a:graphicData uri="http://schemas.openxmlformats.org/drawingml/2006/table">
            <a:tbl>
              <a:tblPr>
                <a:noFill/>
              </a:tblPr>
              <a:tblGrid>
                <a:gridCol w="2539377">
                  <a:extLst>
                    <a:ext uri="{9D8B030D-6E8A-4147-A177-3AD203B41FA5}">
                      <a16:colId xmlns:a16="http://schemas.microsoft.com/office/drawing/2014/main" val="20000"/>
                    </a:ext>
                  </a:extLst>
                </a:gridCol>
                <a:gridCol w="4409581">
                  <a:extLst>
                    <a:ext uri="{9D8B030D-6E8A-4147-A177-3AD203B41FA5}">
                      <a16:colId xmlns:a16="http://schemas.microsoft.com/office/drawing/2014/main" val="20001"/>
                    </a:ext>
                  </a:extLst>
                </a:gridCol>
              </a:tblGrid>
              <a:tr h="4204104">
                <a:tc gridSpan="2">
                  <a:txBody>
                    <a:bodyPr/>
                    <a:lstStyle/>
                    <a:p>
                      <a:pPr marL="0" lvl="0" indent="0" algn="l" rtl="0">
                        <a:lnSpc>
                          <a:spcPct val="115000"/>
                        </a:lnSpc>
                        <a:spcBef>
                          <a:spcPts val="0"/>
                        </a:spcBef>
                        <a:spcAft>
                          <a:spcPts val="0"/>
                        </a:spcAft>
                        <a:buNone/>
                      </a:pPr>
                      <a:r>
                        <a:rPr lang="en-US" sz="1600" b="1" dirty="0"/>
                        <a:t>Experimental </a:t>
                      </a:r>
                      <a:r>
                        <a:rPr lang="en-US" sz="1600" b="1" dirty="0" err="1"/>
                        <a:t>Huch</a:t>
                      </a:r>
                      <a:r>
                        <a:rPr lang="en-US" sz="1600" b="1" dirty="0"/>
                        <a:t> 2</a:t>
                      </a:r>
                      <a:endParaRPr sz="1600" b="1" dirty="0"/>
                    </a:p>
                    <a:p>
                      <a:pPr marL="165100" lvl="0" indent="-184150" algn="l" rtl="0">
                        <a:lnSpc>
                          <a:spcPct val="115000"/>
                        </a:lnSpc>
                        <a:spcBef>
                          <a:spcPts val="0"/>
                        </a:spcBef>
                        <a:spcAft>
                          <a:spcPts val="0"/>
                        </a:spcAft>
                        <a:buSzPts val="1300"/>
                        <a:buChar char="•"/>
                      </a:pPr>
                      <a:r>
                        <a:rPr lang="en-US" sz="1600" b="1" dirty="0"/>
                        <a:t>Hutch dimension</a:t>
                      </a:r>
                      <a:br>
                        <a:rPr lang="en-US" sz="1600" b="1" dirty="0"/>
                      </a:br>
                      <a:r>
                        <a:rPr lang="en-US" sz="1600" dirty="0"/>
                        <a:t>: 20 x 6 x 3.5 </a:t>
                      </a:r>
                      <a:r>
                        <a:rPr lang="en-US" sz="1600" dirty="0">
                          <a:solidFill>
                            <a:schemeClr val="dk1"/>
                          </a:solidFill>
                        </a:rPr>
                        <a:t>m</a:t>
                      </a:r>
                      <a:r>
                        <a:rPr lang="en-US" sz="1600" baseline="30000" dirty="0">
                          <a:solidFill>
                            <a:schemeClr val="dk1"/>
                          </a:solidFill>
                        </a:rPr>
                        <a:t>3</a:t>
                      </a:r>
                      <a:r>
                        <a:rPr lang="en-US" sz="1600" dirty="0"/>
                        <a:t>(L x W x H)</a:t>
                      </a:r>
                      <a:endParaRPr sz="1600" dirty="0"/>
                    </a:p>
                    <a:p>
                      <a:pPr marL="165100" lvl="0" indent="-184150" algn="l" rtl="0">
                        <a:lnSpc>
                          <a:spcPct val="115000"/>
                        </a:lnSpc>
                        <a:spcBef>
                          <a:spcPts val="0"/>
                        </a:spcBef>
                        <a:spcAft>
                          <a:spcPts val="0"/>
                        </a:spcAft>
                        <a:buSzPts val="1300"/>
                        <a:buChar char="•"/>
                      </a:pPr>
                      <a:r>
                        <a:rPr lang="en-US" sz="1600" b="1" dirty="0"/>
                        <a:t>Sample position</a:t>
                      </a:r>
                      <a:br>
                        <a:rPr lang="en-US" sz="1600" dirty="0"/>
                      </a:br>
                      <a:r>
                        <a:rPr lang="en-US" sz="1600" dirty="0"/>
                        <a:t>: 135 m and 150 m</a:t>
                      </a:r>
                      <a:endParaRPr sz="1600" dirty="0"/>
                    </a:p>
                    <a:p>
                      <a:pPr marL="165100" lvl="0" indent="-184150" algn="l" rtl="0">
                        <a:lnSpc>
                          <a:spcPct val="115000"/>
                        </a:lnSpc>
                        <a:spcBef>
                          <a:spcPts val="0"/>
                        </a:spcBef>
                        <a:spcAft>
                          <a:spcPts val="0"/>
                        </a:spcAft>
                        <a:buSzPts val="1300"/>
                        <a:buChar char="•"/>
                      </a:pPr>
                      <a:r>
                        <a:rPr lang="en-US" sz="1600" b="1" dirty="0"/>
                        <a:t>Maximum sample to detector</a:t>
                      </a:r>
                      <a:br>
                        <a:rPr lang="en-US" sz="1600" dirty="0"/>
                      </a:br>
                      <a:r>
                        <a:rPr lang="en-US" sz="1600" dirty="0">
                          <a:solidFill>
                            <a:schemeClr val="dk1"/>
                          </a:solidFill>
                        </a:rPr>
                        <a:t>NCI station:</a:t>
                      </a:r>
                      <a:r>
                        <a:rPr lang="en-US" sz="1600" dirty="0"/>
                        <a:t> 20 m (12°), </a:t>
                      </a:r>
                      <a:r>
                        <a:rPr lang="en-US" sz="1600" dirty="0">
                          <a:solidFill>
                            <a:schemeClr val="dk1"/>
                          </a:solidFill>
                        </a:rPr>
                        <a:t>18 m (On axis)</a:t>
                      </a:r>
                      <a:br>
                        <a:rPr lang="en-US" sz="1600" dirty="0"/>
                      </a:br>
                      <a:r>
                        <a:rPr lang="en-US" sz="1600" dirty="0">
                          <a:solidFill>
                            <a:schemeClr val="dk1"/>
                          </a:solidFill>
                        </a:rPr>
                        <a:t>NSM: 0.5 - 2.0 m (0 - 20°)</a:t>
                      </a:r>
                      <a:endParaRPr sz="1600" dirty="0"/>
                    </a:p>
                    <a:p>
                      <a:pPr marL="165100" lvl="0" indent="-184150" algn="l" rtl="0">
                        <a:lnSpc>
                          <a:spcPct val="115000"/>
                        </a:lnSpc>
                        <a:spcBef>
                          <a:spcPts val="0"/>
                        </a:spcBef>
                        <a:spcAft>
                          <a:spcPts val="0"/>
                        </a:spcAft>
                        <a:buSzPts val="1300"/>
                        <a:buChar char="•"/>
                      </a:pPr>
                      <a:r>
                        <a:rPr lang="en-US" sz="1600" b="1" dirty="0"/>
                        <a:t>Beam path aperture</a:t>
                      </a:r>
                      <a:br>
                        <a:rPr lang="en-US" sz="1600" b="1" dirty="0"/>
                      </a:br>
                      <a:r>
                        <a:rPr lang="en-US" sz="1600" dirty="0"/>
                        <a:t>: 200 mm (&lt; 10 nm resolution)</a:t>
                      </a:r>
                      <a:endParaRPr sz="1600" dirty="0"/>
                    </a:p>
                    <a:p>
                      <a:pPr marL="165100" lvl="0" indent="-184150" algn="l" rtl="0">
                        <a:lnSpc>
                          <a:spcPct val="115000"/>
                        </a:lnSpc>
                        <a:spcBef>
                          <a:spcPts val="0"/>
                        </a:spcBef>
                        <a:spcAft>
                          <a:spcPts val="0"/>
                        </a:spcAft>
                        <a:buSzPts val="1300"/>
                        <a:buChar char="•"/>
                      </a:pPr>
                      <a:r>
                        <a:rPr lang="en-US" sz="1600" b="1" dirty="0"/>
                        <a:t>Purpose</a:t>
                      </a:r>
                      <a:br>
                        <a:rPr lang="en-US" sz="1600" b="1" dirty="0"/>
                      </a:br>
                      <a:r>
                        <a:rPr lang="en-US" sz="1600" dirty="0"/>
                        <a:t>: </a:t>
                      </a:r>
                      <a:r>
                        <a:rPr lang="en-US" sz="1600" dirty="0">
                          <a:solidFill>
                            <a:srgbClr val="FF0000"/>
                          </a:solidFill>
                        </a:rPr>
                        <a:t>(Initial phase) </a:t>
                      </a:r>
                      <a:r>
                        <a:rPr lang="en-US" sz="1600" dirty="0"/>
                        <a:t>Multimodal imaging using nanobeam</a:t>
                      </a:r>
                      <a:br>
                        <a:rPr lang="en-US" sz="1600" dirty="0"/>
                      </a:br>
                      <a:r>
                        <a:rPr lang="en-US" sz="1600" dirty="0"/>
                        <a:t>- Ptychography, </a:t>
                      </a:r>
                      <a:r>
                        <a:rPr lang="en-US" sz="1600" dirty="0">
                          <a:solidFill>
                            <a:schemeClr val="dk1"/>
                          </a:solidFill>
                        </a:rPr>
                        <a:t>Spectro-ptychography, XRF</a:t>
                      </a:r>
                      <a:br>
                        <a:rPr lang="en-US" sz="1600" dirty="0"/>
                      </a:br>
                      <a:r>
                        <a:rPr lang="en-US" sz="1600" dirty="0"/>
                        <a:t>: (Mature phase) WAXS, XDM</a:t>
                      </a:r>
                      <a:endParaRPr sz="1600" dirty="0"/>
                    </a:p>
                  </a:txBody>
                  <a:tcPr marL="117257" marR="117257" marT="117257" marB="117257" anchor="ctr">
                    <a:lnL w="12700" cap="flat" cmpd="sng">
                      <a:solidFill>
                        <a:srgbClr val="0000FF"/>
                      </a:solidFill>
                      <a:prstDash val="solid"/>
                      <a:round/>
                      <a:headEnd type="none" w="sm" len="sm"/>
                      <a:tailEnd type="none" w="sm" len="sm"/>
                    </a:lnL>
                    <a:lnR w="12700" cap="flat" cmpd="sng">
                      <a:solidFill>
                        <a:srgbClr val="0000FF"/>
                      </a:solidFill>
                      <a:prstDash val="solid"/>
                      <a:round/>
                      <a:headEnd type="none" w="sm" len="sm"/>
                      <a:tailEnd type="none" w="sm" len="sm"/>
                    </a:lnR>
                    <a:lnT w="12700" cap="flat" cmpd="sng">
                      <a:solidFill>
                        <a:srgbClr val="0000FF"/>
                      </a:solidFill>
                      <a:prstDash val="solid"/>
                      <a:round/>
                      <a:headEnd type="none" w="sm" len="sm"/>
                      <a:tailEnd type="none" w="sm" len="sm"/>
                    </a:lnT>
                    <a:lnB w="12700" cap="flat" cmpd="sng">
                      <a:solidFill>
                        <a:srgbClr val="0000FF"/>
                      </a:solidFill>
                      <a:prstDash val="solid"/>
                      <a:round/>
                      <a:headEnd type="none" w="sm" len="sm"/>
                      <a:tailEnd type="none" w="sm" len="sm"/>
                    </a:lnB>
                    <a:solidFill>
                      <a:srgbClr val="FFFFFF"/>
                    </a:solidFill>
                  </a:tcPr>
                </a:tc>
                <a:tc hMerge="1">
                  <a:txBody>
                    <a:bodyPr/>
                    <a:lstStyle/>
                    <a:p>
                      <a:endParaRPr lang="ko-KR"/>
                    </a:p>
                  </a:txBody>
                  <a:tcPr/>
                </a:tc>
                <a:extLst>
                  <a:ext uri="{0D108BD9-81ED-4DB2-BD59-A6C34878D82A}">
                    <a16:rowId xmlns:a16="http://schemas.microsoft.com/office/drawing/2014/main" val="10000"/>
                  </a:ext>
                </a:extLst>
              </a:tr>
            </a:tbl>
          </a:graphicData>
        </a:graphic>
      </p:graphicFrame>
      <p:sp>
        <p:nvSpPr>
          <p:cNvPr id="313" name="Google Shape;313;g38271a7c0b9_0_22"/>
          <p:cNvSpPr txBox="1"/>
          <p:nvPr/>
        </p:nvSpPr>
        <p:spPr>
          <a:xfrm>
            <a:off x="5242679" y="3304786"/>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115 m</a:t>
            </a:r>
            <a:endParaRPr sz="2000">
              <a:solidFill>
                <a:schemeClr val="dk1"/>
              </a:solidFill>
            </a:endParaRPr>
          </a:p>
        </p:txBody>
      </p:sp>
      <p:sp>
        <p:nvSpPr>
          <p:cNvPr id="314" name="Google Shape;314;g38271a7c0b9_0_22"/>
          <p:cNvSpPr txBox="1"/>
          <p:nvPr/>
        </p:nvSpPr>
        <p:spPr>
          <a:xfrm>
            <a:off x="2586857" y="4309035"/>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135 m</a:t>
            </a:r>
            <a:endParaRPr sz="2000">
              <a:solidFill>
                <a:schemeClr val="dk1"/>
              </a:solidFill>
            </a:endParaRPr>
          </a:p>
        </p:txBody>
      </p:sp>
      <p:sp>
        <p:nvSpPr>
          <p:cNvPr id="315" name="Google Shape;315;g38271a7c0b9_0_22"/>
          <p:cNvSpPr txBox="1"/>
          <p:nvPr/>
        </p:nvSpPr>
        <p:spPr>
          <a:xfrm>
            <a:off x="1120662" y="4999599"/>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150 m</a:t>
            </a:r>
            <a:endParaRPr sz="2000">
              <a:solidFill>
                <a:schemeClr val="dk1"/>
              </a:solidFill>
            </a:endParaRPr>
          </a:p>
        </p:txBody>
      </p:sp>
      <p:sp>
        <p:nvSpPr>
          <p:cNvPr id="316" name="Google Shape;316;g38271a7c0b9_0_22"/>
          <p:cNvSpPr/>
          <p:nvPr/>
        </p:nvSpPr>
        <p:spPr>
          <a:xfrm>
            <a:off x="1396937" y="4955525"/>
            <a:ext cx="208457" cy="208457"/>
          </a:xfrm>
          <a:prstGeom prst="ellipse">
            <a:avLst/>
          </a:prstGeom>
          <a:solidFill>
            <a:srgbClr val="0000FF"/>
          </a:solidFill>
          <a:ln>
            <a:noFill/>
          </a:ln>
        </p:spPr>
        <p:txBody>
          <a:bodyPr spcFirstLastPara="1" wrap="square" lIns="152343" tIns="152343" rIns="152343" bIns="152343" anchor="ctr" anchorCtr="0">
            <a:noAutofit/>
          </a:bodyPr>
          <a:lstStyle/>
          <a:p>
            <a:pPr algn="ctr"/>
            <a:endParaRPr sz="2374"/>
          </a:p>
        </p:txBody>
      </p:sp>
      <p:sp>
        <p:nvSpPr>
          <p:cNvPr id="317" name="Google Shape;317;g38271a7c0b9_0_22"/>
          <p:cNvSpPr/>
          <p:nvPr/>
        </p:nvSpPr>
        <p:spPr>
          <a:xfrm>
            <a:off x="3024806" y="4260961"/>
            <a:ext cx="208457" cy="208457"/>
          </a:xfrm>
          <a:prstGeom prst="ellipse">
            <a:avLst/>
          </a:prstGeom>
          <a:solidFill>
            <a:srgbClr val="0000FF"/>
          </a:solidFill>
          <a:ln>
            <a:noFill/>
          </a:ln>
        </p:spPr>
        <p:txBody>
          <a:bodyPr spcFirstLastPara="1" wrap="square" lIns="152343" tIns="152343" rIns="152343" bIns="152343" anchor="ctr" anchorCtr="0">
            <a:noAutofit/>
          </a:bodyPr>
          <a:lstStyle/>
          <a:p>
            <a:pPr algn="ctr"/>
            <a:endParaRPr sz="2374"/>
          </a:p>
        </p:txBody>
      </p:sp>
      <p:sp>
        <p:nvSpPr>
          <p:cNvPr id="318" name="Google Shape;318;g38271a7c0b9_0_22"/>
          <p:cNvSpPr/>
          <p:nvPr/>
        </p:nvSpPr>
        <p:spPr>
          <a:xfrm>
            <a:off x="5518787" y="3167522"/>
            <a:ext cx="208457" cy="208457"/>
          </a:xfrm>
          <a:prstGeom prst="ellipse">
            <a:avLst/>
          </a:prstGeom>
          <a:solidFill>
            <a:srgbClr val="FF0000"/>
          </a:solidFill>
          <a:ln>
            <a:noFill/>
          </a:ln>
        </p:spPr>
        <p:txBody>
          <a:bodyPr spcFirstLastPara="1" wrap="square" lIns="152343" tIns="152343" rIns="152343" bIns="152343" anchor="ctr" anchorCtr="0">
            <a:noAutofit/>
          </a:bodyPr>
          <a:lstStyle/>
          <a:p>
            <a:pPr algn="ctr"/>
            <a:endParaRPr sz="2374"/>
          </a:p>
        </p:txBody>
      </p:sp>
      <p:sp>
        <p:nvSpPr>
          <p:cNvPr id="319" name="Google Shape;319;g38271a7c0b9_0_22"/>
          <p:cNvSpPr txBox="1"/>
          <p:nvPr/>
        </p:nvSpPr>
        <p:spPr>
          <a:xfrm rot="-1457020">
            <a:off x="5049560" y="3515940"/>
            <a:ext cx="1663768" cy="735477"/>
          </a:xfrm>
          <a:prstGeom prst="rect">
            <a:avLst/>
          </a:prstGeom>
          <a:noFill/>
          <a:ln>
            <a:noFill/>
          </a:ln>
        </p:spPr>
        <p:txBody>
          <a:bodyPr spcFirstLastPara="1" wrap="square" lIns="152343" tIns="152343" rIns="152343" bIns="152343" anchor="t" anchorCtr="0">
            <a:noAutofit/>
          </a:bodyPr>
          <a:lstStyle/>
          <a:p>
            <a:r>
              <a:rPr lang="en-US" sz="2000">
                <a:solidFill>
                  <a:srgbClr val="FF0000"/>
                </a:solidFill>
              </a:rPr>
              <a:t>EH 1</a:t>
            </a:r>
            <a:endParaRPr sz="2000">
              <a:solidFill>
                <a:srgbClr val="FF0000"/>
              </a:solidFill>
            </a:endParaRPr>
          </a:p>
        </p:txBody>
      </p:sp>
      <p:sp>
        <p:nvSpPr>
          <p:cNvPr id="320" name="Google Shape;320;g38271a7c0b9_0_22"/>
          <p:cNvSpPr txBox="1"/>
          <p:nvPr/>
        </p:nvSpPr>
        <p:spPr>
          <a:xfrm rot="-1444906">
            <a:off x="3020939" y="4504936"/>
            <a:ext cx="1664012" cy="735428"/>
          </a:xfrm>
          <a:prstGeom prst="rect">
            <a:avLst/>
          </a:prstGeom>
          <a:noFill/>
          <a:ln>
            <a:noFill/>
          </a:ln>
        </p:spPr>
        <p:txBody>
          <a:bodyPr spcFirstLastPara="1" wrap="square" lIns="152343" tIns="152343" rIns="152343" bIns="152343" anchor="t" anchorCtr="0">
            <a:noAutofit/>
          </a:bodyPr>
          <a:lstStyle/>
          <a:p>
            <a:r>
              <a:rPr lang="en-US" sz="2000">
                <a:solidFill>
                  <a:srgbClr val="0000FF"/>
                </a:solidFill>
              </a:rPr>
              <a:t>EH 2</a:t>
            </a:r>
            <a:endParaRPr sz="2000">
              <a:solidFill>
                <a:srgbClr val="0000FF"/>
              </a:solidFill>
            </a:endParaRPr>
          </a:p>
        </p:txBody>
      </p:sp>
      <p:cxnSp>
        <p:nvCxnSpPr>
          <p:cNvPr id="321" name="Google Shape;321;g38271a7c0b9_0_22"/>
          <p:cNvCxnSpPr/>
          <p:nvPr/>
        </p:nvCxnSpPr>
        <p:spPr>
          <a:xfrm rot="10800000">
            <a:off x="713892" y="3341861"/>
            <a:ext cx="742720" cy="1613664"/>
          </a:xfrm>
          <a:prstGeom prst="straightConnector1">
            <a:avLst/>
          </a:prstGeom>
          <a:noFill/>
          <a:ln w="12700" cap="flat" cmpd="sng">
            <a:solidFill>
              <a:schemeClr val="dk1"/>
            </a:solidFill>
            <a:prstDash val="solid"/>
            <a:round/>
            <a:headEnd type="none" w="med" len="med"/>
            <a:tailEnd type="none" w="med" len="med"/>
          </a:ln>
        </p:spPr>
      </p:cxnSp>
      <p:cxnSp>
        <p:nvCxnSpPr>
          <p:cNvPr id="322" name="Google Shape;322;g38271a7c0b9_0_22"/>
          <p:cNvCxnSpPr/>
          <p:nvPr/>
        </p:nvCxnSpPr>
        <p:spPr>
          <a:xfrm rot="10800000">
            <a:off x="4883232" y="1637383"/>
            <a:ext cx="742720" cy="1613664"/>
          </a:xfrm>
          <a:prstGeom prst="straightConnector1">
            <a:avLst/>
          </a:prstGeom>
          <a:noFill/>
          <a:ln w="12700" cap="flat" cmpd="sng">
            <a:solidFill>
              <a:schemeClr val="dk1"/>
            </a:solidFill>
            <a:prstDash val="solid"/>
            <a:round/>
            <a:headEnd type="none" w="med" len="med"/>
            <a:tailEnd type="none" w="med" len="med"/>
          </a:ln>
        </p:spPr>
      </p:cxnSp>
      <p:cxnSp>
        <p:nvCxnSpPr>
          <p:cNvPr id="323" name="Google Shape;323;g38271a7c0b9_0_22"/>
          <p:cNvCxnSpPr/>
          <p:nvPr/>
        </p:nvCxnSpPr>
        <p:spPr>
          <a:xfrm rot="10800000" flipH="1">
            <a:off x="917642" y="1844215"/>
            <a:ext cx="4026286" cy="1874234"/>
          </a:xfrm>
          <a:prstGeom prst="straightConnector1">
            <a:avLst/>
          </a:prstGeom>
          <a:noFill/>
          <a:ln w="12700" cap="flat" cmpd="sng">
            <a:solidFill>
              <a:schemeClr val="dk1"/>
            </a:solidFill>
            <a:prstDash val="solid"/>
            <a:round/>
            <a:headEnd type="triangle" w="med" len="med"/>
            <a:tailEnd type="triangle" w="med" len="med"/>
          </a:ln>
        </p:spPr>
      </p:cxnSp>
      <p:sp>
        <p:nvSpPr>
          <p:cNvPr id="324" name="Google Shape;324;g38271a7c0b9_0_22"/>
          <p:cNvSpPr txBox="1"/>
          <p:nvPr/>
        </p:nvSpPr>
        <p:spPr>
          <a:xfrm rot="-1475647">
            <a:off x="1649955" y="2276094"/>
            <a:ext cx="2071952" cy="664856"/>
          </a:xfrm>
          <a:prstGeom prst="rect">
            <a:avLst/>
          </a:prstGeom>
          <a:noFill/>
          <a:ln>
            <a:noFill/>
          </a:ln>
        </p:spPr>
        <p:txBody>
          <a:bodyPr spcFirstLastPara="1" wrap="square" lIns="152343" tIns="152343" rIns="152343" bIns="152343" anchor="ctr" anchorCtr="0">
            <a:noAutofit/>
          </a:bodyPr>
          <a:lstStyle/>
          <a:p>
            <a:pPr algn="ctr"/>
            <a:r>
              <a:rPr lang="en-US" sz="2000">
                <a:solidFill>
                  <a:schemeClr val="dk1"/>
                </a:solidFill>
              </a:rPr>
              <a:t>35 m</a:t>
            </a:r>
            <a:endParaRPr sz="2000">
              <a:solidFill>
                <a:schemeClr val="dk1"/>
              </a:solidFill>
            </a:endParaRPr>
          </a:p>
        </p:txBody>
      </p:sp>
      <p:pic>
        <p:nvPicPr>
          <p:cNvPr id="325" name="Google Shape;325;g38271a7c0b9_0_22"/>
          <p:cNvPicPr preferRelativeResize="0"/>
          <p:nvPr/>
        </p:nvPicPr>
        <p:blipFill>
          <a:blip r:embed="rId4">
            <a:alphaModFix/>
          </a:blip>
          <a:stretch>
            <a:fillRect/>
          </a:stretch>
        </p:blipFill>
        <p:spPr>
          <a:xfrm>
            <a:off x="8183826" y="4634478"/>
            <a:ext cx="7018319" cy="3558212"/>
          </a:xfrm>
          <a:prstGeom prst="rect">
            <a:avLst/>
          </a:prstGeom>
          <a:noFill/>
          <a:ln>
            <a:noFill/>
          </a:ln>
        </p:spPr>
      </p:pic>
      <p:sp>
        <p:nvSpPr>
          <p:cNvPr id="326" name="Google Shape;326;g38271a7c0b9_0_22"/>
          <p:cNvSpPr txBox="1"/>
          <p:nvPr/>
        </p:nvSpPr>
        <p:spPr>
          <a:xfrm>
            <a:off x="5904269" y="7920796"/>
            <a:ext cx="3428286" cy="456280"/>
          </a:xfrm>
          <a:prstGeom prst="rect">
            <a:avLst/>
          </a:prstGeom>
          <a:noFill/>
          <a:ln>
            <a:noFill/>
          </a:ln>
        </p:spPr>
        <p:txBody>
          <a:bodyPr spcFirstLastPara="1" wrap="square" lIns="114257" tIns="57113" rIns="114257" bIns="57113" anchor="ctr" anchorCtr="0">
            <a:noAutofit/>
          </a:bodyPr>
          <a:lstStyle/>
          <a:p>
            <a:pPr algn="ctr"/>
            <a:fld id="{00000000-1234-1234-1234-123412341234}" type="slidenum">
              <a:rPr lang="en-US" sz="1500">
                <a:solidFill>
                  <a:srgbClr val="888888"/>
                </a:solidFill>
                <a:latin typeface="Malgun Gothic"/>
                <a:ea typeface="Malgun Gothic"/>
                <a:cs typeface="Malgun Gothic"/>
                <a:sym typeface="Malgun Gothic"/>
              </a:rPr>
              <a:pPr algn="ctr"/>
              <a:t>53</a:t>
            </a:fld>
            <a:endParaRPr sz="1500">
              <a:solidFill>
                <a:srgbClr val="888888"/>
              </a:solidFill>
              <a:latin typeface="Malgun Gothic"/>
              <a:ea typeface="Malgun Gothic"/>
              <a:cs typeface="Malgun Gothic"/>
              <a:sym typeface="Malgun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38271a7c0b9_0_0"/>
          <p:cNvPicPr preferRelativeResize="0"/>
          <p:nvPr/>
        </p:nvPicPr>
        <p:blipFill>
          <a:blip r:embed="rId3">
            <a:alphaModFix/>
          </a:blip>
          <a:stretch>
            <a:fillRect/>
          </a:stretch>
        </p:blipFill>
        <p:spPr>
          <a:xfrm>
            <a:off x="296188" y="1560774"/>
            <a:ext cx="7922307" cy="5878857"/>
          </a:xfrm>
          <a:prstGeom prst="rect">
            <a:avLst/>
          </a:prstGeom>
          <a:noFill/>
          <a:ln>
            <a:noFill/>
          </a:ln>
        </p:spPr>
      </p:pic>
      <p:sp>
        <p:nvSpPr>
          <p:cNvPr id="332" name="Google Shape;332;g38271a7c0b9_0_0"/>
          <p:cNvSpPr txBox="1"/>
          <p:nvPr/>
        </p:nvSpPr>
        <p:spPr>
          <a:xfrm>
            <a:off x="466736" y="485789"/>
            <a:ext cx="14153676" cy="735222"/>
          </a:xfrm>
          <a:prstGeom prst="rect">
            <a:avLst/>
          </a:prstGeom>
          <a:noFill/>
          <a:ln>
            <a:noFill/>
          </a:ln>
        </p:spPr>
        <p:txBody>
          <a:bodyPr spcFirstLastPara="1" wrap="square" lIns="152343" tIns="152343" rIns="152343" bIns="152343" anchor="ctr" anchorCtr="0">
            <a:noAutofit/>
          </a:bodyPr>
          <a:lstStyle/>
          <a:p>
            <a:r>
              <a:rPr lang="en-US" sz="2999" b="1"/>
              <a:t>Floor plan of Nanoprobe beamline</a:t>
            </a:r>
            <a:endParaRPr sz="2999" b="1">
              <a:solidFill>
                <a:srgbClr val="000000"/>
              </a:solidFill>
            </a:endParaRPr>
          </a:p>
        </p:txBody>
      </p:sp>
      <p:graphicFrame>
        <p:nvGraphicFramePr>
          <p:cNvPr id="333" name="Google Shape;333;g38271a7c0b9_0_0"/>
          <p:cNvGraphicFramePr/>
          <p:nvPr/>
        </p:nvGraphicFramePr>
        <p:xfrm>
          <a:off x="8218507" y="293884"/>
          <a:ext cx="6948989" cy="3634628"/>
        </p:xfrm>
        <a:graphic>
          <a:graphicData uri="http://schemas.openxmlformats.org/drawingml/2006/table">
            <a:tbl>
              <a:tblPr>
                <a:noFill/>
              </a:tblPr>
              <a:tblGrid>
                <a:gridCol w="2592928">
                  <a:extLst>
                    <a:ext uri="{9D8B030D-6E8A-4147-A177-3AD203B41FA5}">
                      <a16:colId xmlns:a16="http://schemas.microsoft.com/office/drawing/2014/main" val="20000"/>
                    </a:ext>
                  </a:extLst>
                </a:gridCol>
                <a:gridCol w="4356061">
                  <a:extLst>
                    <a:ext uri="{9D8B030D-6E8A-4147-A177-3AD203B41FA5}">
                      <a16:colId xmlns:a16="http://schemas.microsoft.com/office/drawing/2014/main" val="20001"/>
                    </a:ext>
                  </a:extLst>
                </a:gridCol>
              </a:tblGrid>
              <a:tr h="3634628">
                <a:tc gridSpan="2">
                  <a:txBody>
                    <a:bodyPr/>
                    <a:lstStyle/>
                    <a:p>
                      <a:pPr marL="0" lvl="0" indent="0" algn="l" rtl="0">
                        <a:lnSpc>
                          <a:spcPct val="115000"/>
                        </a:lnSpc>
                        <a:spcBef>
                          <a:spcPts val="0"/>
                        </a:spcBef>
                        <a:spcAft>
                          <a:spcPts val="0"/>
                        </a:spcAft>
                        <a:buNone/>
                      </a:pPr>
                      <a:r>
                        <a:rPr lang="en-US" sz="1600" b="1"/>
                        <a:t>Experimental Huch 1(Ongoing design)</a:t>
                      </a:r>
                      <a:endParaRPr sz="1600" b="1"/>
                    </a:p>
                    <a:p>
                      <a:pPr marL="165100" lvl="0" indent="-184150" algn="l" rtl="0">
                        <a:lnSpc>
                          <a:spcPct val="115000"/>
                        </a:lnSpc>
                        <a:spcBef>
                          <a:spcPts val="0"/>
                        </a:spcBef>
                        <a:spcAft>
                          <a:spcPts val="0"/>
                        </a:spcAft>
                        <a:buSzPts val="1300"/>
                        <a:buChar char="•"/>
                      </a:pPr>
                      <a:r>
                        <a:rPr lang="en-US" sz="1600" b="1"/>
                        <a:t>Hutch dimension</a:t>
                      </a:r>
                      <a:br>
                        <a:rPr lang="en-US" sz="1600" b="1"/>
                      </a:br>
                      <a:r>
                        <a:rPr lang="en-US" sz="1600"/>
                        <a:t>: 10 x 6 x 3.5 </a:t>
                      </a:r>
                      <a:r>
                        <a:rPr lang="en-US" sz="1600">
                          <a:solidFill>
                            <a:schemeClr val="dk1"/>
                          </a:solidFill>
                        </a:rPr>
                        <a:t>m</a:t>
                      </a:r>
                      <a:r>
                        <a:rPr lang="en-US" sz="1600" baseline="30000">
                          <a:solidFill>
                            <a:schemeClr val="dk1"/>
                          </a:solidFill>
                        </a:rPr>
                        <a:t>3</a:t>
                      </a:r>
                      <a:r>
                        <a:rPr lang="en-US" sz="1600"/>
                        <a:t>(L x W x H)</a:t>
                      </a:r>
                      <a:endParaRPr sz="1600"/>
                    </a:p>
                    <a:p>
                      <a:pPr marL="165100" lvl="0" indent="-184150" algn="l" rtl="0">
                        <a:lnSpc>
                          <a:spcPct val="115000"/>
                        </a:lnSpc>
                        <a:spcBef>
                          <a:spcPts val="0"/>
                        </a:spcBef>
                        <a:spcAft>
                          <a:spcPts val="0"/>
                        </a:spcAft>
                        <a:buSzPts val="1300"/>
                        <a:buChar char="•"/>
                      </a:pPr>
                      <a:r>
                        <a:rPr lang="en-US" sz="1600" b="1"/>
                        <a:t>Sample position</a:t>
                      </a:r>
                      <a:br>
                        <a:rPr lang="en-US" sz="1600"/>
                      </a:br>
                      <a:r>
                        <a:rPr lang="en-US" sz="1600"/>
                        <a:t>: 115 m</a:t>
                      </a:r>
                      <a:endParaRPr sz="1600"/>
                    </a:p>
                    <a:p>
                      <a:pPr marL="165100" lvl="0" indent="-184150" algn="l" rtl="0">
                        <a:lnSpc>
                          <a:spcPct val="115000"/>
                        </a:lnSpc>
                        <a:spcBef>
                          <a:spcPts val="0"/>
                        </a:spcBef>
                        <a:spcAft>
                          <a:spcPts val="0"/>
                        </a:spcAft>
                        <a:buSzPts val="1300"/>
                        <a:buChar char="•"/>
                      </a:pPr>
                      <a:r>
                        <a:rPr lang="en-US" sz="1600" b="1"/>
                        <a:t>Maximum sample to detector</a:t>
                      </a:r>
                      <a:br>
                        <a:rPr lang="en-US" sz="1600"/>
                      </a:br>
                      <a:r>
                        <a:rPr lang="en-US" sz="1600"/>
                        <a:t>: Around 35 m (On-axis)</a:t>
                      </a:r>
                      <a:endParaRPr sz="1600"/>
                    </a:p>
                    <a:p>
                      <a:pPr marL="165100" lvl="0" indent="-184150" algn="l" rtl="0">
                        <a:lnSpc>
                          <a:spcPct val="115000"/>
                        </a:lnSpc>
                        <a:spcBef>
                          <a:spcPts val="0"/>
                        </a:spcBef>
                        <a:spcAft>
                          <a:spcPts val="0"/>
                        </a:spcAft>
                        <a:buSzPts val="1300"/>
                        <a:buChar char="•"/>
                      </a:pPr>
                      <a:r>
                        <a:rPr lang="en-US" sz="1600" b="1"/>
                        <a:t>Beam path aperture</a:t>
                      </a:r>
                      <a:br>
                        <a:rPr lang="en-US" sz="1600" b="1"/>
                      </a:br>
                      <a:r>
                        <a:rPr lang="en-US" sz="1600"/>
                        <a:t>: 300 mm (30 nm resolution)</a:t>
                      </a:r>
                      <a:endParaRPr sz="1600"/>
                    </a:p>
                    <a:p>
                      <a:pPr marL="165100" lvl="0" indent="-184150" algn="l" rtl="0">
                        <a:lnSpc>
                          <a:spcPct val="115000"/>
                        </a:lnSpc>
                        <a:spcBef>
                          <a:spcPts val="0"/>
                        </a:spcBef>
                        <a:spcAft>
                          <a:spcPts val="0"/>
                        </a:spcAft>
                        <a:buSzPts val="1300"/>
                        <a:buChar char="•"/>
                      </a:pPr>
                      <a:r>
                        <a:rPr lang="en-US" sz="1600" b="1"/>
                        <a:t>Purpose</a:t>
                      </a:r>
                      <a:br>
                        <a:rPr lang="en-US" sz="1600"/>
                      </a:br>
                      <a:r>
                        <a:rPr lang="en-US" sz="1600"/>
                        <a:t>:</a:t>
                      </a:r>
                      <a:r>
                        <a:rPr lang="en-US" sz="1600">
                          <a:solidFill>
                            <a:schemeClr val="dk1"/>
                          </a:solidFill>
                        </a:rPr>
                        <a:t> </a:t>
                      </a:r>
                      <a:r>
                        <a:rPr lang="en-US" sz="1600">
                          <a:solidFill>
                            <a:srgbClr val="FF0000"/>
                          </a:solidFill>
                        </a:rPr>
                        <a:t>(Initial phase) </a:t>
                      </a:r>
                      <a:r>
                        <a:rPr lang="en-US" sz="1600">
                          <a:solidFill>
                            <a:schemeClr val="dk1"/>
                          </a:solidFill>
                        </a:rPr>
                        <a:t>Coherence characterization, New instrument test</a:t>
                      </a:r>
                      <a:br>
                        <a:rPr lang="en-US" sz="1600">
                          <a:solidFill>
                            <a:schemeClr val="dk1"/>
                          </a:solidFill>
                        </a:rPr>
                      </a:br>
                      <a:r>
                        <a:rPr lang="en-US" sz="1600">
                          <a:solidFill>
                            <a:schemeClr val="dk1"/>
                          </a:solidFill>
                        </a:rPr>
                        <a:t>: (Mature phase) Ptychographic laminography with unfocused beam</a:t>
                      </a:r>
                      <a:endParaRPr sz="1600"/>
                    </a:p>
                  </a:txBody>
                  <a:tcPr marL="117257" marR="117257" marT="117257" marB="117257" anchor="ctr">
                    <a:lnL w="12700" cap="flat" cmpd="sng">
                      <a:solidFill>
                        <a:srgbClr val="FF0000"/>
                      </a:solidFill>
                      <a:prstDash val="solid"/>
                      <a:round/>
                      <a:headEnd type="none" w="sm" len="sm"/>
                      <a:tailEnd type="none" w="sm" len="sm"/>
                    </a:lnL>
                    <a:lnR w="12700" cap="flat" cmpd="sng">
                      <a:solidFill>
                        <a:srgbClr val="FF0000"/>
                      </a:solidFill>
                      <a:prstDash val="solid"/>
                      <a:round/>
                      <a:headEnd type="none" w="sm" len="sm"/>
                      <a:tailEnd type="none" w="sm" len="sm"/>
                    </a:lnR>
                    <a:lnT w="12700" cap="flat" cmpd="sng">
                      <a:solidFill>
                        <a:srgbClr val="FF0000"/>
                      </a:solidFill>
                      <a:prstDash val="solid"/>
                      <a:round/>
                      <a:headEnd type="none" w="sm" len="sm"/>
                      <a:tailEnd type="none" w="sm" len="sm"/>
                    </a:lnT>
                    <a:lnB w="12700" cap="flat" cmpd="sng">
                      <a:solidFill>
                        <a:srgbClr val="FF0000"/>
                      </a:solidFill>
                      <a:prstDash val="solid"/>
                      <a:round/>
                      <a:headEnd type="none" w="sm" len="sm"/>
                      <a:tailEnd type="none" w="sm" len="sm"/>
                    </a:lnB>
                    <a:solidFill>
                      <a:srgbClr val="FFFFFF"/>
                    </a:solidFill>
                  </a:tcPr>
                </a:tc>
                <a:tc hMerge="1">
                  <a:txBody>
                    <a:bodyPr/>
                    <a:lstStyle/>
                    <a:p>
                      <a:endParaRPr lang="ko-KR"/>
                    </a:p>
                  </a:txBody>
                  <a:tcPr/>
                </a:tc>
                <a:extLst>
                  <a:ext uri="{0D108BD9-81ED-4DB2-BD59-A6C34878D82A}">
                    <a16:rowId xmlns:a16="http://schemas.microsoft.com/office/drawing/2014/main" val="10000"/>
                  </a:ext>
                </a:extLst>
              </a:tr>
            </a:tbl>
          </a:graphicData>
        </a:graphic>
      </p:graphicFrame>
      <p:sp>
        <p:nvSpPr>
          <p:cNvPr id="334" name="Google Shape;334;g38271a7c0b9_0_0"/>
          <p:cNvSpPr txBox="1"/>
          <p:nvPr/>
        </p:nvSpPr>
        <p:spPr>
          <a:xfrm>
            <a:off x="5242679" y="3304786"/>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115 m</a:t>
            </a:r>
            <a:endParaRPr sz="2000">
              <a:solidFill>
                <a:schemeClr val="dk1"/>
              </a:solidFill>
            </a:endParaRPr>
          </a:p>
        </p:txBody>
      </p:sp>
      <p:sp>
        <p:nvSpPr>
          <p:cNvPr id="335" name="Google Shape;335;g38271a7c0b9_0_0"/>
          <p:cNvSpPr txBox="1"/>
          <p:nvPr/>
        </p:nvSpPr>
        <p:spPr>
          <a:xfrm>
            <a:off x="2586857" y="4309035"/>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135 m</a:t>
            </a:r>
            <a:endParaRPr sz="2000">
              <a:solidFill>
                <a:schemeClr val="dk1"/>
              </a:solidFill>
            </a:endParaRPr>
          </a:p>
        </p:txBody>
      </p:sp>
      <p:sp>
        <p:nvSpPr>
          <p:cNvPr id="336" name="Google Shape;336;g38271a7c0b9_0_0"/>
          <p:cNvSpPr txBox="1"/>
          <p:nvPr/>
        </p:nvSpPr>
        <p:spPr>
          <a:xfrm>
            <a:off x="1120662" y="4999599"/>
            <a:ext cx="1466319" cy="430410"/>
          </a:xfrm>
          <a:prstGeom prst="rect">
            <a:avLst/>
          </a:prstGeom>
          <a:noFill/>
          <a:ln>
            <a:noFill/>
          </a:ln>
        </p:spPr>
        <p:txBody>
          <a:bodyPr spcFirstLastPara="1" wrap="square" lIns="152343" tIns="152343" rIns="152343" bIns="152343" anchor="t" anchorCtr="0">
            <a:noAutofit/>
          </a:bodyPr>
          <a:lstStyle/>
          <a:p>
            <a:r>
              <a:rPr lang="en-US" sz="2000">
                <a:solidFill>
                  <a:schemeClr val="dk1"/>
                </a:solidFill>
              </a:rPr>
              <a:t>150 m</a:t>
            </a:r>
            <a:endParaRPr sz="2000">
              <a:solidFill>
                <a:schemeClr val="dk1"/>
              </a:solidFill>
            </a:endParaRPr>
          </a:p>
        </p:txBody>
      </p:sp>
      <p:sp>
        <p:nvSpPr>
          <p:cNvPr id="337" name="Google Shape;337;g38271a7c0b9_0_0"/>
          <p:cNvSpPr/>
          <p:nvPr/>
        </p:nvSpPr>
        <p:spPr>
          <a:xfrm>
            <a:off x="1396937" y="4955525"/>
            <a:ext cx="208457" cy="208457"/>
          </a:xfrm>
          <a:prstGeom prst="ellipse">
            <a:avLst/>
          </a:prstGeom>
          <a:solidFill>
            <a:srgbClr val="0000FF"/>
          </a:solidFill>
          <a:ln>
            <a:noFill/>
          </a:ln>
        </p:spPr>
        <p:txBody>
          <a:bodyPr spcFirstLastPara="1" wrap="square" lIns="152343" tIns="152343" rIns="152343" bIns="152343" anchor="ctr" anchorCtr="0">
            <a:noAutofit/>
          </a:bodyPr>
          <a:lstStyle/>
          <a:p>
            <a:pPr algn="ctr"/>
            <a:endParaRPr sz="2374"/>
          </a:p>
        </p:txBody>
      </p:sp>
      <p:sp>
        <p:nvSpPr>
          <p:cNvPr id="338" name="Google Shape;338;g38271a7c0b9_0_0"/>
          <p:cNvSpPr/>
          <p:nvPr/>
        </p:nvSpPr>
        <p:spPr>
          <a:xfrm>
            <a:off x="3024806" y="4260961"/>
            <a:ext cx="208457" cy="208457"/>
          </a:xfrm>
          <a:prstGeom prst="ellipse">
            <a:avLst/>
          </a:prstGeom>
          <a:solidFill>
            <a:srgbClr val="0000FF"/>
          </a:solidFill>
          <a:ln>
            <a:noFill/>
          </a:ln>
        </p:spPr>
        <p:txBody>
          <a:bodyPr spcFirstLastPara="1" wrap="square" lIns="152343" tIns="152343" rIns="152343" bIns="152343" anchor="ctr" anchorCtr="0">
            <a:noAutofit/>
          </a:bodyPr>
          <a:lstStyle/>
          <a:p>
            <a:pPr algn="ctr"/>
            <a:endParaRPr sz="2374"/>
          </a:p>
        </p:txBody>
      </p:sp>
      <p:sp>
        <p:nvSpPr>
          <p:cNvPr id="339" name="Google Shape;339;g38271a7c0b9_0_0"/>
          <p:cNvSpPr/>
          <p:nvPr/>
        </p:nvSpPr>
        <p:spPr>
          <a:xfrm>
            <a:off x="5518787" y="3167522"/>
            <a:ext cx="208457" cy="208457"/>
          </a:xfrm>
          <a:prstGeom prst="ellipse">
            <a:avLst/>
          </a:prstGeom>
          <a:solidFill>
            <a:srgbClr val="FF0000"/>
          </a:solidFill>
          <a:ln>
            <a:noFill/>
          </a:ln>
        </p:spPr>
        <p:txBody>
          <a:bodyPr spcFirstLastPara="1" wrap="square" lIns="152343" tIns="152343" rIns="152343" bIns="152343" anchor="ctr" anchorCtr="0">
            <a:noAutofit/>
          </a:bodyPr>
          <a:lstStyle/>
          <a:p>
            <a:pPr algn="ctr"/>
            <a:endParaRPr sz="2374"/>
          </a:p>
        </p:txBody>
      </p:sp>
      <p:sp>
        <p:nvSpPr>
          <p:cNvPr id="340" name="Google Shape;340;g38271a7c0b9_0_0"/>
          <p:cNvSpPr txBox="1"/>
          <p:nvPr/>
        </p:nvSpPr>
        <p:spPr>
          <a:xfrm rot="-1457020">
            <a:off x="5049560" y="3515940"/>
            <a:ext cx="1663768" cy="735477"/>
          </a:xfrm>
          <a:prstGeom prst="rect">
            <a:avLst/>
          </a:prstGeom>
          <a:noFill/>
          <a:ln>
            <a:noFill/>
          </a:ln>
        </p:spPr>
        <p:txBody>
          <a:bodyPr spcFirstLastPara="1" wrap="square" lIns="152343" tIns="152343" rIns="152343" bIns="152343" anchor="t" anchorCtr="0">
            <a:noAutofit/>
          </a:bodyPr>
          <a:lstStyle/>
          <a:p>
            <a:r>
              <a:rPr lang="en-US" sz="2000">
                <a:solidFill>
                  <a:srgbClr val="FF0000"/>
                </a:solidFill>
              </a:rPr>
              <a:t>EH 1</a:t>
            </a:r>
            <a:endParaRPr sz="2000">
              <a:solidFill>
                <a:srgbClr val="FF0000"/>
              </a:solidFill>
            </a:endParaRPr>
          </a:p>
        </p:txBody>
      </p:sp>
      <p:sp>
        <p:nvSpPr>
          <p:cNvPr id="341" name="Google Shape;341;g38271a7c0b9_0_0"/>
          <p:cNvSpPr txBox="1"/>
          <p:nvPr/>
        </p:nvSpPr>
        <p:spPr>
          <a:xfrm rot="-1444906">
            <a:off x="3020939" y="4504936"/>
            <a:ext cx="1664012" cy="735428"/>
          </a:xfrm>
          <a:prstGeom prst="rect">
            <a:avLst/>
          </a:prstGeom>
          <a:noFill/>
          <a:ln>
            <a:noFill/>
          </a:ln>
        </p:spPr>
        <p:txBody>
          <a:bodyPr spcFirstLastPara="1" wrap="square" lIns="152343" tIns="152343" rIns="152343" bIns="152343" anchor="t" anchorCtr="0">
            <a:noAutofit/>
          </a:bodyPr>
          <a:lstStyle/>
          <a:p>
            <a:r>
              <a:rPr lang="en-US" sz="2000">
                <a:solidFill>
                  <a:srgbClr val="0000FF"/>
                </a:solidFill>
              </a:rPr>
              <a:t>EH 2</a:t>
            </a:r>
            <a:endParaRPr sz="2000">
              <a:solidFill>
                <a:srgbClr val="0000FF"/>
              </a:solidFill>
            </a:endParaRPr>
          </a:p>
        </p:txBody>
      </p:sp>
      <p:cxnSp>
        <p:nvCxnSpPr>
          <p:cNvPr id="342" name="Google Shape;342;g38271a7c0b9_0_0"/>
          <p:cNvCxnSpPr/>
          <p:nvPr/>
        </p:nvCxnSpPr>
        <p:spPr>
          <a:xfrm rot="10800000">
            <a:off x="713892" y="3341861"/>
            <a:ext cx="742720" cy="1613664"/>
          </a:xfrm>
          <a:prstGeom prst="straightConnector1">
            <a:avLst/>
          </a:prstGeom>
          <a:noFill/>
          <a:ln w="12700" cap="flat" cmpd="sng">
            <a:solidFill>
              <a:schemeClr val="dk1"/>
            </a:solidFill>
            <a:prstDash val="solid"/>
            <a:round/>
            <a:headEnd type="none" w="med" len="med"/>
            <a:tailEnd type="none" w="med" len="med"/>
          </a:ln>
        </p:spPr>
      </p:cxnSp>
      <p:cxnSp>
        <p:nvCxnSpPr>
          <p:cNvPr id="343" name="Google Shape;343;g38271a7c0b9_0_0"/>
          <p:cNvCxnSpPr/>
          <p:nvPr/>
        </p:nvCxnSpPr>
        <p:spPr>
          <a:xfrm rot="10800000">
            <a:off x="4883232" y="1637383"/>
            <a:ext cx="742720" cy="1613664"/>
          </a:xfrm>
          <a:prstGeom prst="straightConnector1">
            <a:avLst/>
          </a:prstGeom>
          <a:noFill/>
          <a:ln w="12700" cap="flat" cmpd="sng">
            <a:solidFill>
              <a:schemeClr val="dk1"/>
            </a:solidFill>
            <a:prstDash val="solid"/>
            <a:round/>
            <a:headEnd type="none" w="med" len="med"/>
            <a:tailEnd type="none" w="med" len="med"/>
          </a:ln>
        </p:spPr>
      </p:cxnSp>
      <p:cxnSp>
        <p:nvCxnSpPr>
          <p:cNvPr id="344" name="Google Shape;344;g38271a7c0b9_0_0"/>
          <p:cNvCxnSpPr/>
          <p:nvPr/>
        </p:nvCxnSpPr>
        <p:spPr>
          <a:xfrm rot="10800000" flipH="1">
            <a:off x="917642" y="1844215"/>
            <a:ext cx="4026286" cy="1874234"/>
          </a:xfrm>
          <a:prstGeom prst="straightConnector1">
            <a:avLst/>
          </a:prstGeom>
          <a:noFill/>
          <a:ln w="12700" cap="flat" cmpd="sng">
            <a:solidFill>
              <a:schemeClr val="dk1"/>
            </a:solidFill>
            <a:prstDash val="solid"/>
            <a:round/>
            <a:headEnd type="triangle" w="med" len="med"/>
            <a:tailEnd type="triangle" w="med" len="med"/>
          </a:ln>
        </p:spPr>
      </p:cxnSp>
      <p:sp>
        <p:nvSpPr>
          <p:cNvPr id="345" name="Google Shape;345;g38271a7c0b9_0_0"/>
          <p:cNvSpPr txBox="1"/>
          <p:nvPr/>
        </p:nvSpPr>
        <p:spPr>
          <a:xfrm rot="-1475647">
            <a:off x="1649955" y="2276094"/>
            <a:ext cx="2071952" cy="664856"/>
          </a:xfrm>
          <a:prstGeom prst="rect">
            <a:avLst/>
          </a:prstGeom>
          <a:noFill/>
          <a:ln>
            <a:noFill/>
          </a:ln>
        </p:spPr>
        <p:txBody>
          <a:bodyPr spcFirstLastPara="1" wrap="square" lIns="152343" tIns="152343" rIns="152343" bIns="152343" anchor="ctr" anchorCtr="0">
            <a:noAutofit/>
          </a:bodyPr>
          <a:lstStyle/>
          <a:p>
            <a:pPr algn="ctr"/>
            <a:r>
              <a:rPr lang="en-US" sz="2000">
                <a:solidFill>
                  <a:schemeClr val="dk1"/>
                </a:solidFill>
              </a:rPr>
              <a:t>35 m</a:t>
            </a:r>
            <a:endParaRPr sz="2000">
              <a:solidFill>
                <a:schemeClr val="dk1"/>
              </a:solidFill>
            </a:endParaRPr>
          </a:p>
        </p:txBody>
      </p:sp>
      <p:pic>
        <p:nvPicPr>
          <p:cNvPr id="346" name="Google Shape;346;g38271a7c0b9_0_0"/>
          <p:cNvPicPr preferRelativeResize="0"/>
          <p:nvPr/>
        </p:nvPicPr>
        <p:blipFill>
          <a:blip r:embed="rId4">
            <a:alphaModFix/>
          </a:blip>
          <a:stretch>
            <a:fillRect/>
          </a:stretch>
        </p:blipFill>
        <p:spPr>
          <a:xfrm>
            <a:off x="11727888" y="4870335"/>
            <a:ext cx="3311767" cy="2665488"/>
          </a:xfrm>
          <a:prstGeom prst="rect">
            <a:avLst/>
          </a:prstGeom>
          <a:noFill/>
          <a:ln>
            <a:noFill/>
          </a:ln>
        </p:spPr>
      </p:pic>
      <p:sp>
        <p:nvSpPr>
          <p:cNvPr id="347" name="Google Shape;347;g38271a7c0b9_0_0"/>
          <p:cNvSpPr txBox="1"/>
          <p:nvPr/>
        </p:nvSpPr>
        <p:spPr>
          <a:xfrm>
            <a:off x="12325598" y="7535821"/>
            <a:ext cx="4998833" cy="480786"/>
          </a:xfrm>
          <a:prstGeom prst="rect">
            <a:avLst/>
          </a:prstGeom>
          <a:noFill/>
          <a:ln>
            <a:noFill/>
          </a:ln>
        </p:spPr>
        <p:txBody>
          <a:bodyPr spcFirstLastPara="1" wrap="square" lIns="152343" tIns="152343" rIns="152343" bIns="152343" anchor="t" anchorCtr="0">
            <a:spAutoFit/>
          </a:bodyPr>
          <a:lstStyle/>
          <a:p>
            <a:r>
              <a:rPr lang="en-US" sz="1125" u="sng">
                <a:solidFill>
                  <a:srgbClr val="006699"/>
                </a:solidFill>
                <a:highlight>
                  <a:srgbClr val="FFFFFF"/>
                </a:highlight>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https://doi.org/10.5281/zenodo.2657340</a:t>
            </a:r>
            <a:r>
              <a:rPr lang="en-US" sz="1125">
                <a:solidFill>
                  <a:srgbClr val="222222"/>
                </a:solidFill>
                <a:highlight>
                  <a:srgbClr val="FFFFFF"/>
                </a:highlight>
                <a:latin typeface="Times New Roman"/>
                <a:ea typeface="Times New Roman"/>
                <a:cs typeface="Times New Roman"/>
                <a:sym typeface="Times New Roman"/>
              </a:rPr>
              <a:t>.</a:t>
            </a:r>
            <a:endParaRPr sz="1125"/>
          </a:p>
        </p:txBody>
      </p:sp>
      <p:pic>
        <p:nvPicPr>
          <p:cNvPr id="348" name="Google Shape;348;g38271a7c0b9_0_0"/>
          <p:cNvPicPr preferRelativeResize="0"/>
          <p:nvPr/>
        </p:nvPicPr>
        <p:blipFill rotWithShape="1">
          <a:blip r:embed="rId6">
            <a:alphaModFix/>
          </a:blip>
          <a:srcRect t="52981" r="52114"/>
          <a:stretch/>
        </p:blipFill>
        <p:spPr>
          <a:xfrm>
            <a:off x="8218496" y="4104035"/>
            <a:ext cx="3311766" cy="1325986"/>
          </a:xfrm>
          <a:prstGeom prst="rect">
            <a:avLst/>
          </a:prstGeom>
          <a:noFill/>
          <a:ln>
            <a:noFill/>
          </a:ln>
        </p:spPr>
      </p:pic>
      <p:pic>
        <p:nvPicPr>
          <p:cNvPr id="349" name="Google Shape;349;g38271a7c0b9_0_0"/>
          <p:cNvPicPr preferRelativeResize="0"/>
          <p:nvPr/>
        </p:nvPicPr>
        <p:blipFill rotWithShape="1">
          <a:blip r:embed="rId6">
            <a:alphaModFix/>
          </a:blip>
          <a:srcRect l="48299"/>
          <a:stretch/>
        </p:blipFill>
        <p:spPr>
          <a:xfrm>
            <a:off x="8110914" y="5621469"/>
            <a:ext cx="3526934" cy="2781638"/>
          </a:xfrm>
          <a:prstGeom prst="rect">
            <a:avLst/>
          </a:prstGeom>
          <a:noFill/>
          <a:ln>
            <a:noFill/>
          </a:ln>
        </p:spPr>
      </p:pic>
      <p:sp>
        <p:nvSpPr>
          <p:cNvPr id="350" name="Google Shape;350;g38271a7c0b9_0_0"/>
          <p:cNvSpPr txBox="1"/>
          <p:nvPr/>
        </p:nvSpPr>
        <p:spPr>
          <a:xfrm>
            <a:off x="5904269" y="7920796"/>
            <a:ext cx="3428286" cy="456280"/>
          </a:xfrm>
          <a:prstGeom prst="rect">
            <a:avLst/>
          </a:prstGeom>
          <a:noFill/>
          <a:ln>
            <a:noFill/>
          </a:ln>
        </p:spPr>
        <p:txBody>
          <a:bodyPr spcFirstLastPara="1" wrap="square" lIns="114257" tIns="57113" rIns="114257" bIns="57113" anchor="ctr" anchorCtr="0">
            <a:noAutofit/>
          </a:bodyPr>
          <a:lstStyle/>
          <a:p>
            <a:pPr algn="ctr"/>
            <a:fld id="{00000000-1234-1234-1234-123412341234}" type="slidenum">
              <a:rPr lang="en-US" sz="1500">
                <a:solidFill>
                  <a:srgbClr val="888888"/>
                </a:solidFill>
                <a:latin typeface="Malgun Gothic"/>
                <a:ea typeface="Malgun Gothic"/>
                <a:cs typeface="Malgun Gothic"/>
                <a:sym typeface="Malgun Gothic"/>
              </a:rPr>
              <a:pPr algn="ctr"/>
              <a:t>54</a:t>
            </a:fld>
            <a:endParaRPr sz="1500">
              <a:solidFill>
                <a:srgbClr val="888888"/>
              </a:solidFill>
              <a:latin typeface="Malgun Gothic"/>
              <a:ea typeface="Malgun Gothic"/>
              <a:cs typeface="Malgun Gothic"/>
              <a:sym typeface="Malgun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FEFA8801-B0E6-49E1-AA71-2BB1D5FA3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08"/>
          <a:stretch/>
        </p:blipFill>
        <p:spPr>
          <a:xfrm>
            <a:off x="1154525" y="528563"/>
            <a:ext cx="12784312" cy="7307454"/>
          </a:xfrm>
          <a:prstGeom prst="rect">
            <a:avLst/>
          </a:prstGeom>
        </p:spPr>
      </p:pic>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20" name="그림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2" y="7956465"/>
            <a:ext cx="3424555" cy="346358"/>
          </a:xfrm>
          <a:prstGeom prst="rect">
            <a:avLst/>
          </a:prstGeom>
        </p:spPr>
      </p:pic>
      <p:pic>
        <p:nvPicPr>
          <p:cNvPr id="13" name="그림 12">
            <a:extLst>
              <a:ext uri="{FF2B5EF4-FFF2-40B4-BE49-F238E27FC236}">
                <a16:creationId xmlns:a16="http://schemas.microsoft.com/office/drawing/2014/main" id="{73A66CC4-4203-4B4D-86DD-61DEC6C5F28A}"/>
              </a:ext>
            </a:extLst>
          </p:cNvPr>
          <p:cNvPicPr>
            <a:picLocks noChangeAspect="1"/>
          </p:cNvPicPr>
          <p:nvPr/>
        </p:nvPicPr>
        <p:blipFill>
          <a:blip r:embed="rId5"/>
          <a:stretch>
            <a:fillRect/>
          </a:stretch>
        </p:blipFill>
        <p:spPr>
          <a:xfrm>
            <a:off x="12168285" y="7820209"/>
            <a:ext cx="2757761" cy="529993"/>
          </a:xfrm>
          <a:prstGeom prst="rect">
            <a:avLst/>
          </a:prstGeom>
        </p:spPr>
      </p:pic>
      <p:sp>
        <p:nvSpPr>
          <p:cNvPr id="17" name="Rectangle 6">
            <a:extLst>
              <a:ext uri="{FF2B5EF4-FFF2-40B4-BE49-F238E27FC236}">
                <a16:creationId xmlns:a16="http://schemas.microsoft.com/office/drawing/2014/main" id="{212F71F0-8071-4FBC-A422-E3295DEE6585}"/>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8" name="TextBox 17">
            <a:extLst>
              <a:ext uri="{FF2B5EF4-FFF2-40B4-BE49-F238E27FC236}">
                <a16:creationId xmlns:a16="http://schemas.microsoft.com/office/drawing/2014/main" id="{AF36450F-29CA-42CD-9F95-96381DF35FBF}"/>
              </a:ext>
            </a:extLst>
          </p:cNvPr>
          <p:cNvSpPr txBox="1"/>
          <p:nvPr/>
        </p:nvSpPr>
        <p:spPr>
          <a:xfrm>
            <a:off x="1706472" y="57127"/>
            <a:ext cx="8224927" cy="400110"/>
          </a:xfrm>
          <a:prstGeom prst="rect">
            <a:avLst/>
          </a:prstGeom>
          <a:noFill/>
        </p:spPr>
        <p:txBody>
          <a:bodyPr wrap="square" rtlCol="0">
            <a:spAutoFit/>
          </a:bodyPr>
          <a:lstStyle/>
          <a:p>
            <a:r>
              <a:rPr lang="en-US" altLang="ko-KR" sz="2000" b="1" dirty="0">
                <a:solidFill>
                  <a:srgbClr val="E65C00"/>
                </a:solidFill>
                <a:ea typeface="Ebrima" panose="02000000000000000000" pitchFamily="2" charset="0"/>
                <a:cs typeface="Ebrima" panose="02000000000000000000" pitchFamily="2" charset="0"/>
              </a:rPr>
              <a:t>4</a:t>
            </a:r>
            <a:r>
              <a:rPr lang="en-US" altLang="ko-KR" sz="2000" b="1" baseline="30000" dirty="0">
                <a:solidFill>
                  <a:srgbClr val="E65C00"/>
                </a:solidFill>
                <a:ea typeface="Ebrima" panose="02000000000000000000" pitchFamily="2" charset="0"/>
                <a:cs typeface="Ebrima" panose="02000000000000000000" pitchFamily="2" charset="0"/>
              </a:rPr>
              <a:t>th</a:t>
            </a:r>
            <a:r>
              <a:rPr lang="en-US" altLang="ko-KR" sz="2000" b="1" dirty="0">
                <a:solidFill>
                  <a:srgbClr val="E65C00"/>
                </a:solidFill>
                <a:ea typeface="Ebrima" panose="02000000000000000000" pitchFamily="2" charset="0"/>
                <a:cs typeface="Ebrima" panose="02000000000000000000" pitchFamily="2" charset="0"/>
              </a:rPr>
              <a:t> Korea-4GSR International Advisory Committee Meeting  (Nov. 5-6, 2025)</a:t>
            </a:r>
            <a:endParaRPr lang="ko-KR" altLang="en-US" sz="2000" b="1" dirty="0">
              <a:solidFill>
                <a:srgbClr val="E65C00"/>
              </a:solidFill>
              <a:cs typeface="Ebrima" panose="02000000000000000000" pitchFamily="2" charset="0"/>
            </a:endParaRPr>
          </a:p>
        </p:txBody>
      </p:sp>
      <p:grpSp>
        <p:nvGrpSpPr>
          <p:cNvPr id="24" name="그룹 23">
            <a:extLst>
              <a:ext uri="{FF2B5EF4-FFF2-40B4-BE49-F238E27FC236}">
                <a16:creationId xmlns:a16="http://schemas.microsoft.com/office/drawing/2014/main" id="{A9CA1A68-1333-4363-8BB4-9873A6A81675}"/>
              </a:ext>
            </a:extLst>
          </p:cNvPr>
          <p:cNvGrpSpPr/>
          <p:nvPr/>
        </p:nvGrpSpPr>
        <p:grpSpPr>
          <a:xfrm>
            <a:off x="3011177" y="6152566"/>
            <a:ext cx="9229726" cy="933450"/>
            <a:chOff x="2742290" y="6608008"/>
            <a:chExt cx="9229726" cy="933450"/>
          </a:xfrm>
        </p:grpSpPr>
        <p:sp>
          <p:nvSpPr>
            <p:cNvPr id="25" name="직사각형 24">
              <a:extLst>
                <a:ext uri="{FF2B5EF4-FFF2-40B4-BE49-F238E27FC236}">
                  <a16:creationId xmlns:a16="http://schemas.microsoft.com/office/drawing/2014/main" id="{8BB65827-F5A1-4CB3-AD07-1B360920B16A}"/>
                </a:ext>
              </a:extLst>
            </p:cNvPr>
            <p:cNvSpPr/>
            <p:nvPr/>
          </p:nvSpPr>
          <p:spPr>
            <a:xfrm>
              <a:off x="2742290" y="6608008"/>
              <a:ext cx="9229726" cy="933450"/>
            </a:xfrm>
            <a:prstGeom prst="rect">
              <a:avLst/>
            </a:prstGeom>
            <a:gradFill>
              <a:gsLst>
                <a:gs pos="0">
                  <a:schemeClr val="accent6">
                    <a:lumMod val="50000"/>
                    <a:alpha val="0"/>
                  </a:schemeClr>
                </a:gs>
                <a:gs pos="50000">
                  <a:srgbClr val="233616"/>
                </a:gs>
                <a:gs pos="100000">
                  <a:schemeClr val="accent6">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94EB598E-BB64-4D5A-B2B0-8D771F47C620}"/>
                </a:ext>
              </a:extLst>
            </p:cNvPr>
            <p:cNvSpPr/>
            <p:nvPr/>
          </p:nvSpPr>
          <p:spPr>
            <a:xfrm>
              <a:off x="5904718" y="6830985"/>
              <a:ext cx="2904870" cy="512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ko-KR"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rPr>
                <a:t>Thank You</a:t>
              </a:r>
              <a:endParaRPr lang="ko-KR" altLang="en-US" sz="4000" dirty="0">
                <a:solidFill>
                  <a:schemeClr val="bg1"/>
                </a:solidFill>
                <a:effectLst>
                  <a:reflection blurRad="12700" stA="40000" endPos="40000" dir="5400000" sy="-100000" algn="bl" rotWithShape="0"/>
                </a:effectLst>
                <a:latin typeface="KoPub돋움체 Bold" panose="02020603020101020101" pitchFamily="18" charset="-127"/>
                <a:ea typeface="KoPub돋움체 Bold" panose="02020603020101020101" pitchFamily="18" charset="-127"/>
              </a:endParaRPr>
            </a:p>
          </p:txBody>
        </p:sp>
      </p:grpSp>
    </p:spTree>
    <p:extLst>
      <p:ext uri="{BB962C8B-B14F-4D97-AF65-F5344CB8AC3E}">
        <p14:creationId xmlns:p14="http://schemas.microsoft.com/office/powerpoint/2010/main" val="134328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525967" y="86213"/>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Outline of Korea-4GSR Beamline Specification</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461665"/>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 </a:t>
            </a:r>
            <a:r>
              <a:rPr lang="en-US" altLang="ko-KR" sz="2400" b="1" dirty="0" err="1">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Intorduction</a:t>
            </a:r>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601645"/>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6</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39" y="8017523"/>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463373"/>
            <a:ext cx="2757761" cy="529993"/>
          </a:xfrm>
          <a:prstGeom prst="rect">
            <a:avLst/>
          </a:prstGeom>
        </p:spPr>
      </p:pic>
      <p:graphicFrame>
        <p:nvGraphicFramePr>
          <p:cNvPr id="9" name="표 8">
            <a:extLst>
              <a:ext uri="{FF2B5EF4-FFF2-40B4-BE49-F238E27FC236}">
                <a16:creationId xmlns:a16="http://schemas.microsoft.com/office/drawing/2014/main" id="{BBF6878E-860E-4F21-8857-CE365DDE840C}"/>
              </a:ext>
            </a:extLst>
          </p:cNvPr>
          <p:cNvGraphicFramePr>
            <a:graphicFrameLocks noGrp="1"/>
          </p:cNvGraphicFramePr>
          <p:nvPr>
            <p:extLst>
              <p:ext uri="{D42A27DB-BD31-4B8C-83A1-F6EECF244321}">
                <p14:modId xmlns:p14="http://schemas.microsoft.com/office/powerpoint/2010/main" val="4068121444"/>
              </p:ext>
            </p:extLst>
          </p:nvPr>
        </p:nvGraphicFramePr>
        <p:xfrm>
          <a:off x="1692881" y="653056"/>
          <a:ext cx="13330072" cy="7514369"/>
        </p:xfrm>
        <a:graphic>
          <a:graphicData uri="http://schemas.openxmlformats.org/drawingml/2006/table">
            <a:tbl>
              <a:tblPr/>
              <a:tblGrid>
                <a:gridCol w="3285550">
                  <a:extLst>
                    <a:ext uri="{9D8B030D-6E8A-4147-A177-3AD203B41FA5}">
                      <a16:colId xmlns:a16="http://schemas.microsoft.com/office/drawing/2014/main" val="2484751542"/>
                    </a:ext>
                  </a:extLst>
                </a:gridCol>
                <a:gridCol w="1852399">
                  <a:extLst>
                    <a:ext uri="{9D8B030D-6E8A-4147-A177-3AD203B41FA5}">
                      <a16:colId xmlns:a16="http://schemas.microsoft.com/office/drawing/2014/main" val="648087822"/>
                    </a:ext>
                  </a:extLst>
                </a:gridCol>
                <a:gridCol w="1763702">
                  <a:extLst>
                    <a:ext uri="{9D8B030D-6E8A-4147-A177-3AD203B41FA5}">
                      <a16:colId xmlns:a16="http://schemas.microsoft.com/office/drawing/2014/main" val="2366750369"/>
                    </a:ext>
                  </a:extLst>
                </a:gridCol>
                <a:gridCol w="1092780">
                  <a:extLst>
                    <a:ext uri="{9D8B030D-6E8A-4147-A177-3AD203B41FA5}">
                      <a16:colId xmlns:a16="http://schemas.microsoft.com/office/drawing/2014/main" val="1626250047"/>
                    </a:ext>
                  </a:extLst>
                </a:gridCol>
                <a:gridCol w="1492953">
                  <a:extLst>
                    <a:ext uri="{9D8B030D-6E8A-4147-A177-3AD203B41FA5}">
                      <a16:colId xmlns:a16="http://schemas.microsoft.com/office/drawing/2014/main" val="3979692103"/>
                    </a:ext>
                  </a:extLst>
                </a:gridCol>
                <a:gridCol w="3842688">
                  <a:extLst>
                    <a:ext uri="{9D8B030D-6E8A-4147-A177-3AD203B41FA5}">
                      <a16:colId xmlns:a16="http://schemas.microsoft.com/office/drawing/2014/main" val="2879385797"/>
                    </a:ext>
                  </a:extLst>
                </a:gridCol>
              </a:tblGrid>
              <a:tr h="633459">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 Beamline</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Photon Energy</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Resolution</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Photon Source</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Exp.</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tc>
                  <a:txBody>
                    <a:bodyPr/>
                    <a:lstStyle/>
                    <a:p>
                      <a:pPr marL="0" marR="0" indent="0" algn="ctr" fontAlgn="base" latinLnBrk="0">
                        <a:lnSpc>
                          <a:spcPct val="130000"/>
                        </a:lnSpc>
                        <a:spcBef>
                          <a:spcPts val="0"/>
                        </a:spcBef>
                        <a:spcAft>
                          <a:spcPts val="0"/>
                        </a:spcAft>
                      </a:pPr>
                      <a:r>
                        <a:rPr lang="en-US" altLang="ko-KR" sz="16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Application</a:t>
                      </a:r>
                      <a:endParaRPr lang="ko-KR" altLang="en-US" sz="1600" kern="0" spc="0" dirty="0">
                        <a:solidFill>
                          <a:srgbClr val="000000"/>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DFE6F7"/>
                    </a:solidFill>
                  </a:tcPr>
                </a:tc>
                <a:extLst>
                  <a:ext uri="{0D108BD9-81ED-4DB2-BD59-A6C34878D82A}">
                    <a16:rowId xmlns:a16="http://schemas.microsoft.com/office/drawing/2014/main" val="3115651356"/>
                  </a:ext>
                </a:extLst>
              </a:tr>
              <a:tr h="571408">
                <a:tc>
                  <a:txBody>
                    <a:bodyPr/>
                    <a:lstStyle/>
                    <a:p>
                      <a:pPr marL="176530" marR="0" indent="-17653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①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ID21 </a:t>
                      </a:r>
                      <a:r>
                        <a:rPr lang="en-US" altLang="ko-KR" sz="1400" b="1" kern="0" spc="0" dirty="0" err="1">
                          <a:solidFill>
                            <a:srgbClr val="000000"/>
                          </a:solidFill>
                          <a:effectLst/>
                          <a:latin typeface="Arial" panose="020B0604020202020204" pitchFamily="34" charset="0"/>
                          <a:ea typeface="+mj-ea"/>
                          <a:cs typeface="Arial" panose="020B0604020202020204" pitchFamily="34" charset="0"/>
                        </a:rPr>
                        <a:t>BioPharma-BioSAXS</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sz="1400" b="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5~25 keV</a:t>
                      </a:r>
                      <a:endParaRPr lang="en-US" sz="1400" b="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SAXS: 1 </a:t>
                      </a:r>
                      <a:r>
                        <a:rPr lang="en-US" sz="1400" kern="0" spc="-18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Å</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이하</a:t>
                      </a:r>
                    </a:p>
                    <a:p>
                      <a:pPr marL="0" marR="0" indent="0" algn="l" fontAlgn="base" latinLnBrk="0">
                        <a:lnSpc>
                          <a:spcPct val="130000"/>
                        </a:lnSpc>
                        <a:spcBef>
                          <a:spcPts val="0"/>
                        </a:spcBef>
                        <a:spcAft>
                          <a:spcPts val="0"/>
                        </a:spcAft>
                      </a:pP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Δ</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E/E &lt; 10</a:t>
                      </a:r>
                      <a:r>
                        <a:rPr lang="en-US" sz="1400" kern="0" spc="0" baseline="30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IVU24</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Bio-SAXS</a:t>
                      </a:r>
                      <a:endParaRPr lang="en-US" sz="1400" kern="0" spc="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Bio. </a:t>
                      </a:r>
                      <a:endParaRPr lang="ko-KR" alt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141127"/>
                  </a:ext>
                </a:extLst>
              </a:tr>
              <a:tr h="706945">
                <a:tc>
                  <a:txBody>
                    <a:bodyPr/>
                    <a:lstStyle/>
                    <a:p>
                      <a:pPr marL="175260" marR="0" indent="-17526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②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ID24 </a:t>
                      </a:r>
                      <a:r>
                        <a:rPr lang="en-US" altLang="ko-KR" sz="1400" b="1" kern="0" spc="-80" dirty="0">
                          <a:solidFill>
                            <a:srgbClr val="000000"/>
                          </a:solidFill>
                          <a:effectLst/>
                          <a:latin typeface="Arial" panose="020B0604020202020204" pitchFamily="34" charset="0"/>
                          <a:ea typeface="+mj-ea"/>
                          <a:cs typeface="Arial" panose="020B0604020202020204" pitchFamily="34" charset="0"/>
                        </a:rPr>
                        <a:t>Material Structure Analysis</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5~40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fontAlgn="base" latinLnBrk="0">
                        <a:lnSpc>
                          <a:spcPct val="130000"/>
                        </a:lnSpc>
                        <a:spcBef>
                          <a:spcPts val="0"/>
                        </a:spcBef>
                        <a:spcAft>
                          <a:spcPts val="0"/>
                        </a:spcAft>
                      </a:pP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Δ</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E/E &lt; 10</a:t>
                      </a:r>
                      <a:r>
                        <a:rPr lang="en-US" sz="1400" kern="0" spc="0" baseline="30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a:t>
                      </a:r>
                      <a:endPar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IVU16</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HRPD, XRD</a:t>
                      </a:r>
                      <a:endParaRPr 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② XAFS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Material Science, Energy </a:t>
                      </a:r>
                      <a:r>
                        <a:rPr lang="en-US" altLang="ko-KR" sz="1400" kern="0" spc="0" dirty="0">
                          <a:solidFill>
                            <a:srgbClr val="FF0000"/>
                          </a:solidFill>
                          <a:effectLst/>
                          <a:latin typeface="Arial" panose="020B0604020202020204" pitchFamily="34" charset="0"/>
                          <a:ea typeface="+mn-ea"/>
                          <a:cs typeface="Arial" panose="020B0604020202020204" pitchFamily="34" charset="0"/>
                        </a:rPr>
                        <a:t>material</a:t>
                      </a:r>
                      <a:endParaRPr lang="ko-KR" altLang="en-US" sz="1400" kern="0" spc="0" dirty="0">
                        <a:solidFill>
                          <a:srgbClr val="FF0000"/>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6360564"/>
                  </a:ext>
                </a:extLst>
              </a:tr>
              <a:tr h="826387">
                <a:tc>
                  <a:txBody>
                    <a:bodyPr/>
                    <a:lstStyle/>
                    <a:p>
                      <a:pPr marL="172720" marR="0" indent="-17272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③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ID26</a:t>
                      </a:r>
                      <a:r>
                        <a:rPr lang="ko-KR" altLang="en-US" sz="1400" b="1" kern="0" spc="0" dirty="0">
                          <a:solidFill>
                            <a:srgbClr val="000000"/>
                          </a:solidFill>
                          <a:effectLst/>
                          <a:latin typeface="Arial" panose="020B0604020202020204" pitchFamily="34" charset="0"/>
                          <a:ea typeface="+mj-ea"/>
                          <a:cs typeface="Arial" panose="020B0604020202020204" pitchFamily="34" charset="0"/>
                        </a:rPr>
                        <a:t> </a:t>
                      </a:r>
                      <a:r>
                        <a:rPr lang="en-US" altLang="ko-KR" sz="1400" b="1" kern="0" spc="-100" dirty="0">
                          <a:solidFill>
                            <a:srgbClr val="000000"/>
                          </a:solidFill>
                          <a:effectLst/>
                          <a:latin typeface="Arial" panose="020B0604020202020204" pitchFamily="34" charset="0"/>
                          <a:ea typeface="+mj-ea"/>
                          <a:cs typeface="Arial" panose="020B0604020202020204" pitchFamily="34" charset="0"/>
                        </a:rPr>
                        <a:t>Soft X-ray Nano-probe</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0.1~5.0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sub-micro beam</a:t>
                      </a:r>
                    </a:p>
                    <a:p>
                      <a:pPr marL="0" marR="0" indent="0" algn="l" fontAlgn="base" latinLnBrk="0">
                        <a:lnSpc>
                          <a:spcPct val="130000"/>
                        </a:lnSpc>
                        <a:spcBef>
                          <a:spcPts val="0"/>
                        </a:spcBef>
                        <a:spcAft>
                          <a:spcPts val="0"/>
                        </a:spcAft>
                      </a:pPr>
                      <a:r>
                        <a:rPr lang="el-GR" sz="1400" kern="0" spc="-9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Δ</a:t>
                      </a:r>
                      <a:r>
                        <a:rPr lang="en-US" sz="1400" kern="0" spc="-9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E/E</a:t>
                      </a:r>
                      <a:r>
                        <a:rPr lang="en-US" sz="1400" kern="0" spc="-17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&gt;1.5×</a:t>
                      </a:r>
                      <a:r>
                        <a:rPr lang="en-US" sz="1400" kern="0" spc="-9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10</a:t>
                      </a:r>
                      <a:r>
                        <a:rPr lang="en-US" sz="1400" kern="0" spc="-90" baseline="30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a:t>
                      </a:r>
                      <a:r>
                        <a:rPr lang="en-US" sz="1400" kern="0" spc="-17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@1keV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EPU78</a:t>
                      </a:r>
                    </a:p>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+IVU24</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XAS</a:t>
                      </a:r>
                      <a:endParaRPr 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② XPS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Semiconductor</a:t>
                      </a:r>
                      <a:r>
                        <a:rPr lang="en-US" altLang="ko-KR" sz="1400" kern="0" spc="0" dirty="0">
                          <a:solidFill>
                            <a:schemeClr val="tx1"/>
                          </a:solidFill>
                          <a:effectLst/>
                          <a:latin typeface="Arial" panose="020B0604020202020204" pitchFamily="34" charset="0"/>
                          <a:ea typeface="+mn-ea"/>
                          <a:cs typeface="Arial" panose="020B0604020202020204" pitchFamily="34" charset="0"/>
                        </a:rPr>
                        <a:t>,</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p>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Two Branched Beamline</a:t>
                      </a:r>
                      <a:endParaRPr lang="ko-KR" alt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1922597"/>
                  </a:ext>
                </a:extLst>
              </a:tr>
              <a:tr h="682698">
                <a:tc>
                  <a:txBody>
                    <a:bodyPr/>
                    <a:lstStyle/>
                    <a:p>
                      <a:pPr marL="185420" marR="0" indent="-18542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④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ID25 </a:t>
                      </a:r>
                      <a:r>
                        <a:rPr lang="en-US" altLang="ko-KR" sz="1400" b="1" kern="0" spc="-30" dirty="0">
                          <a:solidFill>
                            <a:srgbClr val="000000"/>
                          </a:solidFill>
                          <a:effectLst/>
                          <a:latin typeface="Arial" panose="020B0604020202020204" pitchFamily="34" charset="0"/>
                          <a:ea typeface="+mj-ea"/>
                          <a:cs typeface="Arial" panose="020B0604020202020204" pitchFamily="34" charset="0"/>
                        </a:rPr>
                        <a:t>Nanoscale Angle-resolved </a:t>
                      </a:r>
                      <a:r>
                        <a:rPr lang="en-US" altLang="ko-KR" sz="1400" b="1" kern="0" spc="-120" dirty="0">
                          <a:solidFill>
                            <a:srgbClr val="000000"/>
                          </a:solidFill>
                          <a:effectLst/>
                          <a:latin typeface="Arial" panose="020B0604020202020204" pitchFamily="34" charset="0"/>
                          <a:ea typeface="+mj-ea"/>
                          <a:cs typeface="Arial" panose="020B0604020202020204" pitchFamily="34" charset="0"/>
                        </a:rPr>
                        <a:t>Photoemission Spectroscopy</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0.1~2 keV</a:t>
                      </a:r>
                    </a:p>
                    <a:p>
                      <a:pPr marL="0" marR="0" lvl="0" indent="0" algn="ctr" defTabSz="914400" rtl="0" eaLnBrk="1" fontAlgn="base" latinLnBrk="0" hangingPunct="1">
                        <a:lnSpc>
                          <a:spcPct val="130000"/>
                        </a:lnSpc>
                        <a:spcBef>
                          <a:spcPts val="0"/>
                        </a:spcBef>
                        <a:spcAft>
                          <a:spcPts val="0"/>
                        </a:spcAft>
                        <a:buClrTx/>
                        <a:buSzTx/>
                        <a:buFontTx/>
                        <a:buNone/>
                        <a:tabLst/>
                        <a:defRPr/>
                      </a:pPr>
                      <a:r>
                        <a:rPr lang="en-US" altLang="ko-KR" sz="1400" kern="0" spc="0" dirty="0">
                          <a:solidFill>
                            <a:schemeClr val="tx1"/>
                          </a:solidFill>
                          <a:effectLst/>
                          <a:latin typeface="Arial" panose="020B0604020202020204" pitchFamily="34" charset="0"/>
                          <a:ea typeface="+mn-ea"/>
                          <a:cs typeface="Arial" panose="020B0604020202020204" pitchFamily="34" charset="0"/>
                        </a:rPr>
                        <a:t>Optimize: 50 ~200 eV</a:t>
                      </a: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100 nm </a:t>
                      </a:r>
                      <a:r>
                        <a:rPr lang="en-US" altLang="ko-KR" sz="1400" kern="0" spc="0" dirty="0">
                          <a:solidFill>
                            <a:schemeClr val="tx1"/>
                          </a:solidFill>
                          <a:effectLst/>
                          <a:latin typeface="Arial" panose="020B0604020202020204" pitchFamily="34" charset="0"/>
                          <a:ea typeface="+mn-ea"/>
                          <a:cs typeface="Arial" panose="020B0604020202020204" pitchFamily="34" charset="0"/>
                        </a:rPr>
                        <a:t>&lt;</a:t>
                      </a:r>
                      <a:endPar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p>
                      <a:pPr marL="0" marR="0" indent="0" algn="l" fontAlgn="base" latinLnBrk="0">
                        <a:lnSpc>
                          <a:spcPct val="130000"/>
                        </a:lnSpc>
                        <a:spcBef>
                          <a:spcPts val="0"/>
                        </a:spcBef>
                        <a:spcAft>
                          <a:spcPts val="0"/>
                        </a:spcAft>
                      </a:pP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Δ</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E/E &lt; 10</a:t>
                      </a:r>
                      <a:r>
                        <a:rPr lang="en-US" sz="1400" kern="0" spc="0" baseline="30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EPU98</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Nano-ARPES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Semiconductor,</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p>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*Two Branched Beamline</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69481412"/>
                  </a:ext>
                </a:extLst>
              </a:tr>
              <a:tr h="549026">
                <a:tc>
                  <a:txBody>
                    <a:bodyPr/>
                    <a:lstStyle/>
                    <a:p>
                      <a:pPr marL="173990" marR="0" indent="-17399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⑤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ID03 </a:t>
                      </a:r>
                      <a:r>
                        <a:rPr lang="en-US" altLang="ko-KR" sz="1400" b="1" kern="0" spc="-70" dirty="0">
                          <a:solidFill>
                            <a:srgbClr val="000000"/>
                          </a:solidFill>
                          <a:effectLst/>
                          <a:latin typeface="Arial" panose="020B0604020202020204" pitchFamily="34" charset="0"/>
                          <a:ea typeface="+mj-ea"/>
                          <a:cs typeface="Arial" panose="020B0604020202020204" pitchFamily="34" charset="0"/>
                        </a:rPr>
                        <a:t>Coherent X-ray Diffraction </a:t>
                      </a:r>
                      <a:endParaRPr 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3~30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sub-micro beam</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IVU22</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XRD</a:t>
                      </a:r>
                      <a:endParaRPr 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② CDI</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Semiconductor,</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p>
                      <a:pPr marL="0" marR="0" indent="0" algn="ctr" fontAlgn="base" latinLnBrk="0">
                        <a:lnSpc>
                          <a:spcPct val="130000"/>
                        </a:lnSpc>
                        <a:spcBef>
                          <a:spcPts val="0"/>
                        </a:spcBef>
                        <a:spcAft>
                          <a:spcPts val="0"/>
                        </a:spcAft>
                      </a:pPr>
                      <a:r>
                        <a:rPr lang="en-US" altLang="ko-KR" sz="1400" kern="0" spc="-7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Geosciences,</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Chemistry</a:t>
                      </a:r>
                      <a:endParaRPr lang="ko-KR" alt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95562422"/>
                  </a:ext>
                </a:extLst>
              </a:tr>
              <a:tr h="826069">
                <a:tc>
                  <a:txBody>
                    <a:bodyPr/>
                    <a:lstStyle/>
                    <a:p>
                      <a:pPr marL="0" marR="0" indent="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⑥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ID04 Coherent Small-angle X-ray Scattering</a:t>
                      </a:r>
                      <a:endParaRPr lang="en-US" altLang="ko-KR"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4~40 keV</a:t>
                      </a:r>
                    </a:p>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Optimize: 8-17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 few</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nm ~ </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μ</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
                      </a:r>
                    </a:p>
                    <a:p>
                      <a:pPr marL="0" marR="0" indent="0" algn="l" fontAlgn="base" latinLnBrk="0">
                        <a:lnSpc>
                          <a:spcPct val="130000"/>
                        </a:lnSpc>
                        <a:spcBef>
                          <a:spcPts val="0"/>
                        </a:spcBef>
                        <a:spcAft>
                          <a:spcPts val="0"/>
                        </a:spcAft>
                      </a:pP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Δ</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E/E &lt; 2</a:t>
                      </a:r>
                      <a:r>
                        <a:rPr lang="en-US" sz="1400" kern="0" spc="-17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10</a:t>
                      </a:r>
                      <a:r>
                        <a:rPr lang="en-US" sz="1400" kern="0" spc="0" baseline="30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-4</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IVU20</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SAXS/WAXS</a:t>
                      </a:r>
                      <a:endParaRPr 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(GI </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기법 포함</a:t>
                      </a: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a:t>
                      </a:r>
                      <a:endParaRPr lang="ko-KR" alt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② </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XPCS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Chemistry</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27592935"/>
                  </a:ext>
                </a:extLst>
              </a:tr>
              <a:tr h="591915">
                <a:tc>
                  <a:txBody>
                    <a:bodyPr/>
                    <a:lstStyle/>
                    <a:p>
                      <a:pPr marL="0" marR="0" indent="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⑦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ID23 </a:t>
                      </a:r>
                      <a:r>
                        <a:rPr lang="en-US" sz="1400" b="1" kern="0" spc="-90" dirty="0">
                          <a:solidFill>
                            <a:srgbClr val="000000"/>
                          </a:solidFill>
                          <a:effectLst/>
                          <a:latin typeface="Arial" panose="020B0604020202020204" pitchFamily="34" charset="0"/>
                          <a:ea typeface="+mj-ea"/>
                          <a:cs typeface="Arial" panose="020B0604020202020204" pitchFamily="34" charset="0"/>
                        </a:rPr>
                        <a:t>Real-time X-ray Absorption</a:t>
                      </a:r>
                      <a:r>
                        <a:rPr lang="en-US" sz="1400" b="1" kern="0" spc="-60" dirty="0">
                          <a:solidFill>
                            <a:srgbClr val="000000"/>
                          </a:solidFill>
                          <a:effectLst/>
                          <a:latin typeface="Arial" panose="020B0604020202020204" pitchFamily="34" charset="0"/>
                          <a:ea typeface="+mj-ea"/>
                          <a:cs typeface="Arial" panose="020B0604020202020204" pitchFamily="34" charset="0"/>
                        </a:rPr>
                        <a:t> Fine Structure</a:t>
                      </a:r>
                      <a:endParaRPr 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5~40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 a few</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μ</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IVU24</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XAFS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70" dirty="0">
                          <a:solidFill>
                            <a:schemeClr val="tx1"/>
                          </a:solidFill>
                          <a:effectLst/>
                          <a:latin typeface="Arial" panose="020B0604020202020204" pitchFamily="34" charset="0"/>
                          <a:ea typeface="+mn-ea"/>
                          <a:cs typeface="Arial" panose="020B0604020202020204" pitchFamily="34" charset="0"/>
                        </a:rPr>
                        <a:t>Environments,</a:t>
                      </a:r>
                    </a:p>
                    <a:p>
                      <a:pPr marL="0" marR="0" indent="0" algn="ctr" fontAlgn="base" latinLnBrk="0">
                        <a:lnSpc>
                          <a:spcPct val="130000"/>
                        </a:lnSpc>
                        <a:spcBef>
                          <a:spcPts val="0"/>
                        </a:spcBef>
                        <a:spcAft>
                          <a:spcPts val="0"/>
                        </a:spcAft>
                      </a:pPr>
                      <a:r>
                        <a:rPr lang="en-US" altLang="ko-KR" sz="1400" kern="0" spc="-70" dirty="0">
                          <a:solidFill>
                            <a:schemeClr val="tx1"/>
                          </a:solidFill>
                          <a:effectLst/>
                          <a:latin typeface="Arial" panose="020B0604020202020204" pitchFamily="34" charset="0"/>
                          <a:ea typeface="+mn-ea"/>
                          <a:cs typeface="Arial" panose="020B0604020202020204" pitchFamily="34" charset="0"/>
                        </a:rPr>
                        <a:t>Geosciences,</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Chemistry</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567626"/>
                  </a:ext>
                </a:extLst>
              </a:tr>
              <a:tr h="450062">
                <a:tc>
                  <a:txBody>
                    <a:bodyPr/>
                    <a:lstStyle/>
                    <a:p>
                      <a:pPr marL="0" marR="0" indent="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⑧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ID22 </a:t>
                      </a:r>
                      <a:r>
                        <a:rPr lang="en-US" altLang="ko-KR" sz="1400" b="1" kern="0" spc="-40" dirty="0">
                          <a:solidFill>
                            <a:srgbClr val="000000"/>
                          </a:solidFill>
                          <a:effectLst/>
                          <a:latin typeface="Arial" panose="020B0604020202020204" pitchFamily="34" charset="0"/>
                          <a:ea typeface="+mj-ea"/>
                          <a:cs typeface="Arial" panose="020B0604020202020204" pitchFamily="34" charset="0"/>
                        </a:rPr>
                        <a:t>Bio Nano crystallography</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5~20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1 </a:t>
                      </a:r>
                      <a:r>
                        <a:rPr lang="en-US" sz="1400" kern="0" spc="-18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Å</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&lt;</a:t>
                      </a:r>
                      <a:endPar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a:solidFill>
                            <a:schemeClr val="tx1"/>
                          </a:solidFill>
                          <a:effectLst/>
                          <a:latin typeface="Arial" panose="020B0604020202020204" pitchFamily="34" charset="0"/>
                          <a:ea typeface="+mn-ea"/>
                          <a:cs typeface="Arial" panose="020B0604020202020204" pitchFamily="34" charset="0"/>
                        </a:rPr>
                        <a:t>IVU20</a:t>
                      </a:r>
                      <a:endParaRPr lang="en-US" altLang="ko-KR" sz="1400" b="1" i="0" u="none" strike="noStrike"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MX</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Bio. </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056938"/>
                  </a:ext>
                </a:extLst>
              </a:tr>
              <a:tr h="826514">
                <a:tc>
                  <a:txBody>
                    <a:bodyPr/>
                    <a:lstStyle/>
                    <a:p>
                      <a:pPr marL="0" marR="0" indent="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⑨ </a:t>
                      </a:r>
                      <a:r>
                        <a:rPr lang="en-US" altLang="ko-KR" sz="1400" b="1" kern="0" spc="0" dirty="0">
                          <a:solidFill>
                            <a:srgbClr val="000000"/>
                          </a:solidFill>
                          <a:effectLst/>
                          <a:latin typeface="Arial" panose="020B0604020202020204" pitchFamily="34" charset="0"/>
                          <a:ea typeface="+mj-ea"/>
                          <a:cs typeface="Arial" panose="020B0604020202020204" pitchFamily="34" charset="0"/>
                        </a:rPr>
                        <a:t>BM10 High Energy Microscopy</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 ~ 100 keV</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Spatial R. ~</a:t>
                      </a:r>
                      <a:r>
                        <a:rPr lang="ko-KR" alt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a:t>
                      </a: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a:t>
                      </a:r>
                      <a:r>
                        <a:rPr lang="el-G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μ</a:t>
                      </a: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m</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170" dirty="0" err="1">
                          <a:solidFill>
                            <a:schemeClr val="tx1"/>
                          </a:solidFill>
                          <a:effectLst/>
                          <a:latin typeface="Arial" panose="020B0604020202020204" pitchFamily="34" charset="0"/>
                          <a:ea typeface="맑은 고딕" panose="020B0503020000020004" pitchFamily="50" charset="-127"/>
                          <a:cs typeface="Arial" panose="020B0604020202020204" pitchFamily="34" charset="0"/>
                        </a:rPr>
                        <a:t>Centerbend</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a:t>
                      </a:r>
                      <a:r>
                        <a:rPr lang="en-US" sz="1400" kern="0" spc="-15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Projection </a:t>
                      </a:r>
                    </a:p>
                    <a:p>
                      <a:pPr marL="0" marR="0" indent="0" algn="just" fontAlgn="base" latinLnBrk="1">
                        <a:lnSpc>
                          <a:spcPct val="130000"/>
                        </a:lnSpc>
                        <a:spcBef>
                          <a:spcPts val="0"/>
                        </a:spcBef>
                        <a:spcAft>
                          <a:spcPts val="0"/>
                        </a:spcAft>
                      </a:pPr>
                      <a:r>
                        <a:rPr lang="en-US" sz="1400" kern="0" spc="-15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imaging</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Energy material,</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Bio</a:t>
                      </a:r>
                    </a:p>
                    <a:p>
                      <a:pPr marL="0" marR="0" lvl="0" indent="0" algn="ctr" defTabSz="914400" rtl="0" eaLnBrk="1" fontAlgn="base" latinLnBrk="0" hangingPunct="1">
                        <a:lnSpc>
                          <a:spcPct val="130000"/>
                        </a:lnSpc>
                        <a:spcBef>
                          <a:spcPts val="0"/>
                        </a:spcBef>
                        <a:spcAft>
                          <a:spcPts val="0"/>
                        </a:spcAft>
                        <a:buClrTx/>
                        <a:buSzTx/>
                        <a:buFontTx/>
                        <a:buNone/>
                        <a:tabLst/>
                        <a:defRPr/>
                      </a:pPr>
                      <a:r>
                        <a:rPr lang="en-US" altLang="ko-KR" sz="1400" kern="0" spc="0" dirty="0">
                          <a:solidFill>
                            <a:schemeClr val="tx1"/>
                          </a:solidFill>
                          <a:effectLst/>
                          <a:latin typeface="Arial" panose="020B0604020202020204" pitchFamily="34" charset="0"/>
                          <a:ea typeface="+mn-ea"/>
                          <a:cs typeface="Arial" panose="020B0604020202020204" pitchFamily="34" charset="0"/>
                        </a:rPr>
                        <a:t>* Spatial Resolution : </a:t>
                      </a:r>
                      <a:r>
                        <a:rPr lang="en-US" altLang="ko-KR" sz="1400" kern="1200" dirty="0">
                          <a:solidFill>
                            <a:schemeClr val="tx1"/>
                          </a:solidFill>
                          <a:effectLst/>
                          <a:latin typeface="Arial" panose="020B0604020202020204" pitchFamily="34" charset="0"/>
                          <a:ea typeface="+mn-ea"/>
                          <a:cs typeface="Arial" panose="020B0604020202020204" pitchFamily="34" charset="0"/>
                        </a:rPr>
                        <a:t>0.1 μm</a:t>
                      </a:r>
                      <a:r>
                        <a:rPr lang="en-US" altLang="ko-KR" sz="1400" kern="1200" dirty="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en-US" altLang="ko-KR" sz="1400" kern="1200" dirty="0">
                          <a:solidFill>
                            <a:schemeClr val="tx1"/>
                          </a:solidFill>
                          <a:effectLst/>
                          <a:latin typeface="Arial" panose="020B0604020202020204" pitchFamily="34" charset="0"/>
                          <a:ea typeface="+mn-ea"/>
                          <a:cs typeface="Arial" panose="020B0604020202020204" pitchFamily="34" charset="0"/>
                        </a:rPr>
                        <a:t>0.3-0.5 </a:t>
                      </a:r>
                      <a:r>
                        <a:rPr lang="en-US" altLang="ko-KR" sz="1400" kern="1200" dirty="0" err="1">
                          <a:solidFill>
                            <a:schemeClr val="tx1"/>
                          </a:solidFill>
                          <a:effectLst/>
                          <a:latin typeface="Arial" panose="020B0604020202020204" pitchFamily="34" charset="0"/>
                          <a:ea typeface="+mn-ea"/>
                          <a:cs typeface="Arial" panose="020B0604020202020204" pitchFamily="34" charset="0"/>
                        </a:rPr>
                        <a:t>μm</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154615"/>
                  </a:ext>
                </a:extLst>
              </a:tr>
              <a:tr h="849842">
                <a:tc>
                  <a:txBody>
                    <a:bodyPr/>
                    <a:lstStyle/>
                    <a:p>
                      <a:pPr marL="0" marR="0" indent="0" algn="just" fontAlgn="base" latinLnBrk="1">
                        <a:lnSpc>
                          <a:spcPct val="130000"/>
                        </a:lnSpc>
                        <a:spcBef>
                          <a:spcPts val="0"/>
                        </a:spcBef>
                        <a:spcAft>
                          <a:spcPts val="0"/>
                        </a:spcAft>
                      </a:pPr>
                      <a:r>
                        <a:rPr lang="ko-KR" altLang="en-US" sz="1400" b="1" kern="0" spc="0" dirty="0">
                          <a:solidFill>
                            <a:srgbClr val="000000"/>
                          </a:solidFill>
                          <a:effectLst/>
                          <a:latin typeface="Arial" panose="020B0604020202020204" pitchFamily="34" charset="0"/>
                          <a:ea typeface="+mj-ea"/>
                          <a:cs typeface="Arial" panose="020B0604020202020204" pitchFamily="34" charset="0"/>
                        </a:rPr>
                        <a:t>⑩ </a:t>
                      </a:r>
                      <a:r>
                        <a:rPr lang="en-US" altLang="ko-KR" sz="1400" b="1" kern="0" spc="0" dirty="0">
                          <a:solidFill>
                            <a:srgbClr val="000000"/>
                          </a:solidFill>
                          <a:effectLst/>
                          <a:latin typeface="Arial" panose="020B0604020202020204" pitchFamily="34" charset="0"/>
                          <a:ea typeface="+mj-ea"/>
                          <a:cs typeface="Arial" panose="020B0604020202020204" pitchFamily="34" charset="0"/>
                        </a:rPr>
                        <a:t>ID10 </a:t>
                      </a:r>
                      <a:r>
                        <a:rPr lang="en-US" altLang="ko-KR" sz="1400" b="1" kern="0" spc="-40" dirty="0">
                          <a:solidFill>
                            <a:srgbClr val="000000"/>
                          </a:solidFill>
                          <a:effectLst/>
                          <a:latin typeface="Arial" panose="020B0604020202020204" pitchFamily="34" charset="0"/>
                          <a:ea typeface="+mj-ea"/>
                          <a:cs typeface="Arial" panose="020B0604020202020204" pitchFamily="34" charset="0"/>
                        </a:rPr>
                        <a:t>Nano-probe</a:t>
                      </a:r>
                      <a:endParaRPr lang="ko-KR" altLang="en-US" sz="1400" kern="0" spc="0" dirty="0">
                        <a:solidFill>
                          <a:srgbClr val="000000"/>
                        </a:solidFill>
                        <a:effectLst/>
                        <a:latin typeface="Arial" panose="020B0604020202020204" pitchFamily="34" charset="0"/>
                        <a:ea typeface="+mj-ea"/>
                        <a:cs typeface="Arial" panose="020B0604020202020204" pitchFamily="34" charset="0"/>
                      </a:endParaRPr>
                    </a:p>
                  </a:txBody>
                  <a:tcPr marL="41946" marR="41946" marT="11596" marB="11596"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sz="1400" kern="0" spc="-60">
                          <a:solidFill>
                            <a:schemeClr val="tx1"/>
                          </a:solidFill>
                          <a:effectLst/>
                          <a:latin typeface="Arial" panose="020B0604020202020204" pitchFamily="34" charset="0"/>
                          <a:ea typeface="맑은 고딕" panose="020B0503020000020004" pitchFamily="50" charset="-127"/>
                          <a:cs typeface="Arial" panose="020B0604020202020204" pitchFamily="34" charset="0"/>
                        </a:rPr>
                        <a:t>5~25 keV</a:t>
                      </a:r>
                      <a:endParaRPr lang="en-US" sz="1400" kern="0" spc="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l"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~50nm </a:t>
                      </a:r>
                      <a:r>
                        <a:rPr lang="en-US" altLang="ko-KR" sz="1400" kern="0" spc="0" dirty="0" err="1">
                          <a:solidFill>
                            <a:schemeClr val="tx1"/>
                          </a:solidFill>
                          <a:effectLst/>
                          <a:latin typeface="Arial" panose="020B0604020202020204" pitchFamily="34" charset="0"/>
                          <a:ea typeface="맑은 고딕" panose="020B0503020000020004" pitchFamily="50" charset="-127"/>
                          <a:cs typeface="Arial" panose="020B0604020202020204" pitchFamily="34" charset="0"/>
                        </a:rPr>
                        <a:t>NanoProbe</a:t>
                      </a:r>
                      <a:endParaRPr lang="ko-KR" alt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ko-KR" sz="1400" b="1" i="0" u="none" strike="noStrike" dirty="0">
                          <a:solidFill>
                            <a:schemeClr val="tx1"/>
                          </a:solidFill>
                          <a:effectLst/>
                          <a:latin typeface="Arial" panose="020B0604020202020204" pitchFamily="34" charset="0"/>
                          <a:ea typeface="+mn-ea"/>
                          <a:cs typeface="Arial" panose="020B0604020202020204" pitchFamily="34" charset="0"/>
                        </a:rPr>
                        <a:t>IVU24</a:t>
                      </a:r>
                    </a:p>
                  </a:txBody>
                  <a:tcPr marL="41946" marR="41946" marT="11596" marB="11596" anchor="ctr">
                    <a:lnL w="3556" cap="flat" cmpd="sng" algn="ctr">
                      <a:solidFill>
                        <a:srgbClr val="000000"/>
                      </a:solidFill>
                      <a:prstDash val="dot"/>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① </a:t>
                      </a:r>
                      <a:r>
                        <a:rPr lang="en-US" sz="1400" kern="0" spc="-4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Ptychography/XRF</a:t>
                      </a:r>
                      <a:endParaRPr lang="en-US" sz="1400" kern="0" spc="0" dirty="0">
                        <a:solidFill>
                          <a:schemeClr val="tx1"/>
                        </a:solidFill>
                        <a:effectLst/>
                        <a:latin typeface="Arial" panose="020B0604020202020204" pitchFamily="34" charset="0"/>
                        <a:cs typeface="Arial" panose="020B0604020202020204" pitchFamily="34" charset="0"/>
                      </a:endParaRPr>
                    </a:p>
                    <a:p>
                      <a:pPr marL="0" marR="0" indent="0" algn="just" fontAlgn="base" latinLnBrk="1">
                        <a:lnSpc>
                          <a:spcPct val="130000"/>
                        </a:lnSpc>
                        <a:spcBef>
                          <a:spcPts val="0"/>
                        </a:spcBef>
                        <a:spcAft>
                          <a:spcPts val="0"/>
                        </a:spcAft>
                      </a:pPr>
                      <a:r>
                        <a:rPr lang="en-US" sz="14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② XRS</a:t>
                      </a:r>
                      <a:endParaRPr lang="en-US" sz="1400" kern="0" spc="0" dirty="0">
                        <a:solidFill>
                          <a:schemeClr val="tx1"/>
                        </a:solidFill>
                        <a:effectLst/>
                        <a:latin typeface="Arial" panose="020B0604020202020204" pitchFamily="34" charset="0"/>
                        <a:cs typeface="Arial" panose="020B0604020202020204" pitchFamily="34" charset="0"/>
                      </a:endParaRPr>
                    </a:p>
                  </a:txBody>
                  <a:tcPr marL="41946" marR="41946" marT="11596" marB="11596" anchor="ctr">
                    <a:lnL w="3556" cap="flat" cmpd="sng" algn="ctr">
                      <a:solidFill>
                        <a:srgbClr val="000000"/>
                      </a:solidFill>
                      <a:prstDash val="solid"/>
                      <a:round/>
                      <a:headEnd type="none" w="med" len="med"/>
                      <a:tailEnd type="none" w="med" len="med"/>
                    </a:lnL>
                    <a:lnR w="3556" cap="flat" cmpd="sng" algn="ctr">
                      <a:solidFill>
                        <a:srgbClr val="000000"/>
                      </a:solid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Semiconductor,</a:t>
                      </a:r>
                      <a:r>
                        <a:rPr lang="ko-KR" altLang="en-US" sz="1400" kern="0" spc="0" dirty="0">
                          <a:solidFill>
                            <a:schemeClr val="tx1"/>
                          </a:solidFill>
                          <a:effectLst/>
                          <a:latin typeface="Arial" panose="020B0604020202020204" pitchFamily="34" charset="0"/>
                          <a:ea typeface="+mn-ea"/>
                          <a:cs typeface="Arial" panose="020B0604020202020204" pitchFamily="34" charset="0"/>
                        </a:rPr>
                        <a:t> </a:t>
                      </a:r>
                      <a:r>
                        <a:rPr lang="en-US" altLang="ko-KR" sz="1400" kern="0" spc="0" dirty="0">
                          <a:solidFill>
                            <a:schemeClr val="tx1"/>
                          </a:solidFill>
                          <a:effectLst/>
                          <a:latin typeface="Arial" panose="020B0604020202020204" pitchFamily="34" charset="0"/>
                          <a:ea typeface="+mn-ea"/>
                          <a:cs typeface="Arial" panose="020B0604020202020204" pitchFamily="34" charset="0"/>
                        </a:rPr>
                        <a:t>Material Science,</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p>
                      <a:pPr marL="0" marR="0" indent="0" algn="ctr" fontAlgn="base" latinLnBrk="0">
                        <a:lnSpc>
                          <a:spcPct val="130000"/>
                        </a:lnSpc>
                        <a:spcBef>
                          <a:spcPts val="0"/>
                        </a:spcBef>
                        <a:spcAft>
                          <a:spcPts val="0"/>
                        </a:spcAft>
                      </a:pPr>
                      <a:r>
                        <a:rPr lang="en-US" altLang="ko-KR" sz="1400" kern="0" spc="-70" dirty="0">
                          <a:solidFill>
                            <a:schemeClr val="tx1"/>
                          </a:solidFill>
                          <a:effectLst/>
                          <a:latin typeface="Arial" panose="020B0604020202020204" pitchFamily="34" charset="0"/>
                          <a:ea typeface="+mn-ea"/>
                          <a:cs typeface="Arial" panose="020B0604020202020204" pitchFamily="34" charset="0"/>
                        </a:rPr>
                        <a:t>Geosciences,</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p>
                      <a:pPr marL="0" marR="0" indent="0" algn="ctr" fontAlgn="base" latinLnBrk="0">
                        <a:lnSpc>
                          <a:spcPct val="130000"/>
                        </a:lnSpc>
                        <a:spcBef>
                          <a:spcPts val="0"/>
                        </a:spcBef>
                        <a:spcAft>
                          <a:spcPts val="0"/>
                        </a:spcAft>
                      </a:pPr>
                      <a:r>
                        <a:rPr lang="en-US" altLang="ko-KR" sz="1400" kern="0" spc="0" dirty="0">
                          <a:solidFill>
                            <a:schemeClr val="tx1"/>
                          </a:solidFill>
                          <a:effectLst/>
                          <a:latin typeface="Arial" panose="020B0604020202020204" pitchFamily="34" charset="0"/>
                          <a:ea typeface="+mn-ea"/>
                          <a:cs typeface="Arial" panose="020B0604020202020204" pitchFamily="34" charset="0"/>
                        </a:rPr>
                        <a:t>Chemistry, Environments</a:t>
                      </a:r>
                      <a:endParaRPr lang="ko-KR" altLang="en-US" sz="1400" kern="0" spc="0" dirty="0">
                        <a:solidFill>
                          <a:schemeClr val="tx1"/>
                        </a:solidFill>
                        <a:effectLst/>
                        <a:latin typeface="Arial" panose="020B0604020202020204" pitchFamily="34" charset="0"/>
                        <a:ea typeface="+mn-ea"/>
                        <a:cs typeface="Arial" panose="020B0604020202020204" pitchFamily="34" charset="0"/>
                      </a:endParaRPr>
                    </a:p>
                  </a:txBody>
                  <a:tcPr marL="41946" marR="41946" marT="11596" marB="11596" anchor="ctr">
                    <a:lnL w="3556" cap="flat" cmpd="sng" algn="ctr">
                      <a:solidFill>
                        <a:srgbClr val="000000"/>
                      </a:solidFill>
                      <a:prstDash val="dot"/>
                      <a:round/>
                      <a:headEnd type="none" w="med" len="med"/>
                      <a:tailEnd type="none" w="med" len="med"/>
                    </a:lnL>
                    <a:lnR w="3556" cap="flat" cmpd="sng" algn="ctr">
                      <a:noFill/>
                      <a:prstDash val="dot"/>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48240887"/>
                  </a:ext>
                </a:extLst>
              </a:tr>
            </a:tbl>
          </a:graphicData>
        </a:graphic>
      </p:graphicFrame>
      <p:sp>
        <p:nvSpPr>
          <p:cNvPr id="10" name="사각형: 둥근 모서리 9">
            <a:extLst>
              <a:ext uri="{FF2B5EF4-FFF2-40B4-BE49-F238E27FC236}">
                <a16:creationId xmlns:a16="http://schemas.microsoft.com/office/drawing/2014/main" id="{FEB92A3A-2DF7-4CA2-B688-99B222A02F01}"/>
              </a:ext>
            </a:extLst>
          </p:cNvPr>
          <p:cNvSpPr/>
          <p:nvPr/>
        </p:nvSpPr>
        <p:spPr>
          <a:xfrm>
            <a:off x="1678338" y="1329819"/>
            <a:ext cx="13435048" cy="2059913"/>
          </a:xfrm>
          <a:prstGeom prst="roundRect">
            <a:avLst>
              <a:gd name="adj" fmla="val 8612"/>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11" name="사각형: 둥근 모서리 10">
            <a:extLst>
              <a:ext uri="{FF2B5EF4-FFF2-40B4-BE49-F238E27FC236}">
                <a16:creationId xmlns:a16="http://schemas.microsoft.com/office/drawing/2014/main" id="{22280A28-8548-48FA-A549-357E5EF02A72}"/>
              </a:ext>
            </a:extLst>
          </p:cNvPr>
          <p:cNvSpPr/>
          <p:nvPr/>
        </p:nvSpPr>
        <p:spPr>
          <a:xfrm>
            <a:off x="1706473" y="3391309"/>
            <a:ext cx="13435048" cy="4777693"/>
          </a:xfrm>
          <a:prstGeom prst="roundRect">
            <a:avLst>
              <a:gd name="adj" fmla="val 4029"/>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12"/>
          </a:p>
        </p:txBody>
      </p:sp>
      <p:sp>
        <p:nvSpPr>
          <p:cNvPr id="12" name="직사각형 11">
            <a:extLst>
              <a:ext uri="{FF2B5EF4-FFF2-40B4-BE49-F238E27FC236}">
                <a16:creationId xmlns:a16="http://schemas.microsoft.com/office/drawing/2014/main" id="{22166A68-7FF8-4817-8B08-49907A020331}"/>
              </a:ext>
            </a:extLst>
          </p:cNvPr>
          <p:cNvSpPr/>
          <p:nvPr/>
        </p:nvSpPr>
        <p:spPr>
          <a:xfrm>
            <a:off x="57250" y="1489033"/>
            <a:ext cx="1578381" cy="1550771"/>
          </a:xfrm>
          <a:prstGeom prst="rect">
            <a:avLst/>
          </a:prstGeom>
          <a:solidFill>
            <a:schemeClr val="accent4">
              <a:lumMod val="20000"/>
              <a:lumOff val="80000"/>
            </a:schemeClr>
          </a:solid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rgbClr val="FF3300"/>
                </a:solidFill>
              </a:rPr>
              <a:t>Priority</a:t>
            </a:r>
          </a:p>
          <a:p>
            <a:pPr algn="ctr"/>
            <a:r>
              <a:rPr lang="en-US" altLang="ko-KR" sz="2400" b="1" dirty="0">
                <a:solidFill>
                  <a:srgbClr val="FF3300"/>
                </a:solidFill>
              </a:rPr>
              <a:t>support</a:t>
            </a:r>
          </a:p>
          <a:p>
            <a:pPr algn="ctr"/>
            <a:r>
              <a:rPr lang="en-US" altLang="ko-KR" sz="2400" b="1" dirty="0">
                <a:solidFill>
                  <a:srgbClr val="FF3300"/>
                </a:solidFill>
              </a:rPr>
              <a:t>for</a:t>
            </a:r>
          </a:p>
          <a:p>
            <a:pPr algn="ctr"/>
            <a:r>
              <a:rPr lang="en-US" altLang="ko-KR" sz="2400" b="1" dirty="0">
                <a:solidFill>
                  <a:srgbClr val="FF3300"/>
                </a:solidFill>
              </a:rPr>
              <a:t>industries</a:t>
            </a:r>
          </a:p>
        </p:txBody>
      </p:sp>
      <p:sp>
        <p:nvSpPr>
          <p:cNvPr id="13" name="직사각형 12">
            <a:extLst>
              <a:ext uri="{FF2B5EF4-FFF2-40B4-BE49-F238E27FC236}">
                <a16:creationId xmlns:a16="http://schemas.microsoft.com/office/drawing/2014/main" id="{0BE17C59-3188-4D8C-A875-746793470FD2}"/>
              </a:ext>
            </a:extLst>
          </p:cNvPr>
          <p:cNvSpPr/>
          <p:nvPr/>
        </p:nvSpPr>
        <p:spPr>
          <a:xfrm>
            <a:off x="63979" y="4885571"/>
            <a:ext cx="1564923" cy="1550771"/>
          </a:xfrm>
          <a:prstGeom prst="rect">
            <a:avLst/>
          </a:prstGeom>
          <a:solidFill>
            <a:schemeClr val="accent5">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rgbClr val="00B050"/>
                </a:solidFill>
              </a:rPr>
              <a:t>Support</a:t>
            </a:r>
          </a:p>
          <a:p>
            <a:pPr algn="ctr"/>
            <a:r>
              <a:rPr lang="en-US" altLang="ko-KR" sz="2400" b="1" dirty="0">
                <a:solidFill>
                  <a:srgbClr val="00B050"/>
                </a:solidFill>
              </a:rPr>
              <a:t>for</a:t>
            </a:r>
          </a:p>
          <a:p>
            <a:pPr algn="ctr"/>
            <a:r>
              <a:rPr lang="en-US" altLang="ko-KR" sz="2400" b="1" dirty="0">
                <a:solidFill>
                  <a:srgbClr val="00B050"/>
                </a:solidFill>
              </a:rPr>
              <a:t>Academic R&amp;D</a:t>
            </a:r>
          </a:p>
        </p:txBody>
      </p:sp>
    </p:spTree>
    <p:extLst>
      <p:ext uri="{BB962C8B-B14F-4D97-AF65-F5344CB8AC3E}">
        <p14:creationId xmlns:p14="http://schemas.microsoft.com/office/powerpoint/2010/main" val="170758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3" y="619260"/>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Beamline Design Strategy</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830997"/>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a:p>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7</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4" name="직사각형 3">
            <a:extLst>
              <a:ext uri="{FF2B5EF4-FFF2-40B4-BE49-F238E27FC236}">
                <a16:creationId xmlns:a16="http://schemas.microsoft.com/office/drawing/2014/main" id="{B639983F-864D-4B2B-95BD-6AC0AC96439B}"/>
              </a:ext>
            </a:extLst>
          </p:cNvPr>
          <p:cNvSpPr/>
          <p:nvPr/>
        </p:nvSpPr>
        <p:spPr>
          <a:xfrm>
            <a:off x="1265935" y="1852902"/>
            <a:ext cx="12147395" cy="1823576"/>
          </a:xfrm>
          <a:prstGeom prst="rect">
            <a:avLst/>
          </a:prstGeom>
        </p:spPr>
        <p:txBody>
          <a:bodyPr wrap="square">
            <a:spAutoFit/>
          </a:bodyPr>
          <a:lstStyle/>
          <a:p>
            <a:pPr marL="342900" indent="-342900">
              <a:buFont typeface="Wingdings" panose="05000000000000000000" pitchFamily="2" charset="2"/>
              <a:buChar char="Ø"/>
            </a:pPr>
            <a:r>
              <a:rPr lang="en-US" altLang="ko-KR" b="1" dirty="0"/>
              <a:t> Vision &amp; Objective</a:t>
            </a:r>
          </a:p>
          <a:p>
            <a:pPr>
              <a:buFont typeface="Arial" panose="020B0604020202020204" pitchFamily="34" charset="0"/>
              <a:buChar char="•"/>
            </a:pPr>
            <a:r>
              <a:rPr lang="en-US" altLang="ko-KR" b="1" dirty="0"/>
              <a:t>Goal:</a:t>
            </a:r>
            <a:r>
              <a:rPr lang="en-US" altLang="ko-KR" dirty="0"/>
              <a:t> To establish an ultra-bright and highly coherent fourth-generation synchrotron light source supporting next-generation research and industrial innovation.</a:t>
            </a:r>
          </a:p>
          <a:p>
            <a:pPr>
              <a:buFont typeface="Arial" panose="020B0604020202020204" pitchFamily="34" charset="0"/>
              <a:buChar char="•"/>
            </a:pPr>
            <a:r>
              <a:rPr lang="en-US" altLang="ko-KR" b="1" dirty="0"/>
              <a:t>Vision:</a:t>
            </a:r>
            <a:r>
              <a:rPr lang="en-US" altLang="ko-KR" dirty="0"/>
              <a:t> </a:t>
            </a:r>
            <a:r>
              <a:rPr lang="en-US" altLang="ko-KR" i="1" dirty="0"/>
              <a:t>A national X-ray platform driving AI, materials, and bio innovation.</a:t>
            </a:r>
            <a:endParaRPr lang="en-US" altLang="ko-KR" dirty="0"/>
          </a:p>
          <a:p>
            <a:pPr>
              <a:buFont typeface="Arial" panose="020B0604020202020204" pitchFamily="34" charset="0"/>
              <a:buChar char="•"/>
            </a:pPr>
            <a:r>
              <a:rPr lang="en-US" altLang="ko-KR" b="1" dirty="0"/>
              <a:t>Keywords:</a:t>
            </a:r>
            <a:r>
              <a:rPr lang="en-US" altLang="ko-KR" dirty="0"/>
              <a:t> Low Emittance · High Coherence · Multi-</a:t>
            </a:r>
            <a:r>
              <a:rPr lang="en-US" altLang="ko-KR" dirty="0" err="1"/>
              <a:t>Disciplin</a:t>
            </a:r>
            <a:endParaRPr lang="en-US" altLang="ko-KR" dirty="0"/>
          </a:p>
        </p:txBody>
      </p:sp>
      <p:sp>
        <p:nvSpPr>
          <p:cNvPr id="18" name="Rectangle 1">
            <a:extLst>
              <a:ext uri="{FF2B5EF4-FFF2-40B4-BE49-F238E27FC236}">
                <a16:creationId xmlns:a16="http://schemas.microsoft.com/office/drawing/2014/main" id="{0855C4AA-B2A4-4CC6-8867-18FFC232A4E3}"/>
              </a:ext>
            </a:extLst>
          </p:cNvPr>
          <p:cNvSpPr>
            <a:spLocks noChangeArrowheads="1"/>
          </p:cNvSpPr>
          <p:nvPr/>
        </p:nvSpPr>
        <p:spPr bwMode="auto">
          <a:xfrm>
            <a:off x="1081204" y="3461035"/>
            <a:ext cx="1847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dirty="0">
              <a:ln>
                <a:noFill/>
              </a:ln>
              <a:solidFill>
                <a:schemeClr val="tx1"/>
              </a:solidFill>
              <a:effectLst/>
              <a:latin typeface="Arial" panose="020B0604020202020204" pitchFamily="34" charset="0"/>
            </a:endParaRPr>
          </a:p>
        </p:txBody>
      </p:sp>
      <p:sp>
        <p:nvSpPr>
          <p:cNvPr id="27" name="직사각형 26">
            <a:extLst>
              <a:ext uri="{FF2B5EF4-FFF2-40B4-BE49-F238E27FC236}">
                <a16:creationId xmlns:a16="http://schemas.microsoft.com/office/drawing/2014/main" id="{1EB08835-881C-4196-A26B-9969D4FB56BC}"/>
              </a:ext>
            </a:extLst>
          </p:cNvPr>
          <p:cNvSpPr/>
          <p:nvPr/>
        </p:nvSpPr>
        <p:spPr>
          <a:xfrm>
            <a:off x="1265935" y="4104934"/>
            <a:ext cx="10392464" cy="1823576"/>
          </a:xfrm>
          <a:prstGeom prst="rect">
            <a:avLst/>
          </a:prstGeom>
        </p:spPr>
        <p:txBody>
          <a:bodyPr wrap="square">
            <a:spAutoFit/>
          </a:bodyPr>
          <a:lstStyle/>
          <a:p>
            <a:pPr marL="342900" indent="-342900">
              <a:buFont typeface="Wingdings" panose="05000000000000000000" pitchFamily="2" charset="2"/>
              <a:buChar char="Ø"/>
            </a:pPr>
            <a:r>
              <a:rPr lang="en-US" altLang="ko-KR" b="1" dirty="0"/>
              <a:t>Expected Impact</a:t>
            </a:r>
          </a:p>
          <a:p>
            <a:pPr>
              <a:buFont typeface="Arial" panose="020B0604020202020204" pitchFamily="34" charset="0"/>
              <a:buChar char="•"/>
            </a:pPr>
            <a:r>
              <a:rPr lang="en-US" altLang="ko-KR" dirty="0"/>
              <a:t>Establishment of a </a:t>
            </a:r>
            <a:r>
              <a:rPr lang="en-US" altLang="ko-KR" b="1" dirty="0"/>
              <a:t>world-class 4th-generation synchrotron infrastructure</a:t>
            </a:r>
            <a:endParaRPr lang="en-US" altLang="ko-KR" dirty="0"/>
          </a:p>
          <a:p>
            <a:pPr>
              <a:buFont typeface="Arial" panose="020B0604020202020204" pitchFamily="34" charset="0"/>
              <a:buChar char="•"/>
            </a:pPr>
            <a:r>
              <a:rPr lang="en-US" altLang="ko-KR" b="1" dirty="0"/>
              <a:t>Core R&amp;D platform</a:t>
            </a:r>
            <a:r>
              <a:rPr lang="en-US" altLang="ko-KR" dirty="0"/>
              <a:t> for advanced materials, semiconductors, and biopharmaceuticals</a:t>
            </a:r>
          </a:p>
          <a:p>
            <a:pPr>
              <a:buFont typeface="Arial" panose="020B0604020202020204" pitchFamily="34" charset="0"/>
              <a:buChar char="•"/>
            </a:pPr>
            <a:r>
              <a:rPr lang="en-US" altLang="ko-KR" dirty="0"/>
              <a:t>Emergence as an </a:t>
            </a:r>
            <a:r>
              <a:rPr lang="en-US" altLang="ko-KR" b="1" dirty="0"/>
              <a:t>AI-integrated synchrotron research hub</a:t>
            </a:r>
            <a:endParaRPr lang="en-US" altLang="ko-KR" dirty="0"/>
          </a:p>
          <a:p>
            <a:pPr>
              <a:buFont typeface="Arial" panose="020B0604020202020204" pitchFamily="34" charset="0"/>
              <a:buChar char="•"/>
            </a:pPr>
            <a:r>
              <a:rPr lang="en-US" altLang="ko-KR" dirty="0"/>
              <a:t>Strengthened </a:t>
            </a:r>
            <a:r>
              <a:rPr lang="en-US" altLang="ko-KR" b="1" dirty="0"/>
              <a:t>academic–industrial collaboration</a:t>
            </a:r>
            <a:r>
              <a:rPr lang="en-US" altLang="ko-KR" dirty="0"/>
              <a:t> and global competitiveness</a:t>
            </a:r>
          </a:p>
        </p:txBody>
      </p:sp>
    </p:spTree>
    <p:extLst>
      <p:ext uri="{BB962C8B-B14F-4D97-AF65-F5344CB8AC3E}">
        <p14:creationId xmlns:p14="http://schemas.microsoft.com/office/powerpoint/2010/main" val="291862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3365FD73-2ECD-45FA-AFAB-30BD52B8825A}"/>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34" name="직사각형 33">
            <a:extLst>
              <a:ext uri="{FF2B5EF4-FFF2-40B4-BE49-F238E27FC236}">
                <a16:creationId xmlns:a16="http://schemas.microsoft.com/office/drawing/2014/main" id="{A4FA309C-303C-44EA-A9B1-257E7E420A46}"/>
              </a:ext>
            </a:extLst>
          </p:cNvPr>
          <p:cNvSpPr/>
          <p:nvPr/>
        </p:nvSpPr>
        <p:spPr>
          <a:xfrm>
            <a:off x="626973" y="619260"/>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Beamline Design and Developing  Strategy</a:t>
            </a:r>
            <a:endParaRPr lang="ko-KR" altLang="en-US" sz="2000" b="1" dirty="0">
              <a:solidFill>
                <a:schemeClr val="tx2"/>
              </a:solidFill>
              <a:cs typeface="Verdana" panose="020B0604030504040204" pitchFamily="34" charset="0"/>
            </a:endParaRPr>
          </a:p>
        </p:txBody>
      </p:sp>
      <p:sp>
        <p:nvSpPr>
          <p:cNvPr id="35" name="TextBox 34">
            <a:extLst>
              <a:ext uri="{FF2B5EF4-FFF2-40B4-BE49-F238E27FC236}">
                <a16:creationId xmlns:a16="http://schemas.microsoft.com/office/drawing/2014/main" id="{C3CBC174-067E-4741-8F74-E608E9D29F27}"/>
              </a:ext>
            </a:extLst>
          </p:cNvPr>
          <p:cNvSpPr txBox="1"/>
          <p:nvPr/>
        </p:nvSpPr>
        <p:spPr>
          <a:xfrm>
            <a:off x="1706473" y="8757"/>
            <a:ext cx="6751413" cy="830997"/>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a:p>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8</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6" name="직사각형 5">
            <a:extLst>
              <a:ext uri="{FF2B5EF4-FFF2-40B4-BE49-F238E27FC236}">
                <a16:creationId xmlns:a16="http://schemas.microsoft.com/office/drawing/2014/main" id="{0F179AA3-4E4B-42EF-B573-FE4742AD0AC5}"/>
              </a:ext>
            </a:extLst>
          </p:cNvPr>
          <p:cNvSpPr/>
          <p:nvPr/>
        </p:nvSpPr>
        <p:spPr>
          <a:xfrm>
            <a:off x="1706472" y="1756086"/>
            <a:ext cx="12161927" cy="4247317"/>
          </a:xfrm>
          <a:prstGeom prst="rect">
            <a:avLst/>
          </a:prstGeom>
        </p:spPr>
        <p:txBody>
          <a:bodyPr wrap="square">
            <a:spAutoFit/>
          </a:bodyPr>
          <a:lstStyle/>
          <a:p>
            <a:pPr marL="342900" indent="-342900">
              <a:buFont typeface="Wingdings" panose="05000000000000000000" pitchFamily="2" charset="2"/>
              <a:buChar char="Ø"/>
            </a:pPr>
            <a:r>
              <a:rPr lang="ko-KR" altLang="en-US" dirty="0"/>
              <a:t>Community-</a:t>
            </a:r>
            <a:r>
              <a:rPr lang="ko-KR" altLang="en-US" dirty="0" err="1"/>
              <a:t>Driven</a:t>
            </a:r>
            <a:r>
              <a:rPr lang="ko-KR" altLang="en-US" dirty="0"/>
              <a:t> </a:t>
            </a:r>
            <a:r>
              <a:rPr lang="ko-KR" altLang="en-US" dirty="0" err="1"/>
              <a:t>Validation</a:t>
            </a:r>
            <a:endParaRPr lang="ko-KR" altLang="en-US" dirty="0"/>
          </a:p>
          <a:p>
            <a:r>
              <a:rPr lang="ko-KR" altLang="en-US" dirty="0"/>
              <a:t> – </a:t>
            </a:r>
            <a:r>
              <a:rPr lang="ko-KR" altLang="en-US" dirty="0" err="1"/>
              <a:t>Collaborative</a:t>
            </a:r>
            <a:r>
              <a:rPr lang="ko-KR" altLang="en-US" dirty="0"/>
              <a:t> </a:t>
            </a:r>
            <a:r>
              <a:rPr lang="ko-KR" altLang="en-US" dirty="0" err="1"/>
              <a:t>design</a:t>
            </a:r>
            <a:r>
              <a:rPr lang="ko-KR" altLang="en-US" dirty="0"/>
              <a:t> </a:t>
            </a:r>
            <a:r>
              <a:rPr lang="ko-KR" altLang="en-US" dirty="0" err="1"/>
              <a:t>refinement</a:t>
            </a:r>
            <a:r>
              <a:rPr lang="ko-KR" altLang="en-US" dirty="0"/>
              <a:t> </a:t>
            </a:r>
            <a:r>
              <a:rPr lang="ko-KR" altLang="en-US" dirty="0" err="1"/>
              <a:t>through</a:t>
            </a:r>
            <a:r>
              <a:rPr lang="ko-KR" altLang="en-US" dirty="0"/>
              <a:t> </a:t>
            </a:r>
            <a:r>
              <a:rPr lang="ko-KR" altLang="en-US" dirty="0" err="1"/>
              <a:t>workshops</a:t>
            </a:r>
            <a:r>
              <a:rPr lang="ko-KR" altLang="en-US" dirty="0"/>
              <a:t>, </a:t>
            </a:r>
            <a:r>
              <a:rPr lang="ko-KR" altLang="en-US" dirty="0" err="1"/>
              <a:t>peer</a:t>
            </a:r>
            <a:r>
              <a:rPr lang="ko-KR" altLang="en-US" dirty="0"/>
              <a:t> </a:t>
            </a:r>
            <a:r>
              <a:rPr lang="ko-KR" altLang="en-US" dirty="0" err="1"/>
              <a:t>review</a:t>
            </a:r>
            <a:r>
              <a:rPr lang="ko-KR" altLang="en-US" dirty="0"/>
              <a:t>, and </a:t>
            </a:r>
            <a:r>
              <a:rPr lang="ko-KR" altLang="en-US" dirty="0" err="1"/>
              <a:t>transparent</a:t>
            </a:r>
            <a:r>
              <a:rPr lang="ko-KR" altLang="en-US" dirty="0"/>
              <a:t> </a:t>
            </a:r>
            <a:r>
              <a:rPr lang="ko-KR" altLang="en-US" dirty="0" err="1"/>
              <a:t>communication</a:t>
            </a:r>
            <a:r>
              <a:rPr lang="ko-KR" altLang="en-US" dirty="0"/>
              <a:t>.</a:t>
            </a:r>
          </a:p>
          <a:p>
            <a:endParaRPr lang="ko-KR" altLang="en-US" dirty="0"/>
          </a:p>
          <a:p>
            <a:pPr marL="342900" indent="-342900">
              <a:buFont typeface="Wingdings" panose="05000000000000000000" pitchFamily="2" charset="2"/>
              <a:buChar char="Ø"/>
            </a:pPr>
            <a:r>
              <a:rPr lang="ko-KR" altLang="en-US" dirty="0" err="1"/>
              <a:t>User-Driven</a:t>
            </a:r>
            <a:r>
              <a:rPr lang="ko-KR" altLang="en-US" dirty="0"/>
              <a:t> </a:t>
            </a:r>
            <a:r>
              <a:rPr lang="ko-KR" altLang="en-US" dirty="0" err="1"/>
              <a:t>Expansion</a:t>
            </a:r>
            <a:r>
              <a:rPr lang="ko-KR" altLang="en-US" dirty="0"/>
              <a:t> </a:t>
            </a:r>
            <a:r>
              <a:rPr lang="ko-KR" altLang="en-US" dirty="0" err="1"/>
              <a:t>Roadmap</a:t>
            </a:r>
            <a:endParaRPr lang="ko-KR" altLang="en-US" dirty="0"/>
          </a:p>
          <a:p>
            <a:r>
              <a:rPr lang="ko-KR" altLang="en-US" dirty="0"/>
              <a:t> – </a:t>
            </a:r>
            <a:r>
              <a:rPr lang="ko-KR" altLang="en-US" dirty="0" err="1"/>
              <a:t>Strategic</a:t>
            </a:r>
            <a:r>
              <a:rPr lang="ko-KR" altLang="en-US" dirty="0"/>
              <a:t> </a:t>
            </a:r>
            <a:r>
              <a:rPr lang="ko-KR" altLang="en-US" dirty="0" err="1"/>
              <a:t>beamline</a:t>
            </a:r>
            <a:r>
              <a:rPr lang="ko-KR" altLang="en-US" dirty="0"/>
              <a:t> </a:t>
            </a:r>
            <a:r>
              <a:rPr lang="ko-KR" altLang="en-US" dirty="0" err="1"/>
              <a:t>development</a:t>
            </a:r>
            <a:r>
              <a:rPr lang="ko-KR" altLang="en-US" dirty="0"/>
              <a:t> </a:t>
            </a:r>
            <a:r>
              <a:rPr lang="ko-KR" altLang="en-US" dirty="0" err="1"/>
              <a:t>addressing</a:t>
            </a:r>
            <a:r>
              <a:rPr lang="ko-KR" altLang="en-US" dirty="0"/>
              <a:t> </a:t>
            </a:r>
            <a:r>
              <a:rPr lang="ko-KR" altLang="en-US" dirty="0" err="1"/>
              <a:t>frontier</a:t>
            </a:r>
            <a:r>
              <a:rPr lang="ko-KR" altLang="en-US" dirty="0"/>
              <a:t> </a:t>
            </a:r>
            <a:r>
              <a:rPr lang="ko-KR" altLang="en-US" dirty="0" err="1"/>
              <a:t>scientific</a:t>
            </a:r>
            <a:r>
              <a:rPr lang="ko-KR" altLang="en-US" dirty="0"/>
              <a:t> </a:t>
            </a:r>
            <a:r>
              <a:rPr lang="ko-KR" altLang="en-US" dirty="0" err="1"/>
              <a:t>areas</a:t>
            </a:r>
            <a:r>
              <a:rPr lang="ko-KR" altLang="en-US" dirty="0"/>
              <a:t> and </a:t>
            </a:r>
            <a:r>
              <a:rPr lang="ko-KR" altLang="en-US" dirty="0" err="1"/>
              <a:t>emerging</a:t>
            </a:r>
            <a:r>
              <a:rPr lang="ko-KR" altLang="en-US" dirty="0"/>
              <a:t> </a:t>
            </a:r>
            <a:r>
              <a:rPr lang="ko-KR" altLang="en-US" dirty="0" err="1"/>
              <a:t>research</a:t>
            </a:r>
            <a:r>
              <a:rPr lang="ko-KR" altLang="en-US" dirty="0"/>
              <a:t> </a:t>
            </a:r>
            <a:r>
              <a:rPr lang="ko-KR" altLang="en-US" dirty="0" err="1"/>
              <a:t>needs</a:t>
            </a:r>
            <a:r>
              <a:rPr lang="ko-KR" altLang="en-US" dirty="0"/>
              <a:t>.</a:t>
            </a:r>
          </a:p>
          <a:p>
            <a:endParaRPr lang="ko-KR" altLang="en-US" dirty="0"/>
          </a:p>
          <a:p>
            <a:pPr marL="342900" indent="-342900">
              <a:buFont typeface="Wingdings" panose="05000000000000000000" pitchFamily="2" charset="2"/>
              <a:buChar char="Ø"/>
            </a:pPr>
            <a:r>
              <a:rPr lang="ko-KR" altLang="en-US" dirty="0" err="1"/>
              <a:t>Integrated</a:t>
            </a:r>
            <a:r>
              <a:rPr lang="ko-KR" altLang="en-US" dirty="0"/>
              <a:t> Data &amp; </a:t>
            </a:r>
            <a:r>
              <a:rPr lang="ko-KR" altLang="en-US" dirty="0" err="1"/>
              <a:t>Operation</a:t>
            </a:r>
            <a:r>
              <a:rPr lang="ko-KR" altLang="en-US" dirty="0"/>
              <a:t> </a:t>
            </a:r>
            <a:r>
              <a:rPr lang="ko-KR" altLang="en-US" dirty="0" err="1"/>
              <a:t>Platform</a:t>
            </a:r>
            <a:endParaRPr lang="ko-KR" altLang="en-US" dirty="0"/>
          </a:p>
          <a:p>
            <a:r>
              <a:rPr lang="ko-KR" altLang="en-US" dirty="0"/>
              <a:t> – </a:t>
            </a:r>
            <a:r>
              <a:rPr lang="ko-KR" altLang="en-US" dirty="0" err="1"/>
              <a:t>Implementation</a:t>
            </a:r>
            <a:r>
              <a:rPr lang="ko-KR" altLang="en-US" dirty="0"/>
              <a:t> of </a:t>
            </a:r>
            <a:r>
              <a:rPr lang="ko-KR" altLang="en-US" dirty="0" err="1"/>
              <a:t>interoperable</a:t>
            </a:r>
            <a:r>
              <a:rPr lang="ko-KR" altLang="en-US" dirty="0"/>
              <a:t>, AI-</a:t>
            </a:r>
            <a:r>
              <a:rPr lang="ko-KR" altLang="en-US" dirty="0" err="1"/>
              <a:t>assisted</a:t>
            </a:r>
            <a:r>
              <a:rPr lang="ko-KR" altLang="en-US" dirty="0"/>
              <a:t>, and </a:t>
            </a:r>
            <a:r>
              <a:rPr lang="ko-KR" altLang="en-US" dirty="0" err="1"/>
              <a:t>remotely</a:t>
            </a:r>
            <a:r>
              <a:rPr lang="ko-KR" altLang="en-US" dirty="0"/>
              <a:t> </a:t>
            </a:r>
            <a:r>
              <a:rPr lang="ko-KR" altLang="en-US" dirty="0" err="1"/>
              <a:t>accessible</a:t>
            </a:r>
            <a:r>
              <a:rPr lang="ko-KR" altLang="en-US" dirty="0"/>
              <a:t> </a:t>
            </a:r>
            <a:r>
              <a:rPr lang="ko-KR" altLang="en-US" dirty="0" err="1"/>
              <a:t>experimental</a:t>
            </a:r>
            <a:r>
              <a:rPr lang="ko-KR" altLang="en-US" dirty="0"/>
              <a:t> </a:t>
            </a:r>
            <a:r>
              <a:rPr lang="ko-KR" altLang="en-US" dirty="0" err="1"/>
              <a:t>systems</a:t>
            </a:r>
            <a:r>
              <a:rPr lang="ko-KR" altLang="en-US" dirty="0"/>
              <a:t>.</a:t>
            </a:r>
          </a:p>
          <a:p>
            <a:endParaRPr lang="ko-KR" altLang="en-US" dirty="0"/>
          </a:p>
          <a:p>
            <a:pPr marL="342900" indent="-342900">
              <a:buFont typeface="Wingdings" panose="05000000000000000000" pitchFamily="2" charset="2"/>
              <a:buChar char="Ø"/>
            </a:pPr>
            <a:r>
              <a:rPr lang="ko-KR" altLang="en-US" dirty="0"/>
              <a:t>Global </a:t>
            </a:r>
            <a:r>
              <a:rPr lang="ko-KR" altLang="en-US" dirty="0" err="1"/>
              <a:t>Partnership</a:t>
            </a:r>
            <a:r>
              <a:rPr lang="ko-KR" altLang="en-US" dirty="0"/>
              <a:t> &amp; </a:t>
            </a:r>
            <a:r>
              <a:rPr lang="ko-KR" altLang="en-US" dirty="0" err="1"/>
              <a:t>Phased</a:t>
            </a:r>
            <a:r>
              <a:rPr lang="ko-KR" altLang="en-US" dirty="0"/>
              <a:t> </a:t>
            </a:r>
            <a:r>
              <a:rPr lang="ko-KR" altLang="en-US" dirty="0" err="1"/>
              <a:t>Growth</a:t>
            </a:r>
            <a:endParaRPr lang="ko-KR" altLang="en-US" dirty="0"/>
          </a:p>
          <a:p>
            <a:r>
              <a:rPr lang="ko-KR" altLang="en-US" dirty="0"/>
              <a:t> – </a:t>
            </a:r>
            <a:r>
              <a:rPr lang="ko-KR" altLang="en-US" dirty="0" err="1"/>
              <a:t>Strengthening</a:t>
            </a:r>
            <a:r>
              <a:rPr lang="ko-KR" altLang="en-US" dirty="0"/>
              <a:t> </a:t>
            </a:r>
            <a:r>
              <a:rPr lang="ko-KR" altLang="en-US" dirty="0" err="1"/>
              <a:t>international</a:t>
            </a:r>
            <a:r>
              <a:rPr lang="ko-KR" altLang="en-US" dirty="0"/>
              <a:t> </a:t>
            </a:r>
            <a:r>
              <a:rPr lang="ko-KR" altLang="en-US" dirty="0" err="1"/>
              <a:t>competitiveness</a:t>
            </a:r>
            <a:r>
              <a:rPr lang="ko-KR" altLang="en-US" dirty="0"/>
              <a:t> </a:t>
            </a:r>
            <a:r>
              <a:rPr lang="ko-KR" altLang="en-US" dirty="0" err="1"/>
              <a:t>through</a:t>
            </a:r>
            <a:r>
              <a:rPr lang="ko-KR" altLang="en-US" dirty="0"/>
              <a:t> </a:t>
            </a:r>
            <a:r>
              <a:rPr lang="ko-KR" altLang="en-US" dirty="0" err="1"/>
              <a:t>collaboration</a:t>
            </a:r>
            <a:r>
              <a:rPr lang="ko-KR" altLang="en-US" dirty="0"/>
              <a:t> and </a:t>
            </a:r>
            <a:r>
              <a:rPr lang="ko-KR" altLang="en-US" dirty="0" err="1"/>
              <a:t>performance-based</a:t>
            </a:r>
            <a:r>
              <a:rPr lang="ko-KR" altLang="en-US" dirty="0"/>
              <a:t> </a:t>
            </a:r>
            <a:r>
              <a:rPr lang="ko-KR" altLang="en-US" dirty="0" err="1"/>
              <a:t>expansion</a:t>
            </a:r>
            <a:r>
              <a:rPr lang="ko-KR" altLang="en-US" dirty="0"/>
              <a:t>.</a:t>
            </a:r>
          </a:p>
        </p:txBody>
      </p:sp>
    </p:spTree>
    <p:extLst>
      <p:ext uri="{BB962C8B-B14F-4D97-AF65-F5344CB8AC3E}">
        <p14:creationId xmlns:p14="http://schemas.microsoft.com/office/powerpoint/2010/main" val="356558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직사각형 33">
            <a:extLst>
              <a:ext uri="{FF2B5EF4-FFF2-40B4-BE49-F238E27FC236}">
                <a16:creationId xmlns:a16="http://schemas.microsoft.com/office/drawing/2014/main" id="{A4FA309C-303C-44EA-A9B1-257E7E420A46}"/>
              </a:ext>
            </a:extLst>
          </p:cNvPr>
          <p:cNvSpPr/>
          <p:nvPr/>
        </p:nvSpPr>
        <p:spPr>
          <a:xfrm>
            <a:off x="626973" y="619260"/>
            <a:ext cx="6751413" cy="39974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2000" b="1" dirty="0">
                <a:solidFill>
                  <a:schemeClr val="tx2"/>
                </a:solidFill>
                <a:ea typeface="HY헤드라인M" panose="02030600000101010101" pitchFamily="18" charset="-127"/>
                <a:cs typeface="Verdana" panose="020B0604030504040204" pitchFamily="34" charset="0"/>
              </a:rPr>
              <a:t>Beamline Timeline</a:t>
            </a:r>
            <a:endParaRPr lang="ko-KR" altLang="en-US" sz="2000" b="1" dirty="0">
              <a:solidFill>
                <a:schemeClr val="tx2"/>
              </a:solidFill>
              <a:cs typeface="Verdana" panose="020B0604030504040204" pitchFamily="34" charset="0"/>
            </a:endParaRPr>
          </a:p>
        </p:txBody>
      </p:sp>
      <p:sp>
        <p:nvSpPr>
          <p:cNvPr id="36" name="슬라이드 번호 개체 틀 1">
            <a:extLst>
              <a:ext uri="{FF2B5EF4-FFF2-40B4-BE49-F238E27FC236}">
                <a16:creationId xmlns:a16="http://schemas.microsoft.com/office/drawing/2014/main" id="{27D9A9CA-9D37-4139-9BAB-A50F75E681F3}"/>
              </a:ext>
            </a:extLst>
          </p:cNvPr>
          <p:cNvSpPr txBox="1">
            <a:spLocks/>
          </p:cNvSpPr>
          <p:nvPr/>
        </p:nvSpPr>
        <p:spPr>
          <a:xfrm>
            <a:off x="5521350" y="7958481"/>
            <a:ext cx="3428286" cy="456322"/>
          </a:xfrm>
          <a:prstGeom prst="rect">
            <a:avLst/>
          </a:prstGeom>
        </p:spPr>
        <p:txBody>
          <a:bodyPr/>
          <a:lstStyle>
            <a:defPPr>
              <a:defRPr lang="ko-KR"/>
            </a:defPPr>
            <a:lvl1pPr marL="0" algn="l" defTabSz="1142909" rtl="0" eaLnBrk="1" latinLnBrk="1" hangingPunct="1">
              <a:defRPr sz="2250" kern="1200">
                <a:solidFill>
                  <a:schemeClr val="tx1"/>
                </a:solidFill>
                <a:latin typeface="+mn-lt"/>
                <a:ea typeface="+mn-ea"/>
                <a:cs typeface="+mn-cs"/>
              </a:defRPr>
            </a:lvl1pPr>
            <a:lvl2pPr marL="571454" algn="l" defTabSz="1142909" rtl="0" eaLnBrk="1" latinLnBrk="1" hangingPunct="1">
              <a:defRPr sz="2250" kern="1200">
                <a:solidFill>
                  <a:schemeClr val="tx1"/>
                </a:solidFill>
                <a:latin typeface="+mn-lt"/>
                <a:ea typeface="+mn-ea"/>
                <a:cs typeface="+mn-cs"/>
              </a:defRPr>
            </a:lvl2pPr>
            <a:lvl3pPr marL="1142909" algn="l" defTabSz="1142909" rtl="0" eaLnBrk="1" latinLnBrk="1" hangingPunct="1">
              <a:defRPr sz="2250" kern="1200">
                <a:solidFill>
                  <a:schemeClr val="tx1"/>
                </a:solidFill>
                <a:latin typeface="+mn-lt"/>
                <a:ea typeface="+mn-ea"/>
                <a:cs typeface="+mn-cs"/>
              </a:defRPr>
            </a:lvl3pPr>
            <a:lvl4pPr marL="1714363" algn="l" defTabSz="1142909" rtl="0" eaLnBrk="1" latinLnBrk="1" hangingPunct="1">
              <a:defRPr sz="2250" kern="1200">
                <a:solidFill>
                  <a:schemeClr val="tx1"/>
                </a:solidFill>
                <a:latin typeface="+mn-lt"/>
                <a:ea typeface="+mn-ea"/>
                <a:cs typeface="+mn-cs"/>
              </a:defRPr>
            </a:lvl4pPr>
            <a:lvl5pPr marL="2285817" algn="l" defTabSz="1142909" rtl="0" eaLnBrk="1" latinLnBrk="1" hangingPunct="1">
              <a:defRPr sz="2250" kern="1200">
                <a:solidFill>
                  <a:schemeClr val="tx1"/>
                </a:solidFill>
                <a:latin typeface="+mn-lt"/>
                <a:ea typeface="+mn-ea"/>
                <a:cs typeface="+mn-cs"/>
              </a:defRPr>
            </a:lvl5pPr>
            <a:lvl6pPr marL="2857271" algn="l" defTabSz="1142909" rtl="0" eaLnBrk="1" latinLnBrk="1" hangingPunct="1">
              <a:defRPr sz="2250" kern="1200">
                <a:solidFill>
                  <a:schemeClr val="tx1"/>
                </a:solidFill>
                <a:latin typeface="+mn-lt"/>
                <a:ea typeface="+mn-ea"/>
                <a:cs typeface="+mn-cs"/>
              </a:defRPr>
            </a:lvl6pPr>
            <a:lvl7pPr marL="3428726" algn="l" defTabSz="1142909" rtl="0" eaLnBrk="1" latinLnBrk="1" hangingPunct="1">
              <a:defRPr sz="2250" kern="1200">
                <a:solidFill>
                  <a:schemeClr val="tx1"/>
                </a:solidFill>
                <a:latin typeface="+mn-lt"/>
                <a:ea typeface="+mn-ea"/>
                <a:cs typeface="+mn-cs"/>
              </a:defRPr>
            </a:lvl7pPr>
            <a:lvl8pPr marL="4000180" algn="l" defTabSz="1142909" rtl="0" eaLnBrk="1" latinLnBrk="1" hangingPunct="1">
              <a:defRPr sz="2250" kern="1200">
                <a:solidFill>
                  <a:schemeClr val="tx1"/>
                </a:solidFill>
                <a:latin typeface="+mn-lt"/>
                <a:ea typeface="+mn-ea"/>
                <a:cs typeface="+mn-cs"/>
              </a:defRPr>
            </a:lvl8pPr>
            <a:lvl9pPr marL="4571634" algn="l" defTabSz="1142909" rtl="0" eaLnBrk="1" latinLnBrk="1" hangingPunct="1">
              <a:defRPr sz="2250" kern="1200">
                <a:solidFill>
                  <a:schemeClr val="tx1"/>
                </a:solidFill>
                <a:latin typeface="+mn-lt"/>
                <a:ea typeface="+mn-ea"/>
                <a:cs typeface="+mn-cs"/>
              </a:defRPr>
            </a:lvl9pPr>
          </a:lstStyle>
          <a:p>
            <a:pPr algn="ctr"/>
            <a:fld id="{48F63A3B-78C7-47BE-AE5E-E10140E04643}" type="slidenum">
              <a:rPr lang="en-US" sz="2400" smtClean="0">
                <a:solidFill>
                  <a:srgbClr val="898989"/>
                </a:solidFill>
              </a:rPr>
              <a:pPr algn="ctr"/>
              <a:t>9</a:t>
            </a:fld>
            <a:endParaRPr lang="en-US" sz="2400" dirty="0">
              <a:solidFill>
                <a:srgbClr val="898989"/>
              </a:solidFill>
            </a:endParaRPr>
          </a:p>
        </p:txBody>
      </p:sp>
      <p:sp>
        <p:nvSpPr>
          <p:cNvPr id="37" name="Rectangle 6">
            <a:extLst>
              <a:ext uri="{FF2B5EF4-FFF2-40B4-BE49-F238E27FC236}">
                <a16:creationId xmlns:a16="http://schemas.microsoft.com/office/drawing/2014/main" id="{C2CA8301-D6C0-40CE-9DBB-1E923E69C696}"/>
              </a:ext>
            </a:extLst>
          </p:cNvPr>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pic>
        <p:nvPicPr>
          <p:cNvPr id="39" name="그림 38">
            <a:extLst>
              <a:ext uri="{FF2B5EF4-FFF2-40B4-BE49-F238E27FC236}">
                <a16:creationId xmlns:a16="http://schemas.microsoft.com/office/drawing/2014/main" id="{8F3B2398-6D48-4B23-A108-352D812A1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32" y="7965099"/>
            <a:ext cx="3424555" cy="346358"/>
          </a:xfrm>
          <a:prstGeom prst="rect">
            <a:avLst/>
          </a:prstGeom>
        </p:spPr>
      </p:pic>
      <p:pic>
        <p:nvPicPr>
          <p:cNvPr id="55" name="그림 54">
            <a:extLst>
              <a:ext uri="{FF2B5EF4-FFF2-40B4-BE49-F238E27FC236}">
                <a16:creationId xmlns:a16="http://schemas.microsoft.com/office/drawing/2014/main" id="{A85BA3A5-DE0B-4DDD-8C4B-69114A20C21D}"/>
              </a:ext>
            </a:extLst>
          </p:cNvPr>
          <p:cNvPicPr>
            <a:picLocks noChangeAspect="1"/>
          </p:cNvPicPr>
          <p:nvPr/>
        </p:nvPicPr>
        <p:blipFill>
          <a:blip r:embed="rId4"/>
          <a:stretch>
            <a:fillRect/>
          </a:stretch>
        </p:blipFill>
        <p:spPr>
          <a:xfrm>
            <a:off x="12168285" y="7820209"/>
            <a:ext cx="2757761" cy="529993"/>
          </a:xfrm>
          <a:prstGeom prst="rect">
            <a:avLst/>
          </a:prstGeom>
        </p:spPr>
      </p:pic>
      <p:sp>
        <p:nvSpPr>
          <p:cNvPr id="18" name="Rectangle 1">
            <a:extLst>
              <a:ext uri="{FF2B5EF4-FFF2-40B4-BE49-F238E27FC236}">
                <a16:creationId xmlns:a16="http://schemas.microsoft.com/office/drawing/2014/main" id="{0855C4AA-B2A4-4CC6-8867-18FFC232A4E3}"/>
              </a:ext>
            </a:extLst>
          </p:cNvPr>
          <p:cNvSpPr>
            <a:spLocks noChangeArrowheads="1"/>
          </p:cNvSpPr>
          <p:nvPr/>
        </p:nvSpPr>
        <p:spPr bwMode="auto">
          <a:xfrm>
            <a:off x="985625" y="4696582"/>
            <a:ext cx="1474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800" b="0" i="0" u="none" strike="noStrike" cap="none" normalizeH="0" baseline="0" dirty="0">
              <a:ln>
                <a:noFill/>
              </a:ln>
              <a:solidFill>
                <a:schemeClr val="tx1"/>
              </a:solidFill>
              <a:effectLst/>
              <a:latin typeface="Arial" panose="020B0604020202020204" pitchFamily="34" charset="0"/>
            </a:endParaRPr>
          </a:p>
        </p:txBody>
      </p:sp>
      <p:sp>
        <p:nvSpPr>
          <p:cNvPr id="2" name="화살표: 갈매기형 수장 1">
            <a:extLst>
              <a:ext uri="{FF2B5EF4-FFF2-40B4-BE49-F238E27FC236}">
                <a16:creationId xmlns:a16="http://schemas.microsoft.com/office/drawing/2014/main" id="{0CF48CF1-CAAB-4ECC-8885-7FDECC8E8B5C}"/>
              </a:ext>
            </a:extLst>
          </p:cNvPr>
          <p:cNvSpPr/>
          <p:nvPr/>
        </p:nvSpPr>
        <p:spPr>
          <a:xfrm>
            <a:off x="-21161" y="4269826"/>
            <a:ext cx="3668906" cy="182947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rPr>
              <a:t>Beamline determination</a:t>
            </a:r>
          </a:p>
          <a:p>
            <a:pPr algn="ctr"/>
            <a:r>
              <a:rPr lang="en-US" altLang="ko-KR" sz="2000" b="1" dirty="0">
                <a:solidFill>
                  <a:schemeClr val="bg1"/>
                </a:solidFill>
              </a:rPr>
              <a:t>&amp;</a:t>
            </a:r>
          </a:p>
          <a:p>
            <a:pPr algn="ctr"/>
            <a:r>
              <a:rPr lang="en-US" altLang="ko-KR" sz="2000" b="1" dirty="0">
                <a:solidFill>
                  <a:schemeClr val="bg1"/>
                </a:solidFill>
              </a:rPr>
              <a:t>Conceptual Design </a:t>
            </a:r>
          </a:p>
        </p:txBody>
      </p:sp>
      <p:sp>
        <p:nvSpPr>
          <p:cNvPr id="13" name="화살표: 갈매기형 수장 12">
            <a:extLst>
              <a:ext uri="{FF2B5EF4-FFF2-40B4-BE49-F238E27FC236}">
                <a16:creationId xmlns:a16="http://schemas.microsoft.com/office/drawing/2014/main" id="{E26DEF59-8259-4912-97D3-8FAA204C5B04}"/>
              </a:ext>
            </a:extLst>
          </p:cNvPr>
          <p:cNvSpPr/>
          <p:nvPr/>
        </p:nvSpPr>
        <p:spPr>
          <a:xfrm>
            <a:off x="2877613" y="4264227"/>
            <a:ext cx="5448300" cy="182947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b="1" dirty="0"/>
              <a:t>Detailed Design </a:t>
            </a:r>
          </a:p>
          <a:p>
            <a:r>
              <a:rPr lang="en-US" altLang="ko-KR" sz="2000" b="1" dirty="0"/>
              <a:t>       &amp; Technical Design</a:t>
            </a:r>
            <a:endParaRPr lang="ko-KR" altLang="en-US" sz="2000" b="1" dirty="0"/>
          </a:p>
        </p:txBody>
      </p:sp>
      <p:sp>
        <p:nvSpPr>
          <p:cNvPr id="14" name="화살표: 갈매기형 수장 13">
            <a:extLst>
              <a:ext uri="{FF2B5EF4-FFF2-40B4-BE49-F238E27FC236}">
                <a16:creationId xmlns:a16="http://schemas.microsoft.com/office/drawing/2014/main" id="{696EE905-C255-44F0-9FA6-0CD3F9FEB164}"/>
              </a:ext>
            </a:extLst>
          </p:cNvPr>
          <p:cNvSpPr/>
          <p:nvPr/>
        </p:nvSpPr>
        <p:spPr>
          <a:xfrm>
            <a:off x="6586567" y="4269826"/>
            <a:ext cx="4654461" cy="182947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t>Purchase, </a:t>
            </a:r>
          </a:p>
          <a:p>
            <a:pPr algn="ctr"/>
            <a:r>
              <a:rPr lang="en-US" altLang="ko-KR" sz="2000" b="1" dirty="0"/>
              <a:t>Deliver, and Test</a:t>
            </a:r>
          </a:p>
        </p:txBody>
      </p:sp>
      <p:sp>
        <p:nvSpPr>
          <p:cNvPr id="15" name="화살표: 갈매기형 수장 14">
            <a:extLst>
              <a:ext uri="{FF2B5EF4-FFF2-40B4-BE49-F238E27FC236}">
                <a16:creationId xmlns:a16="http://schemas.microsoft.com/office/drawing/2014/main" id="{B10CB283-A035-402D-80E7-AA222621B30E}"/>
              </a:ext>
            </a:extLst>
          </p:cNvPr>
          <p:cNvSpPr/>
          <p:nvPr/>
        </p:nvSpPr>
        <p:spPr>
          <a:xfrm>
            <a:off x="10391477" y="4264227"/>
            <a:ext cx="3718202" cy="182947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t>Installation &amp; Commissioning</a:t>
            </a:r>
            <a:endParaRPr lang="ko-KR" altLang="en-US" sz="2000" b="1" dirty="0"/>
          </a:p>
        </p:txBody>
      </p:sp>
      <p:sp>
        <p:nvSpPr>
          <p:cNvPr id="24" name="화살표: 갈매기형 수장 23">
            <a:extLst>
              <a:ext uri="{FF2B5EF4-FFF2-40B4-BE49-F238E27FC236}">
                <a16:creationId xmlns:a16="http://schemas.microsoft.com/office/drawing/2014/main" id="{D72D11A7-DBB2-403E-AB5A-BECC88EB243D}"/>
              </a:ext>
            </a:extLst>
          </p:cNvPr>
          <p:cNvSpPr/>
          <p:nvPr/>
        </p:nvSpPr>
        <p:spPr>
          <a:xfrm>
            <a:off x="12479064" y="4269826"/>
            <a:ext cx="2757761" cy="182947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t>User Open</a:t>
            </a:r>
            <a:endParaRPr lang="ko-KR" altLang="en-US" sz="2000" b="1" dirty="0"/>
          </a:p>
        </p:txBody>
      </p:sp>
      <p:graphicFrame>
        <p:nvGraphicFramePr>
          <p:cNvPr id="10" name="표 9">
            <a:extLst>
              <a:ext uri="{FF2B5EF4-FFF2-40B4-BE49-F238E27FC236}">
                <a16:creationId xmlns:a16="http://schemas.microsoft.com/office/drawing/2014/main" id="{B67B6707-9F05-4D60-8F94-D7DD9F89E5B8}"/>
              </a:ext>
            </a:extLst>
          </p:cNvPr>
          <p:cNvGraphicFramePr>
            <a:graphicFrameLocks noGrp="1"/>
          </p:cNvGraphicFramePr>
          <p:nvPr>
            <p:extLst>
              <p:ext uri="{D42A27DB-BD31-4B8C-83A1-F6EECF244321}">
                <p14:modId xmlns:p14="http://schemas.microsoft.com/office/powerpoint/2010/main" val="3692252316"/>
              </p:ext>
            </p:extLst>
          </p:nvPr>
        </p:nvGraphicFramePr>
        <p:xfrm>
          <a:off x="461080" y="3102301"/>
          <a:ext cx="13252096" cy="868426"/>
        </p:xfrm>
        <a:graphic>
          <a:graphicData uri="http://schemas.openxmlformats.org/drawingml/2006/table">
            <a:tbl>
              <a:tblPr firstRow="1" bandRow="1">
                <a:tableStyleId>{5C22544A-7EE6-4342-B048-85BDC9FD1C3A}</a:tableStyleId>
              </a:tblPr>
              <a:tblGrid>
                <a:gridCol w="301184">
                  <a:extLst>
                    <a:ext uri="{9D8B030D-6E8A-4147-A177-3AD203B41FA5}">
                      <a16:colId xmlns:a16="http://schemas.microsoft.com/office/drawing/2014/main" val="3018108893"/>
                    </a:ext>
                  </a:extLst>
                </a:gridCol>
                <a:gridCol w="301184">
                  <a:extLst>
                    <a:ext uri="{9D8B030D-6E8A-4147-A177-3AD203B41FA5}">
                      <a16:colId xmlns:a16="http://schemas.microsoft.com/office/drawing/2014/main" val="2199937143"/>
                    </a:ext>
                  </a:extLst>
                </a:gridCol>
                <a:gridCol w="301184">
                  <a:extLst>
                    <a:ext uri="{9D8B030D-6E8A-4147-A177-3AD203B41FA5}">
                      <a16:colId xmlns:a16="http://schemas.microsoft.com/office/drawing/2014/main" val="654000163"/>
                    </a:ext>
                  </a:extLst>
                </a:gridCol>
                <a:gridCol w="301184">
                  <a:extLst>
                    <a:ext uri="{9D8B030D-6E8A-4147-A177-3AD203B41FA5}">
                      <a16:colId xmlns:a16="http://schemas.microsoft.com/office/drawing/2014/main" val="576456303"/>
                    </a:ext>
                  </a:extLst>
                </a:gridCol>
                <a:gridCol w="301184">
                  <a:extLst>
                    <a:ext uri="{9D8B030D-6E8A-4147-A177-3AD203B41FA5}">
                      <a16:colId xmlns:a16="http://schemas.microsoft.com/office/drawing/2014/main" val="492280881"/>
                    </a:ext>
                  </a:extLst>
                </a:gridCol>
                <a:gridCol w="301184">
                  <a:extLst>
                    <a:ext uri="{9D8B030D-6E8A-4147-A177-3AD203B41FA5}">
                      <a16:colId xmlns:a16="http://schemas.microsoft.com/office/drawing/2014/main" val="1623090164"/>
                    </a:ext>
                  </a:extLst>
                </a:gridCol>
                <a:gridCol w="301184">
                  <a:extLst>
                    <a:ext uri="{9D8B030D-6E8A-4147-A177-3AD203B41FA5}">
                      <a16:colId xmlns:a16="http://schemas.microsoft.com/office/drawing/2014/main" val="3137887809"/>
                    </a:ext>
                  </a:extLst>
                </a:gridCol>
                <a:gridCol w="301184">
                  <a:extLst>
                    <a:ext uri="{9D8B030D-6E8A-4147-A177-3AD203B41FA5}">
                      <a16:colId xmlns:a16="http://schemas.microsoft.com/office/drawing/2014/main" val="3936307414"/>
                    </a:ext>
                  </a:extLst>
                </a:gridCol>
                <a:gridCol w="301184">
                  <a:extLst>
                    <a:ext uri="{9D8B030D-6E8A-4147-A177-3AD203B41FA5}">
                      <a16:colId xmlns:a16="http://schemas.microsoft.com/office/drawing/2014/main" val="2939842894"/>
                    </a:ext>
                  </a:extLst>
                </a:gridCol>
                <a:gridCol w="301184">
                  <a:extLst>
                    <a:ext uri="{9D8B030D-6E8A-4147-A177-3AD203B41FA5}">
                      <a16:colId xmlns:a16="http://schemas.microsoft.com/office/drawing/2014/main" val="2586267869"/>
                    </a:ext>
                  </a:extLst>
                </a:gridCol>
                <a:gridCol w="301184">
                  <a:extLst>
                    <a:ext uri="{9D8B030D-6E8A-4147-A177-3AD203B41FA5}">
                      <a16:colId xmlns:a16="http://schemas.microsoft.com/office/drawing/2014/main" val="1574260194"/>
                    </a:ext>
                  </a:extLst>
                </a:gridCol>
                <a:gridCol w="301184">
                  <a:extLst>
                    <a:ext uri="{9D8B030D-6E8A-4147-A177-3AD203B41FA5}">
                      <a16:colId xmlns:a16="http://schemas.microsoft.com/office/drawing/2014/main" val="2424866059"/>
                    </a:ext>
                  </a:extLst>
                </a:gridCol>
                <a:gridCol w="301184">
                  <a:extLst>
                    <a:ext uri="{9D8B030D-6E8A-4147-A177-3AD203B41FA5}">
                      <a16:colId xmlns:a16="http://schemas.microsoft.com/office/drawing/2014/main" val="1849283986"/>
                    </a:ext>
                  </a:extLst>
                </a:gridCol>
                <a:gridCol w="301184">
                  <a:extLst>
                    <a:ext uri="{9D8B030D-6E8A-4147-A177-3AD203B41FA5}">
                      <a16:colId xmlns:a16="http://schemas.microsoft.com/office/drawing/2014/main" val="3638598209"/>
                    </a:ext>
                  </a:extLst>
                </a:gridCol>
                <a:gridCol w="301184">
                  <a:extLst>
                    <a:ext uri="{9D8B030D-6E8A-4147-A177-3AD203B41FA5}">
                      <a16:colId xmlns:a16="http://schemas.microsoft.com/office/drawing/2014/main" val="4032456957"/>
                    </a:ext>
                  </a:extLst>
                </a:gridCol>
                <a:gridCol w="301184">
                  <a:extLst>
                    <a:ext uri="{9D8B030D-6E8A-4147-A177-3AD203B41FA5}">
                      <a16:colId xmlns:a16="http://schemas.microsoft.com/office/drawing/2014/main" val="2152699819"/>
                    </a:ext>
                  </a:extLst>
                </a:gridCol>
                <a:gridCol w="301184">
                  <a:extLst>
                    <a:ext uri="{9D8B030D-6E8A-4147-A177-3AD203B41FA5}">
                      <a16:colId xmlns:a16="http://schemas.microsoft.com/office/drawing/2014/main" val="3858011313"/>
                    </a:ext>
                  </a:extLst>
                </a:gridCol>
                <a:gridCol w="301184">
                  <a:extLst>
                    <a:ext uri="{9D8B030D-6E8A-4147-A177-3AD203B41FA5}">
                      <a16:colId xmlns:a16="http://schemas.microsoft.com/office/drawing/2014/main" val="2274030490"/>
                    </a:ext>
                  </a:extLst>
                </a:gridCol>
                <a:gridCol w="301184">
                  <a:extLst>
                    <a:ext uri="{9D8B030D-6E8A-4147-A177-3AD203B41FA5}">
                      <a16:colId xmlns:a16="http://schemas.microsoft.com/office/drawing/2014/main" val="2558403977"/>
                    </a:ext>
                  </a:extLst>
                </a:gridCol>
                <a:gridCol w="301184">
                  <a:extLst>
                    <a:ext uri="{9D8B030D-6E8A-4147-A177-3AD203B41FA5}">
                      <a16:colId xmlns:a16="http://schemas.microsoft.com/office/drawing/2014/main" val="680059119"/>
                    </a:ext>
                  </a:extLst>
                </a:gridCol>
                <a:gridCol w="301184">
                  <a:extLst>
                    <a:ext uri="{9D8B030D-6E8A-4147-A177-3AD203B41FA5}">
                      <a16:colId xmlns:a16="http://schemas.microsoft.com/office/drawing/2014/main" val="680117780"/>
                    </a:ext>
                  </a:extLst>
                </a:gridCol>
                <a:gridCol w="301184">
                  <a:extLst>
                    <a:ext uri="{9D8B030D-6E8A-4147-A177-3AD203B41FA5}">
                      <a16:colId xmlns:a16="http://schemas.microsoft.com/office/drawing/2014/main" val="1210426225"/>
                    </a:ext>
                  </a:extLst>
                </a:gridCol>
                <a:gridCol w="301184">
                  <a:extLst>
                    <a:ext uri="{9D8B030D-6E8A-4147-A177-3AD203B41FA5}">
                      <a16:colId xmlns:a16="http://schemas.microsoft.com/office/drawing/2014/main" val="2620031024"/>
                    </a:ext>
                  </a:extLst>
                </a:gridCol>
                <a:gridCol w="301184">
                  <a:extLst>
                    <a:ext uri="{9D8B030D-6E8A-4147-A177-3AD203B41FA5}">
                      <a16:colId xmlns:a16="http://schemas.microsoft.com/office/drawing/2014/main" val="3053710462"/>
                    </a:ext>
                  </a:extLst>
                </a:gridCol>
                <a:gridCol w="301184">
                  <a:extLst>
                    <a:ext uri="{9D8B030D-6E8A-4147-A177-3AD203B41FA5}">
                      <a16:colId xmlns:a16="http://schemas.microsoft.com/office/drawing/2014/main" val="2375593790"/>
                    </a:ext>
                  </a:extLst>
                </a:gridCol>
                <a:gridCol w="301184">
                  <a:extLst>
                    <a:ext uri="{9D8B030D-6E8A-4147-A177-3AD203B41FA5}">
                      <a16:colId xmlns:a16="http://schemas.microsoft.com/office/drawing/2014/main" val="3613806125"/>
                    </a:ext>
                  </a:extLst>
                </a:gridCol>
                <a:gridCol w="301184">
                  <a:extLst>
                    <a:ext uri="{9D8B030D-6E8A-4147-A177-3AD203B41FA5}">
                      <a16:colId xmlns:a16="http://schemas.microsoft.com/office/drawing/2014/main" val="2282163754"/>
                    </a:ext>
                  </a:extLst>
                </a:gridCol>
                <a:gridCol w="301184">
                  <a:extLst>
                    <a:ext uri="{9D8B030D-6E8A-4147-A177-3AD203B41FA5}">
                      <a16:colId xmlns:a16="http://schemas.microsoft.com/office/drawing/2014/main" val="3716301576"/>
                    </a:ext>
                  </a:extLst>
                </a:gridCol>
                <a:gridCol w="301184">
                  <a:extLst>
                    <a:ext uri="{9D8B030D-6E8A-4147-A177-3AD203B41FA5}">
                      <a16:colId xmlns:a16="http://schemas.microsoft.com/office/drawing/2014/main" val="57276893"/>
                    </a:ext>
                  </a:extLst>
                </a:gridCol>
                <a:gridCol w="301184">
                  <a:extLst>
                    <a:ext uri="{9D8B030D-6E8A-4147-A177-3AD203B41FA5}">
                      <a16:colId xmlns:a16="http://schemas.microsoft.com/office/drawing/2014/main" val="2139538979"/>
                    </a:ext>
                  </a:extLst>
                </a:gridCol>
                <a:gridCol w="301184">
                  <a:extLst>
                    <a:ext uri="{9D8B030D-6E8A-4147-A177-3AD203B41FA5}">
                      <a16:colId xmlns:a16="http://schemas.microsoft.com/office/drawing/2014/main" val="1491155595"/>
                    </a:ext>
                  </a:extLst>
                </a:gridCol>
                <a:gridCol w="301184">
                  <a:extLst>
                    <a:ext uri="{9D8B030D-6E8A-4147-A177-3AD203B41FA5}">
                      <a16:colId xmlns:a16="http://schemas.microsoft.com/office/drawing/2014/main" val="408787472"/>
                    </a:ext>
                  </a:extLst>
                </a:gridCol>
                <a:gridCol w="301184">
                  <a:extLst>
                    <a:ext uri="{9D8B030D-6E8A-4147-A177-3AD203B41FA5}">
                      <a16:colId xmlns:a16="http://schemas.microsoft.com/office/drawing/2014/main" val="3985303862"/>
                    </a:ext>
                  </a:extLst>
                </a:gridCol>
                <a:gridCol w="301184">
                  <a:extLst>
                    <a:ext uri="{9D8B030D-6E8A-4147-A177-3AD203B41FA5}">
                      <a16:colId xmlns:a16="http://schemas.microsoft.com/office/drawing/2014/main" val="1606755527"/>
                    </a:ext>
                  </a:extLst>
                </a:gridCol>
                <a:gridCol w="301184">
                  <a:extLst>
                    <a:ext uri="{9D8B030D-6E8A-4147-A177-3AD203B41FA5}">
                      <a16:colId xmlns:a16="http://schemas.microsoft.com/office/drawing/2014/main" val="1818424054"/>
                    </a:ext>
                  </a:extLst>
                </a:gridCol>
                <a:gridCol w="301184">
                  <a:extLst>
                    <a:ext uri="{9D8B030D-6E8A-4147-A177-3AD203B41FA5}">
                      <a16:colId xmlns:a16="http://schemas.microsoft.com/office/drawing/2014/main" val="1548034531"/>
                    </a:ext>
                  </a:extLst>
                </a:gridCol>
                <a:gridCol w="301184">
                  <a:extLst>
                    <a:ext uri="{9D8B030D-6E8A-4147-A177-3AD203B41FA5}">
                      <a16:colId xmlns:a16="http://schemas.microsoft.com/office/drawing/2014/main" val="3105168650"/>
                    </a:ext>
                  </a:extLst>
                </a:gridCol>
                <a:gridCol w="301184">
                  <a:extLst>
                    <a:ext uri="{9D8B030D-6E8A-4147-A177-3AD203B41FA5}">
                      <a16:colId xmlns:a16="http://schemas.microsoft.com/office/drawing/2014/main" val="3677819855"/>
                    </a:ext>
                  </a:extLst>
                </a:gridCol>
                <a:gridCol w="301184">
                  <a:extLst>
                    <a:ext uri="{9D8B030D-6E8A-4147-A177-3AD203B41FA5}">
                      <a16:colId xmlns:a16="http://schemas.microsoft.com/office/drawing/2014/main" val="445683155"/>
                    </a:ext>
                  </a:extLst>
                </a:gridCol>
                <a:gridCol w="301184">
                  <a:extLst>
                    <a:ext uri="{9D8B030D-6E8A-4147-A177-3AD203B41FA5}">
                      <a16:colId xmlns:a16="http://schemas.microsoft.com/office/drawing/2014/main" val="3578819395"/>
                    </a:ext>
                  </a:extLst>
                </a:gridCol>
                <a:gridCol w="301184">
                  <a:extLst>
                    <a:ext uri="{9D8B030D-6E8A-4147-A177-3AD203B41FA5}">
                      <a16:colId xmlns:a16="http://schemas.microsoft.com/office/drawing/2014/main" val="2325923287"/>
                    </a:ext>
                  </a:extLst>
                </a:gridCol>
                <a:gridCol w="301184">
                  <a:extLst>
                    <a:ext uri="{9D8B030D-6E8A-4147-A177-3AD203B41FA5}">
                      <a16:colId xmlns:a16="http://schemas.microsoft.com/office/drawing/2014/main" val="4178597609"/>
                    </a:ext>
                  </a:extLst>
                </a:gridCol>
                <a:gridCol w="301184">
                  <a:extLst>
                    <a:ext uri="{9D8B030D-6E8A-4147-A177-3AD203B41FA5}">
                      <a16:colId xmlns:a16="http://schemas.microsoft.com/office/drawing/2014/main" val="823785702"/>
                    </a:ext>
                  </a:extLst>
                </a:gridCol>
                <a:gridCol w="301184">
                  <a:extLst>
                    <a:ext uri="{9D8B030D-6E8A-4147-A177-3AD203B41FA5}">
                      <a16:colId xmlns:a16="http://schemas.microsoft.com/office/drawing/2014/main" val="2325307486"/>
                    </a:ext>
                  </a:extLst>
                </a:gridCol>
              </a:tblGrid>
              <a:tr h="415499">
                <a:tc gridSpan="4">
                  <a:txBody>
                    <a:bodyPr/>
                    <a:lstStyle/>
                    <a:p>
                      <a:pPr algn="ctr" latinLnBrk="1"/>
                      <a:r>
                        <a:rPr lang="en-US" altLang="ko-KR" dirty="0">
                          <a:solidFill>
                            <a:schemeClr val="tx1"/>
                          </a:solidFill>
                        </a:rPr>
                        <a:t>2021</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2022</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2023</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2024</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2025</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2026</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2027</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2028</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2029</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2030</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4">
                  <a:txBody>
                    <a:bodyPr/>
                    <a:lstStyle/>
                    <a:p>
                      <a:pPr algn="ctr" latinLnBrk="1"/>
                      <a:r>
                        <a:rPr lang="en-US" altLang="ko-KR" dirty="0">
                          <a:solidFill>
                            <a:schemeClr val="tx1"/>
                          </a:solidFill>
                        </a:rPr>
                        <a:t>2031</a:t>
                      </a:r>
                      <a:endParaRPr lang="ko-KR" altLang="en-US" dirty="0">
                        <a:solidFill>
                          <a:schemeClr val="tx1"/>
                        </a:solidFill>
                      </a:endParaRPr>
                    </a:p>
                  </a:txBody>
                  <a:tcPr>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3901271943"/>
                  </a:ext>
                </a:extLst>
              </a:tr>
              <a:tr h="415499">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atinLnBrk="1"/>
                      <a:endParaRPr lang="ko-KR" altLang="en-US" dirty="0">
                        <a:solidFill>
                          <a:schemeClr val="accent4">
                            <a:lumMod val="20000"/>
                            <a:lumOff val="80000"/>
                          </a:schemeClr>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accent4">
                            <a:lumMod val="20000"/>
                            <a:lumOff val="8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accent4">
                            <a:lumMod val="20000"/>
                            <a:lumOff val="80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accent4">
                            <a:lumMod val="20000"/>
                            <a:lumOff val="80000"/>
                          </a:schemeClr>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accent4">
                            <a:lumMod val="20000"/>
                            <a:lumOff val="80000"/>
                          </a:schemeClr>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accent6">
                            <a:lumMod val="40000"/>
                            <a:lumOff val="6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latinLnBrk="1"/>
                      <a:endParaRPr lang="ko-KR" altLang="en-US" dirty="0">
                        <a:solidFill>
                          <a:schemeClr val="accent6">
                            <a:lumMod val="40000"/>
                            <a:lumOff val="60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latinLnBrk="1"/>
                      <a:endParaRPr lang="ko-KR" altLang="en-US" dirty="0">
                        <a:solidFill>
                          <a:schemeClr val="accent6">
                            <a:lumMod val="40000"/>
                            <a:lumOff val="60000"/>
                          </a:schemeClr>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latinLnBrk="1"/>
                      <a:endParaRPr lang="ko-KR" altLang="en-US" dirty="0">
                        <a:solidFill>
                          <a:schemeClr val="accent6">
                            <a:lumMod val="40000"/>
                            <a:lumOff val="60000"/>
                          </a:schemeClr>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latinLnBrk="1"/>
                      <a:endParaRPr lang="ko-KR" altLang="en-US" dirty="0">
                        <a:solidFill>
                          <a:schemeClr val="accent6">
                            <a:lumMod val="40000"/>
                            <a:lumOff val="6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atinLnBrk="1"/>
                      <a:endParaRPr lang="ko-KR"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5C00"/>
                    </a:solidFill>
                  </a:tcPr>
                </a:tc>
                <a:tc>
                  <a:txBody>
                    <a:bodyPr/>
                    <a:lstStyle/>
                    <a:p>
                      <a:pPr latinLnBrk="1"/>
                      <a:endParaRPr lang="ko-KR" alt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5C00"/>
                    </a:solid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5C00"/>
                    </a:solidFill>
                  </a:tcPr>
                </a:tc>
                <a:extLst>
                  <a:ext uri="{0D108BD9-81ED-4DB2-BD59-A6C34878D82A}">
                    <a16:rowId xmlns:a16="http://schemas.microsoft.com/office/drawing/2014/main" val="1561667302"/>
                  </a:ext>
                </a:extLst>
              </a:tr>
            </a:tbl>
          </a:graphicData>
        </a:graphic>
      </p:graphicFrame>
      <p:cxnSp>
        <p:nvCxnSpPr>
          <p:cNvPr id="12" name="직선 연결선 11">
            <a:extLst>
              <a:ext uri="{FF2B5EF4-FFF2-40B4-BE49-F238E27FC236}">
                <a16:creationId xmlns:a16="http://schemas.microsoft.com/office/drawing/2014/main" id="{058A38D0-3A35-46FD-BE8B-120FF8229B96}"/>
              </a:ext>
            </a:extLst>
          </p:cNvPr>
          <p:cNvCxnSpPr>
            <a:cxnSpLocks/>
          </p:cNvCxnSpPr>
          <p:nvPr/>
        </p:nvCxnSpPr>
        <p:spPr>
          <a:xfrm>
            <a:off x="12835929" y="3830742"/>
            <a:ext cx="1009650" cy="981075"/>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846AF242-715C-4162-B37A-F751568BB28B}"/>
              </a:ext>
            </a:extLst>
          </p:cNvPr>
          <p:cNvCxnSpPr>
            <a:cxnSpLocks/>
          </p:cNvCxnSpPr>
          <p:nvPr/>
        </p:nvCxnSpPr>
        <p:spPr>
          <a:xfrm>
            <a:off x="11880253" y="3796725"/>
            <a:ext cx="266871" cy="928897"/>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직선 연결선 29">
            <a:extLst>
              <a:ext uri="{FF2B5EF4-FFF2-40B4-BE49-F238E27FC236}">
                <a16:creationId xmlns:a16="http://schemas.microsoft.com/office/drawing/2014/main" id="{B98DBE8C-7AF3-4307-B748-FC6F6B121EEA}"/>
              </a:ext>
            </a:extLst>
          </p:cNvPr>
          <p:cNvCxnSpPr>
            <a:cxnSpLocks/>
          </p:cNvCxnSpPr>
          <p:nvPr/>
        </p:nvCxnSpPr>
        <p:spPr>
          <a:xfrm>
            <a:off x="8097053" y="3800266"/>
            <a:ext cx="727572" cy="925356"/>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B761B9E0-3D74-4330-9AFB-3F2F4051AE74}"/>
              </a:ext>
            </a:extLst>
          </p:cNvPr>
          <p:cNvCxnSpPr>
            <a:cxnSpLocks/>
          </p:cNvCxnSpPr>
          <p:nvPr/>
        </p:nvCxnSpPr>
        <p:spPr>
          <a:xfrm>
            <a:off x="4654337" y="3800266"/>
            <a:ext cx="128112" cy="925356"/>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F8CAD5C3-CA84-4F62-8A3B-B75DF6F2D60A}"/>
              </a:ext>
            </a:extLst>
          </p:cNvPr>
          <p:cNvCxnSpPr>
            <a:cxnSpLocks/>
          </p:cNvCxnSpPr>
          <p:nvPr/>
        </p:nvCxnSpPr>
        <p:spPr>
          <a:xfrm>
            <a:off x="1257909" y="3830742"/>
            <a:ext cx="517456" cy="575144"/>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FA110E3-027E-48E1-BFB1-25AAB8C14CB3}"/>
              </a:ext>
            </a:extLst>
          </p:cNvPr>
          <p:cNvCxnSpPr>
            <a:cxnSpLocks/>
          </p:cNvCxnSpPr>
          <p:nvPr/>
        </p:nvCxnSpPr>
        <p:spPr>
          <a:xfrm>
            <a:off x="5814321" y="3800266"/>
            <a:ext cx="102832" cy="1273272"/>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A0EE63-3EE1-4D49-845D-C393E71E9345}"/>
              </a:ext>
            </a:extLst>
          </p:cNvPr>
          <p:cNvSpPr txBox="1"/>
          <p:nvPr/>
        </p:nvSpPr>
        <p:spPr>
          <a:xfrm>
            <a:off x="2812166" y="1506169"/>
            <a:ext cx="2419060" cy="1477328"/>
          </a:xfrm>
          <a:prstGeom prst="rect">
            <a:avLst/>
          </a:prstGeom>
          <a:noFill/>
          <a:ln>
            <a:solidFill>
              <a:srgbClr val="FFC000"/>
            </a:solidFill>
          </a:ln>
        </p:spPr>
        <p:txBody>
          <a:bodyPr wrap="none" rtlCol="0">
            <a:spAutoFit/>
          </a:bodyPr>
          <a:lstStyle/>
          <a:p>
            <a:pPr marL="285750" indent="-285750">
              <a:buFont typeface="Wingdings" panose="05000000000000000000" pitchFamily="2" charset="2"/>
              <a:buChar char="ü"/>
            </a:pPr>
            <a:r>
              <a:rPr lang="en-US" altLang="ko-KR" sz="1800" dirty="0"/>
              <a:t>Undulators</a:t>
            </a:r>
            <a:r>
              <a:rPr lang="ko-KR" altLang="en-US" sz="1800" dirty="0"/>
              <a:t> </a:t>
            </a:r>
            <a:endParaRPr lang="en-US" altLang="ko-KR" sz="1800" dirty="0"/>
          </a:p>
          <a:p>
            <a:r>
              <a:rPr lang="en-US" altLang="ko-KR" sz="1800" dirty="0"/>
              <a:t>EPU98, EPU78</a:t>
            </a:r>
          </a:p>
          <a:p>
            <a:r>
              <a:rPr lang="en-US" altLang="ko-KR" sz="1800" dirty="0"/>
              <a:t>IVU20, IVU22, IVU24</a:t>
            </a:r>
          </a:p>
          <a:p>
            <a:r>
              <a:rPr lang="en-US" altLang="ko-KR" sz="1800" dirty="0"/>
              <a:t>IVU16(will</a:t>
            </a:r>
            <a:r>
              <a:rPr lang="ko-KR" altLang="en-US" sz="1800" dirty="0"/>
              <a:t> </a:t>
            </a:r>
            <a:r>
              <a:rPr lang="en-US" altLang="ko-KR" sz="1800" dirty="0"/>
              <a:t>be</a:t>
            </a:r>
            <a:r>
              <a:rPr lang="ko-KR" altLang="en-US" sz="1800" dirty="0"/>
              <a:t> </a:t>
            </a:r>
            <a:r>
              <a:rPr lang="en-US" altLang="ko-KR" sz="1800" dirty="0"/>
              <a:t>purchase)</a:t>
            </a:r>
          </a:p>
          <a:p>
            <a:pPr marL="285750" indent="-285750">
              <a:buFont typeface="Wingdings" panose="05000000000000000000" pitchFamily="2" charset="2"/>
              <a:buChar char="ü"/>
            </a:pPr>
            <a:r>
              <a:rPr lang="en-US" altLang="ko-KR" sz="1800" dirty="0"/>
              <a:t>Vacuum Valves</a:t>
            </a:r>
            <a:endParaRPr lang="ko-KR" altLang="en-US" sz="1800" dirty="0"/>
          </a:p>
        </p:txBody>
      </p:sp>
      <p:cxnSp>
        <p:nvCxnSpPr>
          <p:cNvPr id="41" name="직선 연결선 40">
            <a:extLst>
              <a:ext uri="{FF2B5EF4-FFF2-40B4-BE49-F238E27FC236}">
                <a16:creationId xmlns:a16="http://schemas.microsoft.com/office/drawing/2014/main" id="{3F0C5409-1A8F-494E-B372-6C208AF371CE}"/>
              </a:ext>
            </a:extLst>
          </p:cNvPr>
          <p:cNvCxnSpPr>
            <a:cxnSpLocks/>
          </p:cNvCxnSpPr>
          <p:nvPr/>
        </p:nvCxnSpPr>
        <p:spPr>
          <a:xfrm>
            <a:off x="6303597" y="4022434"/>
            <a:ext cx="17475" cy="2217140"/>
          </a:xfrm>
          <a:prstGeom prst="line">
            <a:avLst/>
          </a:prstGeom>
          <a:ln w="762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A3449E1E-281A-4523-8281-8CE228FB69F1}"/>
              </a:ext>
            </a:extLst>
          </p:cNvPr>
          <p:cNvCxnSpPr>
            <a:cxnSpLocks/>
          </p:cNvCxnSpPr>
          <p:nvPr/>
        </p:nvCxnSpPr>
        <p:spPr>
          <a:xfrm>
            <a:off x="5231226" y="2950642"/>
            <a:ext cx="0" cy="554451"/>
          </a:xfrm>
          <a:prstGeom prst="straightConnector1">
            <a:avLst/>
          </a:prstGeom>
          <a:ln>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직사각형 47">
            <a:extLst>
              <a:ext uri="{FF2B5EF4-FFF2-40B4-BE49-F238E27FC236}">
                <a16:creationId xmlns:a16="http://schemas.microsoft.com/office/drawing/2014/main" id="{EFD9B05E-1219-4857-947A-40000574A436}"/>
              </a:ext>
            </a:extLst>
          </p:cNvPr>
          <p:cNvSpPr/>
          <p:nvPr/>
        </p:nvSpPr>
        <p:spPr>
          <a:xfrm>
            <a:off x="2795168" y="1063661"/>
            <a:ext cx="8498285" cy="438582"/>
          </a:xfrm>
          <a:prstGeom prst="rect">
            <a:avLst/>
          </a:prstGeom>
          <a:ln>
            <a:solidFill>
              <a:srgbClr val="FFC000"/>
            </a:solidFill>
          </a:ln>
        </p:spPr>
        <p:txBody>
          <a:bodyPr wrap="square">
            <a:spAutoFit/>
          </a:bodyPr>
          <a:lstStyle/>
          <a:p>
            <a:r>
              <a:rPr lang="en-US" altLang="ko-KR" dirty="0"/>
              <a:t>Beamline Purchase</a:t>
            </a:r>
          </a:p>
        </p:txBody>
      </p:sp>
      <p:sp>
        <p:nvSpPr>
          <p:cNvPr id="52" name="직사각형 51">
            <a:extLst>
              <a:ext uri="{FF2B5EF4-FFF2-40B4-BE49-F238E27FC236}">
                <a16:creationId xmlns:a16="http://schemas.microsoft.com/office/drawing/2014/main" id="{6CB7B85C-E844-4889-8A76-CEA6751536E1}"/>
              </a:ext>
            </a:extLst>
          </p:cNvPr>
          <p:cNvSpPr/>
          <p:nvPr/>
        </p:nvSpPr>
        <p:spPr>
          <a:xfrm>
            <a:off x="6764750" y="2208061"/>
            <a:ext cx="4528710" cy="784830"/>
          </a:xfrm>
          <a:prstGeom prst="rect">
            <a:avLst/>
          </a:prstGeom>
          <a:ln>
            <a:solidFill>
              <a:srgbClr val="CC0066"/>
            </a:solidFill>
          </a:ln>
        </p:spPr>
        <p:txBody>
          <a:bodyPr wrap="square">
            <a:spAutoFit/>
          </a:bodyPr>
          <a:lstStyle/>
          <a:p>
            <a:r>
              <a:rPr lang="en-US" altLang="ko-KR" dirty="0"/>
              <a:t>Building Construction </a:t>
            </a:r>
          </a:p>
          <a:p>
            <a:r>
              <a:rPr lang="en-US" altLang="ko-KR" b="1" dirty="0"/>
              <a:t>Start</a:t>
            </a:r>
            <a:r>
              <a:rPr lang="en-US" altLang="ko-KR" dirty="0"/>
              <a:t>                                        </a:t>
            </a:r>
            <a:r>
              <a:rPr lang="en-US" altLang="ko-KR" b="1" dirty="0"/>
              <a:t>Complete</a:t>
            </a:r>
          </a:p>
        </p:txBody>
      </p:sp>
      <p:cxnSp>
        <p:nvCxnSpPr>
          <p:cNvPr id="56" name="직선 화살표 연결선 55">
            <a:extLst>
              <a:ext uri="{FF2B5EF4-FFF2-40B4-BE49-F238E27FC236}">
                <a16:creationId xmlns:a16="http://schemas.microsoft.com/office/drawing/2014/main" id="{F87E34B4-4B33-4378-B435-F4D72205688D}"/>
              </a:ext>
            </a:extLst>
          </p:cNvPr>
          <p:cNvCxnSpPr>
            <a:cxnSpLocks/>
          </p:cNvCxnSpPr>
          <p:nvPr/>
        </p:nvCxnSpPr>
        <p:spPr>
          <a:xfrm>
            <a:off x="6764751" y="2950641"/>
            <a:ext cx="0" cy="55445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직선 화살표 연결선 57">
            <a:extLst>
              <a:ext uri="{FF2B5EF4-FFF2-40B4-BE49-F238E27FC236}">
                <a16:creationId xmlns:a16="http://schemas.microsoft.com/office/drawing/2014/main" id="{32BFA30F-3D21-4CC4-BAB5-8082D976EF14}"/>
              </a:ext>
            </a:extLst>
          </p:cNvPr>
          <p:cNvCxnSpPr>
            <a:cxnSpLocks/>
          </p:cNvCxnSpPr>
          <p:nvPr/>
        </p:nvCxnSpPr>
        <p:spPr>
          <a:xfrm>
            <a:off x="11293463" y="2542843"/>
            <a:ext cx="0" cy="9622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그룹 61">
            <a:extLst>
              <a:ext uri="{FF2B5EF4-FFF2-40B4-BE49-F238E27FC236}">
                <a16:creationId xmlns:a16="http://schemas.microsoft.com/office/drawing/2014/main" id="{E3E921BC-0AC8-43B1-94C0-DCBE53128A48}"/>
              </a:ext>
            </a:extLst>
          </p:cNvPr>
          <p:cNvGrpSpPr/>
          <p:nvPr/>
        </p:nvGrpSpPr>
        <p:grpSpPr>
          <a:xfrm>
            <a:off x="626973" y="0"/>
            <a:ext cx="7830913" cy="839754"/>
            <a:chOff x="626973" y="0"/>
            <a:chExt cx="7830913" cy="839754"/>
          </a:xfrm>
        </p:grpSpPr>
        <p:sp>
          <p:nvSpPr>
            <p:cNvPr id="60" name="TextBox 59">
              <a:extLst>
                <a:ext uri="{FF2B5EF4-FFF2-40B4-BE49-F238E27FC236}">
                  <a16:creationId xmlns:a16="http://schemas.microsoft.com/office/drawing/2014/main" id="{4311D34E-E517-489E-AFB1-080AA377AE3F}"/>
                </a:ext>
              </a:extLst>
            </p:cNvPr>
            <p:cNvSpPr txBox="1"/>
            <p:nvPr/>
          </p:nvSpPr>
          <p:spPr>
            <a:xfrm>
              <a:off x="1706473" y="8757"/>
              <a:ext cx="6751413" cy="830997"/>
            </a:xfrm>
            <a:prstGeom prst="rect">
              <a:avLst/>
            </a:prstGeom>
            <a:noFill/>
          </p:spPr>
          <p:txBody>
            <a:bodyPr wrap="square" rtlCol="0">
              <a:spAutoFit/>
            </a:bodyPr>
            <a:lstStyle/>
            <a:p>
              <a:r>
                <a:rPr lang="en-US" altLang="ko-KR"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rPr>
                <a:t>II. </a:t>
              </a:r>
              <a:r>
                <a:rPr lang="en-US" altLang="ko-KR" sz="2400" b="1" spc="-118" dirty="0">
                  <a:solidFill>
                    <a:srgbClr val="FF3300"/>
                  </a:solidFill>
                  <a:effectLst>
                    <a:outerShdw blurRad="38100" dist="38100" dir="2700000" algn="tl">
                      <a:srgbClr val="000000">
                        <a:alpha val="43137"/>
                      </a:srgbClr>
                    </a:outerShdw>
                  </a:effectLst>
                  <a:latin typeface="HY헤드라인M" panose="02030600000101010101" pitchFamily="18" charset="-127"/>
                  <a:ea typeface="HY헤드라인M" panose="02030600000101010101" pitchFamily="18" charset="-127"/>
                  <a:cs typeface="산돌고딕 L"/>
                </a:rPr>
                <a:t>Beamline Progress</a:t>
              </a:r>
            </a:p>
            <a:p>
              <a:endParaRPr lang="ko-KR" altLang="en-US" sz="2400" b="1" dirty="0">
                <a:solidFill>
                  <a:srgbClr val="E65C00"/>
                </a:solidFill>
                <a:latin typeface="HY헤드라인M" panose="02030600000101010101" pitchFamily="18" charset="-127"/>
                <a:ea typeface="HY헤드라인M" panose="02030600000101010101" pitchFamily="18" charset="-127"/>
                <a:cs typeface="Ebrima" panose="02000000000000000000" pitchFamily="2" charset="0"/>
              </a:endParaRPr>
            </a:p>
          </p:txBody>
        </p:sp>
        <p:sp>
          <p:nvSpPr>
            <p:cNvPr id="61" name="Rectangle 6">
              <a:extLst>
                <a:ext uri="{FF2B5EF4-FFF2-40B4-BE49-F238E27FC236}">
                  <a16:creationId xmlns:a16="http://schemas.microsoft.com/office/drawing/2014/main" id="{3A4F24E6-D51D-4A18-A092-915FEED8D222}"/>
                </a:ext>
              </a:extLst>
            </p:cNvPr>
            <p:cNvSpPr>
              <a:spLocks noChangeArrowheads="1"/>
            </p:cNvSpPr>
            <p:nvPr/>
          </p:nvSpPr>
          <p:spPr bwMode="auto">
            <a:xfrm>
              <a:off x="626973" y="0"/>
              <a:ext cx="1079500" cy="479180"/>
            </a:xfrm>
            <a:prstGeom prst="rect">
              <a:avLst/>
            </a:prstGeom>
            <a:solidFill>
              <a:srgbClr val="E65C00"/>
            </a:solidFill>
            <a:ln>
              <a:solidFill>
                <a:srgbClr val="E65C00"/>
              </a:solid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grpSp>
      <p:sp>
        <p:nvSpPr>
          <p:cNvPr id="3" name="TextBox 2">
            <a:extLst>
              <a:ext uri="{FF2B5EF4-FFF2-40B4-BE49-F238E27FC236}">
                <a16:creationId xmlns:a16="http://schemas.microsoft.com/office/drawing/2014/main" id="{CA002830-18A9-4AD6-AC9A-9181970E256C}"/>
              </a:ext>
            </a:extLst>
          </p:cNvPr>
          <p:cNvSpPr txBox="1"/>
          <p:nvPr/>
        </p:nvSpPr>
        <p:spPr>
          <a:xfrm>
            <a:off x="12898833" y="1998510"/>
            <a:ext cx="2100703" cy="646331"/>
          </a:xfrm>
          <a:prstGeom prst="rect">
            <a:avLst/>
          </a:prstGeom>
          <a:noFill/>
          <a:ln>
            <a:solidFill>
              <a:srgbClr val="FF0000"/>
            </a:solidFill>
          </a:ln>
        </p:spPr>
        <p:txBody>
          <a:bodyPr wrap="none" rtlCol="0">
            <a:spAutoFit/>
          </a:bodyPr>
          <a:lstStyle/>
          <a:p>
            <a:r>
              <a:rPr lang="en-US" altLang="ko-KR" sz="3600" b="1" dirty="0">
                <a:solidFill>
                  <a:srgbClr val="FF0000"/>
                </a:solidFill>
              </a:rPr>
              <a:t>Tentative!</a:t>
            </a:r>
            <a:endParaRPr lang="ko-KR" altLang="en-US" sz="3600" b="1" dirty="0">
              <a:solidFill>
                <a:srgbClr val="FF0000"/>
              </a:solidFill>
            </a:endParaRPr>
          </a:p>
        </p:txBody>
      </p:sp>
      <p:sp>
        <p:nvSpPr>
          <p:cNvPr id="4" name="TextBox 3">
            <a:extLst>
              <a:ext uri="{FF2B5EF4-FFF2-40B4-BE49-F238E27FC236}">
                <a16:creationId xmlns:a16="http://schemas.microsoft.com/office/drawing/2014/main" id="{6DD06FCF-380D-47F7-8DD3-1957A8D563BB}"/>
              </a:ext>
            </a:extLst>
          </p:cNvPr>
          <p:cNvSpPr txBox="1"/>
          <p:nvPr/>
        </p:nvSpPr>
        <p:spPr>
          <a:xfrm>
            <a:off x="5749473" y="6179108"/>
            <a:ext cx="1143198" cy="438582"/>
          </a:xfrm>
          <a:prstGeom prst="rect">
            <a:avLst/>
          </a:prstGeom>
          <a:solidFill>
            <a:srgbClr val="FFFF00"/>
          </a:solidFill>
          <a:ln w="38100">
            <a:solidFill>
              <a:schemeClr val="tx1"/>
            </a:solidFill>
            <a:prstDash val="solid"/>
          </a:ln>
        </p:spPr>
        <p:txBody>
          <a:bodyPr wrap="none" rtlCol="0">
            <a:spAutoFit/>
          </a:bodyPr>
          <a:lstStyle/>
          <a:p>
            <a:r>
              <a:rPr lang="en-US" altLang="ko-KR" dirty="0"/>
              <a:t>Present</a:t>
            </a:r>
            <a:r>
              <a:rPr lang="ko-KR" altLang="en-US" dirty="0"/>
              <a:t> </a:t>
            </a:r>
          </a:p>
        </p:txBody>
      </p:sp>
      <p:sp>
        <p:nvSpPr>
          <p:cNvPr id="11" name="직사각형 10">
            <a:extLst>
              <a:ext uri="{FF2B5EF4-FFF2-40B4-BE49-F238E27FC236}">
                <a16:creationId xmlns:a16="http://schemas.microsoft.com/office/drawing/2014/main" id="{5FDDC825-9159-4EC2-AD8B-3DC44221876B}"/>
              </a:ext>
            </a:extLst>
          </p:cNvPr>
          <p:cNvSpPr/>
          <p:nvPr/>
        </p:nvSpPr>
        <p:spPr>
          <a:xfrm>
            <a:off x="3909499" y="6691118"/>
            <a:ext cx="8832827" cy="1477328"/>
          </a:xfrm>
          <a:prstGeom prst="rect">
            <a:avLst/>
          </a:prstGeom>
          <a:solidFill>
            <a:schemeClr val="accent4">
              <a:lumMod val="20000"/>
              <a:lumOff val="80000"/>
            </a:schemeClr>
          </a:solidFill>
        </p:spPr>
        <p:txBody>
          <a:bodyPr wrap="square">
            <a:spAutoFit/>
          </a:bodyPr>
          <a:lstStyle/>
          <a:p>
            <a:r>
              <a:rPr lang="en-US" altLang="ko-KR" dirty="0"/>
              <a:t>- </a:t>
            </a:r>
            <a:r>
              <a:rPr lang="ko-KR" altLang="en-US" dirty="0" err="1"/>
              <a:t>Revisit</a:t>
            </a:r>
            <a:r>
              <a:rPr lang="ko-KR" altLang="en-US" dirty="0"/>
              <a:t> of </a:t>
            </a:r>
            <a:r>
              <a:rPr lang="ko-KR" altLang="en-US" dirty="0" err="1"/>
              <a:t>beamline</a:t>
            </a:r>
            <a:r>
              <a:rPr lang="ko-KR" altLang="en-US" dirty="0"/>
              <a:t> </a:t>
            </a:r>
            <a:r>
              <a:rPr lang="ko-KR" altLang="en-US" dirty="0" err="1"/>
              <a:t>scope</a:t>
            </a:r>
            <a:r>
              <a:rPr lang="ko-KR" altLang="en-US" dirty="0"/>
              <a:t> </a:t>
            </a:r>
            <a:r>
              <a:rPr lang="ko-KR" altLang="en-US" dirty="0" err="1"/>
              <a:t>to</a:t>
            </a:r>
            <a:r>
              <a:rPr lang="ko-KR" altLang="en-US" dirty="0"/>
              <a:t> </a:t>
            </a:r>
            <a:r>
              <a:rPr lang="ko-KR" altLang="en-US" dirty="0" err="1"/>
              <a:t>reinforce</a:t>
            </a:r>
            <a:r>
              <a:rPr lang="ko-KR" altLang="en-US" dirty="0"/>
              <a:t> </a:t>
            </a:r>
            <a:r>
              <a:rPr lang="ko-KR" altLang="en-US" dirty="0" err="1"/>
              <a:t>future</a:t>
            </a:r>
            <a:r>
              <a:rPr lang="ko-KR" altLang="en-US" dirty="0"/>
              <a:t> </a:t>
            </a:r>
            <a:r>
              <a:rPr lang="ko-KR" altLang="en-US" dirty="0" err="1"/>
              <a:t>scientific</a:t>
            </a:r>
            <a:r>
              <a:rPr lang="ko-KR" altLang="en-US" dirty="0"/>
              <a:t> </a:t>
            </a:r>
            <a:r>
              <a:rPr lang="ko-KR" altLang="en-US" dirty="0" err="1"/>
              <a:t>capability</a:t>
            </a:r>
            <a:endParaRPr lang="ko-KR" altLang="en-US" dirty="0"/>
          </a:p>
          <a:p>
            <a:r>
              <a:rPr lang="en-US" altLang="ko-KR" dirty="0"/>
              <a:t>- </a:t>
            </a:r>
            <a:r>
              <a:rPr lang="ko-KR" altLang="en-US" dirty="0" err="1"/>
              <a:t>Expansion</a:t>
            </a:r>
            <a:r>
              <a:rPr lang="ko-KR" altLang="en-US" dirty="0"/>
              <a:t> of </a:t>
            </a:r>
            <a:r>
              <a:rPr lang="ko-KR" altLang="en-US" dirty="0" err="1"/>
              <a:t>working</a:t>
            </a:r>
            <a:r>
              <a:rPr lang="ko-KR" altLang="en-US" dirty="0"/>
              <a:t> </a:t>
            </a:r>
            <a:r>
              <a:rPr lang="ko-KR" altLang="en-US" dirty="0" err="1"/>
              <a:t>groups</a:t>
            </a:r>
            <a:r>
              <a:rPr lang="ko-KR" altLang="en-US" dirty="0"/>
              <a:t> </a:t>
            </a:r>
            <a:r>
              <a:rPr lang="ko-KR" altLang="en-US" dirty="0" err="1"/>
              <a:t>for</a:t>
            </a:r>
            <a:r>
              <a:rPr lang="ko-KR" altLang="en-US" dirty="0"/>
              <a:t> </a:t>
            </a:r>
            <a:r>
              <a:rPr lang="ko-KR" altLang="en-US" dirty="0" err="1"/>
              <a:t>broader</a:t>
            </a:r>
            <a:r>
              <a:rPr lang="ko-KR" altLang="en-US" dirty="0"/>
              <a:t> </a:t>
            </a:r>
            <a:r>
              <a:rPr lang="ko-KR" altLang="en-US" dirty="0" err="1"/>
              <a:t>expertise</a:t>
            </a:r>
            <a:endParaRPr lang="ko-KR" altLang="en-US" dirty="0"/>
          </a:p>
          <a:p>
            <a:r>
              <a:rPr lang="en-US" altLang="ko-KR" dirty="0"/>
              <a:t>- </a:t>
            </a:r>
            <a:r>
              <a:rPr lang="ko-KR" altLang="en-US" dirty="0" err="1"/>
              <a:t>Continuous</a:t>
            </a:r>
            <a:r>
              <a:rPr lang="ko-KR" altLang="en-US" dirty="0"/>
              <a:t> </a:t>
            </a:r>
            <a:r>
              <a:rPr lang="ko-KR" altLang="en-US" dirty="0" err="1"/>
              <a:t>consultation</a:t>
            </a:r>
            <a:r>
              <a:rPr lang="ko-KR" altLang="en-US" dirty="0"/>
              <a:t> </a:t>
            </a:r>
            <a:r>
              <a:rPr lang="ko-KR" altLang="en-US" dirty="0" err="1"/>
              <a:t>with</a:t>
            </a:r>
            <a:r>
              <a:rPr lang="ko-KR" altLang="en-US" dirty="0"/>
              <a:t> SAC </a:t>
            </a:r>
            <a:r>
              <a:rPr lang="ko-KR" altLang="en-US" dirty="0" err="1"/>
              <a:t>for</a:t>
            </a:r>
            <a:r>
              <a:rPr lang="ko-KR" altLang="en-US" dirty="0"/>
              <a:t> </a:t>
            </a:r>
            <a:r>
              <a:rPr lang="ko-KR" altLang="en-US" dirty="0" err="1"/>
              <a:t>scientific</a:t>
            </a:r>
            <a:r>
              <a:rPr lang="ko-KR" altLang="en-US" dirty="0"/>
              <a:t> </a:t>
            </a:r>
            <a:r>
              <a:rPr lang="ko-KR" altLang="en-US" dirty="0" err="1"/>
              <a:t>alignment</a:t>
            </a:r>
            <a:endParaRPr lang="ko-KR" altLang="en-US" dirty="0"/>
          </a:p>
          <a:p>
            <a:r>
              <a:rPr lang="en-US" altLang="ko-KR" dirty="0"/>
              <a:t>- </a:t>
            </a:r>
            <a:r>
              <a:rPr lang="ko-KR" altLang="en-US" dirty="0" err="1"/>
              <a:t>Preparation</a:t>
            </a:r>
            <a:r>
              <a:rPr lang="ko-KR" altLang="en-US" dirty="0"/>
              <a:t> </a:t>
            </a:r>
            <a:r>
              <a:rPr lang="ko-KR" altLang="en-US" dirty="0" err="1"/>
              <a:t>for</a:t>
            </a:r>
            <a:r>
              <a:rPr lang="ko-KR" altLang="en-US" dirty="0"/>
              <a:t> </a:t>
            </a:r>
            <a:r>
              <a:rPr lang="ko-KR" altLang="en-US" dirty="0" err="1"/>
              <a:t>major</a:t>
            </a:r>
            <a:r>
              <a:rPr lang="ko-KR" altLang="en-US" dirty="0"/>
              <a:t> </a:t>
            </a:r>
            <a:r>
              <a:rPr lang="ko-KR" altLang="en-US" dirty="0" err="1"/>
              <a:t>procurement</a:t>
            </a:r>
            <a:r>
              <a:rPr lang="ko-KR" altLang="en-US" dirty="0"/>
              <a:t> </a:t>
            </a:r>
            <a:r>
              <a:rPr lang="ko-KR" altLang="en-US" dirty="0" err="1"/>
              <a:t>underway</a:t>
            </a:r>
            <a:endParaRPr lang="ko-KR" altLang="en-US" dirty="0"/>
          </a:p>
        </p:txBody>
      </p:sp>
    </p:spTree>
    <p:extLst>
      <p:ext uri="{BB962C8B-B14F-4D97-AF65-F5344CB8AC3E}">
        <p14:creationId xmlns:p14="http://schemas.microsoft.com/office/powerpoint/2010/main" val="1448001798"/>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36183</TotalTime>
  <Words>14248</Words>
  <Application>Microsoft Office PowerPoint</Application>
  <PresentationFormat>사용자 지정</PresentationFormat>
  <Paragraphs>1991</Paragraphs>
  <Slides>55</Slides>
  <Notes>35</Notes>
  <HiddenSlides>0</HiddenSlides>
  <MMClips>0</MMClips>
  <ScaleCrop>false</ScaleCrop>
  <HeadingPairs>
    <vt:vector size="6" baseType="variant">
      <vt:variant>
        <vt:lpstr>사용한 글꼴</vt:lpstr>
      </vt:variant>
      <vt:variant>
        <vt:i4>19</vt:i4>
      </vt:variant>
      <vt:variant>
        <vt:lpstr>테마</vt:lpstr>
      </vt:variant>
      <vt:variant>
        <vt:i4>1</vt:i4>
      </vt:variant>
      <vt:variant>
        <vt:lpstr>슬라이드 제목</vt:lpstr>
      </vt:variant>
      <vt:variant>
        <vt:i4>55</vt:i4>
      </vt:variant>
    </vt:vector>
  </HeadingPairs>
  <TitlesOfParts>
    <vt:vector size="75" baseType="lpstr">
      <vt:lpstr>KoPub돋움체 Bold</vt:lpstr>
      <vt:lpstr>NotoSansCJK</vt:lpstr>
      <vt:lpstr>굴림</vt:lpstr>
      <vt:lpstr>산돌고딕 L</vt:lpstr>
      <vt:lpstr>휴먼편지체</vt:lpstr>
      <vt:lpstr>Abadi</vt:lpstr>
      <vt:lpstr>Arial</vt:lpstr>
      <vt:lpstr>Calibri</vt:lpstr>
      <vt:lpstr>Calibri Light</vt:lpstr>
      <vt:lpstr>Cambria Math</vt:lpstr>
      <vt:lpstr>Courier New</vt:lpstr>
      <vt:lpstr>Ebrima</vt:lpstr>
      <vt:lpstr>HY헤드라인M</vt:lpstr>
      <vt:lpstr>Symbol</vt:lpstr>
      <vt:lpstr>Times New Roman</vt:lpstr>
      <vt:lpstr>Verdana</vt:lpstr>
      <vt:lpstr>Wingdings</vt:lpstr>
      <vt:lpstr>맑은 고딕</vt:lpstr>
      <vt:lpstr>맑은 고딕</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Nayoung Kim</dc:creator>
  <cp:lastModifiedBy>김기정김기정</cp:lastModifiedBy>
  <cp:revision>765</cp:revision>
  <cp:lastPrinted>2025-10-31T00:37:17Z</cp:lastPrinted>
  <dcterms:created xsi:type="dcterms:W3CDTF">2017-04-18T01:35:36Z</dcterms:created>
  <dcterms:modified xsi:type="dcterms:W3CDTF">2025-11-05T02:50:31Z</dcterms:modified>
</cp:coreProperties>
</file>