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39"/>
  </p:notesMasterIdLst>
  <p:sldIdLst>
    <p:sldId id="257" r:id="rId2"/>
    <p:sldId id="496" r:id="rId3"/>
    <p:sldId id="278" r:id="rId4"/>
    <p:sldId id="584" r:id="rId5"/>
    <p:sldId id="600" r:id="rId6"/>
    <p:sldId id="622" r:id="rId7"/>
    <p:sldId id="619" r:id="rId8"/>
    <p:sldId id="602" r:id="rId9"/>
    <p:sldId id="623" r:id="rId10"/>
    <p:sldId id="630" r:id="rId11"/>
    <p:sldId id="605" r:id="rId12"/>
    <p:sldId id="625" r:id="rId13"/>
    <p:sldId id="626" r:id="rId14"/>
    <p:sldId id="624" r:id="rId15"/>
    <p:sldId id="574" r:id="rId16"/>
    <p:sldId id="631" r:id="rId17"/>
    <p:sldId id="621" r:id="rId18"/>
    <p:sldId id="606" r:id="rId19"/>
    <p:sldId id="607" r:id="rId20"/>
    <p:sldId id="627" r:id="rId21"/>
    <p:sldId id="628" r:id="rId22"/>
    <p:sldId id="629" r:id="rId23"/>
    <p:sldId id="611" r:id="rId24"/>
    <p:sldId id="632" r:id="rId25"/>
    <p:sldId id="613" r:id="rId26"/>
    <p:sldId id="615" r:id="rId27"/>
    <p:sldId id="616" r:id="rId28"/>
    <p:sldId id="617" r:id="rId29"/>
    <p:sldId id="618" r:id="rId30"/>
    <p:sldId id="635" r:id="rId31"/>
    <p:sldId id="598" r:id="rId32"/>
    <p:sldId id="634" r:id="rId33"/>
    <p:sldId id="637" r:id="rId34"/>
    <p:sldId id="636" r:id="rId35"/>
    <p:sldId id="638" r:id="rId36"/>
    <p:sldId id="640" r:id="rId37"/>
    <p:sldId id="262" r:id="rId38"/>
  </p:sldIdLst>
  <p:sldSz cx="15236825" cy="8570913"/>
  <p:notesSz cx="6797675" cy="9926638"/>
  <p:defaultTex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43E4B7CD-D69B-4747-9997-E7DC1D4C476A}">
          <p14:sldIdLst>
            <p14:sldId id="257"/>
            <p14:sldId id="496"/>
            <p14:sldId id="278"/>
            <p14:sldId id="584"/>
            <p14:sldId id="600"/>
            <p14:sldId id="622"/>
            <p14:sldId id="619"/>
            <p14:sldId id="602"/>
            <p14:sldId id="623"/>
            <p14:sldId id="630"/>
            <p14:sldId id="605"/>
            <p14:sldId id="625"/>
            <p14:sldId id="626"/>
            <p14:sldId id="624"/>
            <p14:sldId id="574"/>
            <p14:sldId id="631"/>
            <p14:sldId id="621"/>
            <p14:sldId id="606"/>
            <p14:sldId id="607"/>
            <p14:sldId id="627"/>
            <p14:sldId id="628"/>
            <p14:sldId id="629"/>
            <p14:sldId id="611"/>
            <p14:sldId id="632"/>
            <p14:sldId id="613"/>
            <p14:sldId id="615"/>
            <p14:sldId id="616"/>
            <p14:sldId id="617"/>
            <p14:sldId id="618"/>
            <p14:sldId id="635"/>
            <p14:sldId id="598"/>
            <p14:sldId id="634"/>
            <p14:sldId id="637"/>
            <p14:sldId id="636"/>
            <p14:sldId id="638"/>
            <p14:sldId id="640"/>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77777"/>
    <a:srgbClr val="E65C00"/>
    <a:srgbClr val="808000"/>
    <a:srgbClr val="0A178E"/>
    <a:srgbClr val="120890"/>
    <a:srgbClr val="FFC000"/>
    <a:srgbClr val="CC0066"/>
    <a:srgbClr val="969696"/>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2" autoAdjust="0"/>
    <p:restoredTop sz="78168" autoAdjust="0"/>
  </p:normalViewPr>
  <p:slideViewPr>
    <p:cSldViewPr snapToGrid="0">
      <p:cViewPr varScale="1">
        <p:scale>
          <a:sx n="63" d="100"/>
          <a:sy n="63" d="100"/>
        </p:scale>
        <p:origin x="93"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6" d="100"/>
          <a:sy n="96" d="100"/>
        </p:scale>
        <p:origin x="398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C7D958E-6CEE-4449-89D4-CAB6BC16A5C3}" type="datetimeFigureOut">
              <a:rPr lang="ko-KR" altLang="en-US" smtClean="0"/>
              <a:t>2025-11-04</a:t>
            </a:fld>
            <a:endParaRPr lang="ko-KR" altLang="en-US"/>
          </a:p>
        </p:txBody>
      </p:sp>
      <p:sp>
        <p:nvSpPr>
          <p:cNvPr id="4" name="슬라이드 이미지 개체 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2D32CC8-D241-4736-9A5D-F7D1015409B0}" type="slidenum">
              <a:rPr lang="ko-KR" altLang="en-US" smtClean="0"/>
              <a:t>‹#›</a:t>
            </a:fld>
            <a:endParaRPr lang="ko-KR" altLang="en-US"/>
          </a:p>
        </p:txBody>
      </p:sp>
    </p:spTree>
    <p:extLst>
      <p:ext uri="{BB962C8B-B14F-4D97-AF65-F5344CB8AC3E}">
        <p14:creationId xmlns:p14="http://schemas.microsoft.com/office/powerpoint/2010/main" val="59083900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안녕하십니까 다목적 </a:t>
            </a:r>
            <a:r>
              <a:rPr lang="ko-KR" altLang="en-US" dirty="0" err="1"/>
              <a:t>방사광가속기</a:t>
            </a:r>
            <a:r>
              <a:rPr lang="ko-KR" altLang="en-US" dirty="0"/>
              <a:t> 구축을 위한 기반시설 구축을 담당하고 있는 건설사업팀 김영찬 </a:t>
            </a:r>
            <a:r>
              <a:rPr lang="en-US" altLang="ko-KR" dirty="0"/>
              <a:t>Senior Researcher </a:t>
            </a:r>
            <a:r>
              <a:rPr lang="ko-KR" altLang="en-US" dirty="0"/>
              <a:t>입니다</a:t>
            </a:r>
            <a:r>
              <a:rPr lang="en-US" altLang="ko-KR" dirty="0"/>
              <a:t>.</a:t>
            </a:r>
          </a:p>
          <a:p>
            <a:endParaRPr lang="en-US" altLang="ko-KR" dirty="0"/>
          </a:p>
          <a:p>
            <a:r>
              <a:rPr lang="ko-KR" altLang="en-US" dirty="0"/>
              <a:t>앞서 있었던 가속기 장치에 대한 소개에 이어 건물</a:t>
            </a:r>
            <a:r>
              <a:rPr lang="en-US" altLang="ko-KR" dirty="0"/>
              <a:t>, </a:t>
            </a:r>
            <a:r>
              <a:rPr lang="ko-KR" altLang="en-US" dirty="0"/>
              <a:t>전력 및 가스 등 기반시설 구축과 관련된 내용을 소개해드리겠습니다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a:t>
            </a:fld>
            <a:endParaRPr lang="ko-KR" altLang="en-US"/>
          </a:p>
        </p:txBody>
      </p:sp>
    </p:spTree>
    <p:extLst>
      <p:ext uri="{BB962C8B-B14F-4D97-AF65-F5344CB8AC3E}">
        <p14:creationId xmlns:p14="http://schemas.microsoft.com/office/powerpoint/2010/main" val="1373494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목차입니다</a:t>
            </a:r>
            <a:r>
              <a:rPr lang="en-US" altLang="ko-KR" dirty="0"/>
              <a:t>.</a:t>
            </a:r>
          </a:p>
          <a:p>
            <a:r>
              <a:rPr lang="ko-KR" altLang="en-US" dirty="0"/>
              <a:t>목차는 크게 세가지로 나누었습니다</a:t>
            </a:r>
            <a:r>
              <a:rPr lang="en-US" altLang="ko-KR" dirty="0"/>
              <a:t>.</a:t>
            </a:r>
          </a:p>
          <a:p>
            <a:endParaRPr lang="en-US" altLang="ko-KR" dirty="0"/>
          </a:p>
          <a:p>
            <a:r>
              <a:rPr lang="ko-KR" altLang="en-US" dirty="0"/>
              <a:t>먼저 </a:t>
            </a:r>
            <a:r>
              <a:rPr lang="en-US" altLang="ko-KR" dirty="0"/>
              <a:t>1. Project Outline</a:t>
            </a:r>
            <a:r>
              <a:rPr lang="ko-KR" altLang="en-US" dirty="0"/>
              <a:t>입니다</a:t>
            </a:r>
            <a:r>
              <a:rPr lang="en-US" altLang="ko-KR" dirty="0"/>
              <a:t>. </a:t>
            </a:r>
            <a:r>
              <a:rPr lang="ko-KR" altLang="en-US" dirty="0"/>
              <a:t>앞서 단장님께서도 </a:t>
            </a:r>
            <a:r>
              <a:rPr lang="ko-KR" altLang="en-US" dirty="0" err="1"/>
              <a:t>소개해주셨지만</a:t>
            </a:r>
            <a:r>
              <a:rPr lang="en-US" altLang="ko-KR" dirty="0"/>
              <a:t>, </a:t>
            </a:r>
            <a:r>
              <a:rPr lang="ko-KR" altLang="en-US" dirty="0"/>
              <a:t>다시 한 번 간략히 말씀드리겠습니다</a:t>
            </a:r>
            <a:r>
              <a:rPr lang="en-US" altLang="ko-KR" dirty="0"/>
              <a:t>.</a:t>
            </a:r>
          </a:p>
          <a:p>
            <a:r>
              <a:rPr lang="ko-KR" altLang="en-US" dirty="0"/>
              <a:t>두번째로</a:t>
            </a:r>
            <a:r>
              <a:rPr lang="en-US" altLang="ko-KR" dirty="0"/>
              <a:t>, 2. Architectural Design</a:t>
            </a:r>
            <a:r>
              <a:rPr lang="ko-KR" altLang="en-US" dirty="0"/>
              <a:t>입니다</a:t>
            </a:r>
            <a:r>
              <a:rPr lang="en-US" altLang="ko-KR" dirty="0"/>
              <a:t>. </a:t>
            </a:r>
            <a:r>
              <a:rPr lang="ko-KR" altLang="en-US" dirty="0"/>
              <a:t>이 장에서는 전체 배치도 및 </a:t>
            </a:r>
            <a:r>
              <a:rPr lang="ko-KR" altLang="en-US" dirty="0" err="1"/>
              <a:t>건물별</a:t>
            </a:r>
            <a:r>
              <a:rPr lang="ko-KR" altLang="en-US" dirty="0"/>
              <a:t> 도면을 보여드리면서 건물들의 구성 및 기능을 간략히 말씀드리겠습니다</a:t>
            </a:r>
            <a:r>
              <a:rPr lang="en-US" altLang="ko-KR" dirty="0"/>
              <a:t>.</a:t>
            </a:r>
          </a:p>
          <a:p>
            <a:r>
              <a:rPr lang="ko-KR" altLang="en-US" dirty="0"/>
              <a:t>마지막으로</a:t>
            </a:r>
            <a:r>
              <a:rPr lang="en-US" altLang="ko-KR" dirty="0"/>
              <a:t>, 3. Construction Plan</a:t>
            </a:r>
            <a:r>
              <a:rPr lang="ko-KR" altLang="en-US" dirty="0"/>
              <a:t>입니다</a:t>
            </a:r>
            <a:r>
              <a:rPr lang="en-US" altLang="ko-KR" dirty="0"/>
              <a:t>. </a:t>
            </a:r>
            <a:r>
              <a:rPr lang="ko-KR" altLang="en-US" dirty="0"/>
              <a:t>이 장에서는 현재 기반시설 구축을 위한 설계를 진행하고 있으므로</a:t>
            </a:r>
            <a:r>
              <a:rPr lang="en-US" altLang="ko-KR" dirty="0"/>
              <a:t>, </a:t>
            </a:r>
            <a:r>
              <a:rPr lang="ko-KR" altLang="en-US" dirty="0"/>
              <a:t>설계 내용과 관련된</a:t>
            </a:r>
            <a:r>
              <a:rPr lang="en-US" altLang="ko-KR" dirty="0"/>
              <a:t>, </a:t>
            </a:r>
            <a:r>
              <a:rPr lang="ko-KR" altLang="en-US" dirty="0"/>
              <a:t>그 중에서도 건축</a:t>
            </a:r>
            <a:r>
              <a:rPr lang="en-US" altLang="ko-KR" dirty="0"/>
              <a:t>/</a:t>
            </a:r>
            <a:r>
              <a:rPr lang="ko-KR" altLang="en-US" dirty="0"/>
              <a:t>구조</a:t>
            </a:r>
            <a:r>
              <a:rPr lang="en-US" altLang="ko-KR" dirty="0"/>
              <a:t>, </a:t>
            </a:r>
            <a:r>
              <a:rPr lang="ko-KR" altLang="en-US" dirty="0"/>
              <a:t>기계</a:t>
            </a:r>
            <a:r>
              <a:rPr lang="en-US" altLang="ko-KR" dirty="0"/>
              <a:t>, </a:t>
            </a:r>
            <a:r>
              <a:rPr lang="ko-KR" altLang="en-US" dirty="0"/>
              <a:t>전기 </a:t>
            </a:r>
            <a:r>
              <a:rPr lang="ko-KR" altLang="en-US" dirty="0" err="1"/>
              <a:t>공종에</a:t>
            </a:r>
            <a:r>
              <a:rPr lang="ko-KR" altLang="en-US" dirty="0"/>
              <a:t> 대해서 말씀드리겠습니다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a:t>
            </a:fld>
            <a:endParaRPr lang="ko-KR" altLang="en-US"/>
          </a:p>
        </p:txBody>
      </p:sp>
    </p:spTree>
    <p:extLst>
      <p:ext uri="{BB962C8B-B14F-4D97-AF65-F5344CB8AC3E}">
        <p14:creationId xmlns:p14="http://schemas.microsoft.com/office/powerpoint/2010/main" val="126193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3</a:t>
            </a:fld>
            <a:endParaRPr lang="ko-KR" altLang="en-US"/>
          </a:p>
        </p:txBody>
      </p:sp>
    </p:spTree>
    <p:extLst>
      <p:ext uri="{BB962C8B-B14F-4D97-AF65-F5344CB8AC3E}">
        <p14:creationId xmlns:p14="http://schemas.microsoft.com/office/powerpoint/2010/main" val="122979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목차입니다</a:t>
            </a:r>
            <a:r>
              <a:rPr lang="en-US" altLang="ko-KR" dirty="0"/>
              <a:t>.</a:t>
            </a:r>
          </a:p>
          <a:p>
            <a:r>
              <a:rPr lang="ko-KR" altLang="en-US" dirty="0"/>
              <a:t>목차는 크게 세가지로 나누었습니다</a:t>
            </a:r>
            <a:r>
              <a:rPr lang="en-US" altLang="ko-KR" dirty="0"/>
              <a:t>.</a:t>
            </a:r>
          </a:p>
          <a:p>
            <a:endParaRPr lang="en-US" altLang="ko-KR" dirty="0"/>
          </a:p>
          <a:p>
            <a:r>
              <a:rPr lang="ko-KR" altLang="en-US" dirty="0"/>
              <a:t>먼저 </a:t>
            </a:r>
            <a:r>
              <a:rPr lang="en-US" altLang="ko-KR" dirty="0"/>
              <a:t>1. Project Outline</a:t>
            </a:r>
            <a:r>
              <a:rPr lang="ko-KR" altLang="en-US" dirty="0"/>
              <a:t>입니다</a:t>
            </a:r>
            <a:r>
              <a:rPr lang="en-US" altLang="ko-KR" dirty="0"/>
              <a:t>. </a:t>
            </a:r>
            <a:r>
              <a:rPr lang="ko-KR" altLang="en-US" dirty="0"/>
              <a:t>앞서 단장님께서도 </a:t>
            </a:r>
            <a:r>
              <a:rPr lang="ko-KR" altLang="en-US" dirty="0" err="1"/>
              <a:t>소개해주셨지만</a:t>
            </a:r>
            <a:r>
              <a:rPr lang="en-US" altLang="ko-KR" dirty="0"/>
              <a:t>, </a:t>
            </a:r>
            <a:r>
              <a:rPr lang="ko-KR" altLang="en-US" dirty="0"/>
              <a:t>다시 한 번 간략히 말씀드리겠습니다</a:t>
            </a:r>
            <a:r>
              <a:rPr lang="en-US" altLang="ko-KR" dirty="0"/>
              <a:t>.</a:t>
            </a:r>
          </a:p>
          <a:p>
            <a:r>
              <a:rPr lang="ko-KR" altLang="en-US" dirty="0"/>
              <a:t>두번째로</a:t>
            </a:r>
            <a:r>
              <a:rPr lang="en-US" altLang="ko-KR" dirty="0"/>
              <a:t>, 2. Architectural Design</a:t>
            </a:r>
            <a:r>
              <a:rPr lang="ko-KR" altLang="en-US" dirty="0"/>
              <a:t>입니다</a:t>
            </a:r>
            <a:r>
              <a:rPr lang="en-US" altLang="ko-KR" dirty="0"/>
              <a:t>. </a:t>
            </a:r>
            <a:r>
              <a:rPr lang="ko-KR" altLang="en-US" dirty="0"/>
              <a:t>이 장에서는 전체 배치도 및 </a:t>
            </a:r>
            <a:r>
              <a:rPr lang="ko-KR" altLang="en-US" dirty="0" err="1"/>
              <a:t>건물별</a:t>
            </a:r>
            <a:r>
              <a:rPr lang="ko-KR" altLang="en-US" dirty="0"/>
              <a:t> 도면을 보여드리면서 건물들의 구성 및 기능을 간략히 말씀드리겠습니다</a:t>
            </a:r>
            <a:r>
              <a:rPr lang="en-US" altLang="ko-KR" dirty="0"/>
              <a:t>.</a:t>
            </a:r>
          </a:p>
          <a:p>
            <a:r>
              <a:rPr lang="ko-KR" altLang="en-US" dirty="0"/>
              <a:t>마지막으로</a:t>
            </a:r>
            <a:r>
              <a:rPr lang="en-US" altLang="ko-KR" dirty="0"/>
              <a:t>, 3. Construction Plan</a:t>
            </a:r>
            <a:r>
              <a:rPr lang="ko-KR" altLang="en-US" dirty="0"/>
              <a:t>입니다</a:t>
            </a:r>
            <a:r>
              <a:rPr lang="en-US" altLang="ko-KR" dirty="0"/>
              <a:t>. </a:t>
            </a:r>
            <a:r>
              <a:rPr lang="ko-KR" altLang="en-US" dirty="0"/>
              <a:t>이 장에서는 현재 기반시설 구축을 위한 설계를 진행하고 있으므로</a:t>
            </a:r>
            <a:r>
              <a:rPr lang="en-US" altLang="ko-KR" dirty="0"/>
              <a:t>, </a:t>
            </a:r>
            <a:r>
              <a:rPr lang="ko-KR" altLang="en-US" dirty="0"/>
              <a:t>설계 내용과 관련된</a:t>
            </a:r>
            <a:r>
              <a:rPr lang="en-US" altLang="ko-KR" dirty="0"/>
              <a:t>, </a:t>
            </a:r>
            <a:r>
              <a:rPr lang="ko-KR" altLang="en-US" dirty="0"/>
              <a:t>그 중에서도 건축</a:t>
            </a:r>
            <a:r>
              <a:rPr lang="en-US" altLang="ko-KR" dirty="0"/>
              <a:t>/</a:t>
            </a:r>
            <a:r>
              <a:rPr lang="ko-KR" altLang="en-US" dirty="0"/>
              <a:t>구조</a:t>
            </a:r>
            <a:r>
              <a:rPr lang="en-US" altLang="ko-KR" dirty="0"/>
              <a:t>, </a:t>
            </a:r>
            <a:r>
              <a:rPr lang="ko-KR" altLang="en-US" dirty="0"/>
              <a:t>기계</a:t>
            </a:r>
            <a:r>
              <a:rPr lang="en-US" altLang="ko-KR" dirty="0"/>
              <a:t>, </a:t>
            </a:r>
            <a:r>
              <a:rPr lang="ko-KR" altLang="en-US" dirty="0"/>
              <a:t>전기 </a:t>
            </a:r>
            <a:r>
              <a:rPr lang="ko-KR" altLang="en-US" dirty="0" err="1"/>
              <a:t>공종에</a:t>
            </a:r>
            <a:r>
              <a:rPr lang="ko-KR" altLang="en-US" dirty="0"/>
              <a:t> 대해서 말씀드리겠습니다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10</a:t>
            </a:fld>
            <a:endParaRPr lang="ko-KR" altLang="en-US"/>
          </a:p>
        </p:txBody>
      </p:sp>
    </p:spTree>
    <p:extLst>
      <p:ext uri="{BB962C8B-B14F-4D97-AF65-F5344CB8AC3E}">
        <p14:creationId xmlns:p14="http://schemas.microsoft.com/office/powerpoint/2010/main" val="396361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목차입니다</a:t>
            </a:r>
            <a:r>
              <a:rPr lang="en-US" altLang="ko-KR" dirty="0"/>
              <a:t>.</a:t>
            </a:r>
          </a:p>
          <a:p>
            <a:r>
              <a:rPr lang="ko-KR" altLang="en-US" dirty="0"/>
              <a:t>목차는 크게 세가지로 나누었습니다</a:t>
            </a:r>
            <a:r>
              <a:rPr lang="en-US" altLang="ko-KR" dirty="0"/>
              <a:t>.</a:t>
            </a:r>
          </a:p>
          <a:p>
            <a:endParaRPr lang="en-US" altLang="ko-KR" dirty="0"/>
          </a:p>
          <a:p>
            <a:r>
              <a:rPr lang="ko-KR" altLang="en-US" dirty="0"/>
              <a:t>먼저 </a:t>
            </a:r>
            <a:r>
              <a:rPr lang="en-US" altLang="ko-KR" dirty="0"/>
              <a:t>1. Project Outline</a:t>
            </a:r>
            <a:r>
              <a:rPr lang="ko-KR" altLang="en-US" dirty="0"/>
              <a:t>입니다</a:t>
            </a:r>
            <a:r>
              <a:rPr lang="en-US" altLang="ko-KR" dirty="0"/>
              <a:t>. </a:t>
            </a:r>
            <a:r>
              <a:rPr lang="ko-KR" altLang="en-US" dirty="0"/>
              <a:t>앞서 단장님께서도 </a:t>
            </a:r>
            <a:r>
              <a:rPr lang="ko-KR" altLang="en-US" dirty="0" err="1"/>
              <a:t>소개해주셨지만</a:t>
            </a:r>
            <a:r>
              <a:rPr lang="en-US" altLang="ko-KR" dirty="0"/>
              <a:t>, </a:t>
            </a:r>
            <a:r>
              <a:rPr lang="ko-KR" altLang="en-US" dirty="0"/>
              <a:t>다시 한 번 간략히 말씀드리겠습니다</a:t>
            </a:r>
            <a:r>
              <a:rPr lang="en-US" altLang="ko-KR" dirty="0"/>
              <a:t>.</a:t>
            </a:r>
          </a:p>
          <a:p>
            <a:r>
              <a:rPr lang="ko-KR" altLang="en-US" dirty="0"/>
              <a:t>두번째로</a:t>
            </a:r>
            <a:r>
              <a:rPr lang="en-US" altLang="ko-KR" dirty="0"/>
              <a:t>, 2. Architectural Design</a:t>
            </a:r>
            <a:r>
              <a:rPr lang="ko-KR" altLang="en-US" dirty="0"/>
              <a:t>입니다</a:t>
            </a:r>
            <a:r>
              <a:rPr lang="en-US" altLang="ko-KR" dirty="0"/>
              <a:t>. </a:t>
            </a:r>
            <a:r>
              <a:rPr lang="ko-KR" altLang="en-US" dirty="0"/>
              <a:t>이 장에서는 전체 배치도 및 </a:t>
            </a:r>
            <a:r>
              <a:rPr lang="ko-KR" altLang="en-US" dirty="0" err="1"/>
              <a:t>건물별</a:t>
            </a:r>
            <a:r>
              <a:rPr lang="ko-KR" altLang="en-US" dirty="0"/>
              <a:t> 도면을 보여드리면서 건물들의 구성 및 기능을 간략히 말씀드리겠습니다</a:t>
            </a:r>
            <a:r>
              <a:rPr lang="en-US" altLang="ko-KR" dirty="0"/>
              <a:t>.</a:t>
            </a:r>
          </a:p>
          <a:p>
            <a:r>
              <a:rPr lang="ko-KR" altLang="en-US" dirty="0"/>
              <a:t>마지막으로</a:t>
            </a:r>
            <a:r>
              <a:rPr lang="en-US" altLang="ko-KR" dirty="0"/>
              <a:t>, 3. Construction Plan</a:t>
            </a:r>
            <a:r>
              <a:rPr lang="ko-KR" altLang="en-US" dirty="0"/>
              <a:t>입니다</a:t>
            </a:r>
            <a:r>
              <a:rPr lang="en-US" altLang="ko-KR" dirty="0"/>
              <a:t>. </a:t>
            </a:r>
            <a:r>
              <a:rPr lang="ko-KR" altLang="en-US" dirty="0"/>
              <a:t>이 장에서는 현재 기반시설 구축을 위한 설계를 진행하고 있으므로</a:t>
            </a:r>
            <a:r>
              <a:rPr lang="en-US" altLang="ko-KR" dirty="0"/>
              <a:t>, </a:t>
            </a:r>
            <a:r>
              <a:rPr lang="ko-KR" altLang="en-US" dirty="0"/>
              <a:t>설계 내용과 관련된</a:t>
            </a:r>
            <a:r>
              <a:rPr lang="en-US" altLang="ko-KR" dirty="0"/>
              <a:t>, </a:t>
            </a:r>
            <a:r>
              <a:rPr lang="ko-KR" altLang="en-US" dirty="0"/>
              <a:t>그 중에서도 건축</a:t>
            </a:r>
            <a:r>
              <a:rPr lang="en-US" altLang="ko-KR" dirty="0"/>
              <a:t>/</a:t>
            </a:r>
            <a:r>
              <a:rPr lang="ko-KR" altLang="en-US" dirty="0"/>
              <a:t>구조</a:t>
            </a:r>
            <a:r>
              <a:rPr lang="en-US" altLang="ko-KR" dirty="0"/>
              <a:t>, </a:t>
            </a:r>
            <a:r>
              <a:rPr lang="ko-KR" altLang="en-US" dirty="0"/>
              <a:t>기계</a:t>
            </a:r>
            <a:r>
              <a:rPr lang="en-US" altLang="ko-KR" dirty="0"/>
              <a:t>, </a:t>
            </a:r>
            <a:r>
              <a:rPr lang="ko-KR" altLang="en-US" dirty="0"/>
              <a:t>전기 </a:t>
            </a:r>
            <a:r>
              <a:rPr lang="ko-KR" altLang="en-US" dirty="0" err="1"/>
              <a:t>공종에</a:t>
            </a:r>
            <a:r>
              <a:rPr lang="ko-KR" altLang="en-US" dirty="0"/>
              <a:t> 대해서 말씀드리겠습니다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16</a:t>
            </a:fld>
            <a:endParaRPr lang="ko-KR" altLang="en-US"/>
          </a:p>
        </p:txBody>
      </p:sp>
    </p:spTree>
    <p:extLst>
      <p:ext uri="{BB962C8B-B14F-4D97-AF65-F5344CB8AC3E}">
        <p14:creationId xmlns:p14="http://schemas.microsoft.com/office/powerpoint/2010/main" val="315320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목차입니다</a:t>
            </a:r>
            <a:r>
              <a:rPr lang="en-US" altLang="ko-KR" dirty="0"/>
              <a:t>.</a:t>
            </a:r>
          </a:p>
          <a:p>
            <a:r>
              <a:rPr lang="ko-KR" altLang="en-US" dirty="0"/>
              <a:t>목차는 크게 세가지로 나누었습니다</a:t>
            </a:r>
            <a:r>
              <a:rPr lang="en-US" altLang="ko-KR" dirty="0"/>
              <a:t>.</a:t>
            </a:r>
          </a:p>
          <a:p>
            <a:endParaRPr lang="en-US" altLang="ko-KR" dirty="0"/>
          </a:p>
          <a:p>
            <a:r>
              <a:rPr lang="ko-KR" altLang="en-US" dirty="0"/>
              <a:t>먼저 </a:t>
            </a:r>
            <a:r>
              <a:rPr lang="en-US" altLang="ko-KR" dirty="0"/>
              <a:t>1. Project Outline</a:t>
            </a:r>
            <a:r>
              <a:rPr lang="ko-KR" altLang="en-US" dirty="0"/>
              <a:t>입니다</a:t>
            </a:r>
            <a:r>
              <a:rPr lang="en-US" altLang="ko-KR" dirty="0"/>
              <a:t>. </a:t>
            </a:r>
            <a:r>
              <a:rPr lang="ko-KR" altLang="en-US" dirty="0"/>
              <a:t>앞서 단장님께서도 </a:t>
            </a:r>
            <a:r>
              <a:rPr lang="ko-KR" altLang="en-US" dirty="0" err="1"/>
              <a:t>소개해주셨지만</a:t>
            </a:r>
            <a:r>
              <a:rPr lang="en-US" altLang="ko-KR" dirty="0"/>
              <a:t>, </a:t>
            </a:r>
            <a:r>
              <a:rPr lang="ko-KR" altLang="en-US" dirty="0"/>
              <a:t>다시 한 번 간략히 말씀드리겠습니다</a:t>
            </a:r>
            <a:r>
              <a:rPr lang="en-US" altLang="ko-KR" dirty="0"/>
              <a:t>.</a:t>
            </a:r>
          </a:p>
          <a:p>
            <a:r>
              <a:rPr lang="ko-KR" altLang="en-US" dirty="0"/>
              <a:t>두번째로</a:t>
            </a:r>
            <a:r>
              <a:rPr lang="en-US" altLang="ko-KR" dirty="0"/>
              <a:t>, 2. Architectural Design</a:t>
            </a:r>
            <a:r>
              <a:rPr lang="ko-KR" altLang="en-US" dirty="0"/>
              <a:t>입니다</a:t>
            </a:r>
            <a:r>
              <a:rPr lang="en-US" altLang="ko-KR" dirty="0"/>
              <a:t>. </a:t>
            </a:r>
            <a:r>
              <a:rPr lang="ko-KR" altLang="en-US" dirty="0"/>
              <a:t>이 장에서는 전체 배치도 및 </a:t>
            </a:r>
            <a:r>
              <a:rPr lang="ko-KR" altLang="en-US" dirty="0" err="1"/>
              <a:t>건물별</a:t>
            </a:r>
            <a:r>
              <a:rPr lang="ko-KR" altLang="en-US" dirty="0"/>
              <a:t> 도면을 보여드리면서 건물들의 구성 및 기능을 간략히 말씀드리겠습니다</a:t>
            </a:r>
            <a:r>
              <a:rPr lang="en-US" altLang="ko-KR" dirty="0"/>
              <a:t>.</a:t>
            </a:r>
          </a:p>
          <a:p>
            <a:r>
              <a:rPr lang="ko-KR" altLang="en-US" dirty="0"/>
              <a:t>마지막으로</a:t>
            </a:r>
            <a:r>
              <a:rPr lang="en-US" altLang="ko-KR" dirty="0"/>
              <a:t>, 3. Construction Plan</a:t>
            </a:r>
            <a:r>
              <a:rPr lang="ko-KR" altLang="en-US" dirty="0"/>
              <a:t>입니다</a:t>
            </a:r>
            <a:r>
              <a:rPr lang="en-US" altLang="ko-KR" dirty="0"/>
              <a:t>. </a:t>
            </a:r>
            <a:r>
              <a:rPr lang="ko-KR" altLang="en-US" dirty="0"/>
              <a:t>이 장에서는 현재 기반시설 구축을 위한 설계를 진행하고 있으므로</a:t>
            </a:r>
            <a:r>
              <a:rPr lang="en-US" altLang="ko-KR" dirty="0"/>
              <a:t>, </a:t>
            </a:r>
            <a:r>
              <a:rPr lang="ko-KR" altLang="en-US" dirty="0"/>
              <a:t>설계 내용과 관련된</a:t>
            </a:r>
            <a:r>
              <a:rPr lang="en-US" altLang="ko-KR" dirty="0"/>
              <a:t>, </a:t>
            </a:r>
            <a:r>
              <a:rPr lang="ko-KR" altLang="en-US" dirty="0"/>
              <a:t>그 중에서도 건축</a:t>
            </a:r>
            <a:r>
              <a:rPr lang="en-US" altLang="ko-KR" dirty="0"/>
              <a:t>/</a:t>
            </a:r>
            <a:r>
              <a:rPr lang="ko-KR" altLang="en-US" dirty="0"/>
              <a:t>구조</a:t>
            </a:r>
            <a:r>
              <a:rPr lang="en-US" altLang="ko-KR" dirty="0"/>
              <a:t>, </a:t>
            </a:r>
            <a:r>
              <a:rPr lang="ko-KR" altLang="en-US" dirty="0"/>
              <a:t>기계</a:t>
            </a:r>
            <a:r>
              <a:rPr lang="en-US" altLang="ko-KR" dirty="0"/>
              <a:t>, </a:t>
            </a:r>
            <a:r>
              <a:rPr lang="ko-KR" altLang="en-US" dirty="0"/>
              <a:t>전기 </a:t>
            </a:r>
            <a:r>
              <a:rPr lang="ko-KR" altLang="en-US" dirty="0" err="1"/>
              <a:t>공종에</a:t>
            </a:r>
            <a:r>
              <a:rPr lang="ko-KR" altLang="en-US" dirty="0"/>
              <a:t> 대해서 말씀드리겠습니다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24</a:t>
            </a:fld>
            <a:endParaRPr lang="ko-KR" altLang="en-US"/>
          </a:p>
        </p:txBody>
      </p:sp>
    </p:spTree>
    <p:extLst>
      <p:ext uri="{BB962C8B-B14F-4D97-AF65-F5344CB8AC3E}">
        <p14:creationId xmlns:p14="http://schemas.microsoft.com/office/powerpoint/2010/main" val="139450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이것으로 기반시설 구축과 관련된 발표를 마치겠습니다</a:t>
            </a:r>
            <a:r>
              <a:rPr lang="en-US" altLang="ko-KR" dirty="0"/>
              <a:t>.</a:t>
            </a:r>
            <a:r>
              <a:rPr lang="ko-KR" altLang="en-US" dirty="0"/>
              <a:t> 감사합니다</a:t>
            </a:r>
            <a:r>
              <a:rPr lang="en-US" altLang="ko-KR" dirty="0"/>
              <a:t>.</a:t>
            </a:r>
          </a:p>
          <a:p>
            <a:endParaRPr lang="en-US" altLang="ko-KR" dirty="0"/>
          </a:p>
          <a:p>
            <a:r>
              <a:rPr lang="ko-KR" altLang="en-US" dirty="0"/>
              <a:t>발표내용과 관련하여</a:t>
            </a:r>
            <a:r>
              <a:rPr lang="en-US" altLang="ko-KR" dirty="0"/>
              <a:t>, </a:t>
            </a:r>
            <a:r>
              <a:rPr lang="ko-KR" altLang="en-US" dirty="0"/>
              <a:t>질의사항이나 추가 코멘트가 있을 시 말씀해주시면 감사하겠습니다</a:t>
            </a:r>
            <a:r>
              <a:rPr lang="en-US" altLang="ko-KR" dirty="0"/>
              <a:t>.</a:t>
            </a:r>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37</a:t>
            </a:fld>
            <a:endParaRPr lang="ko-KR" altLang="en-US"/>
          </a:p>
        </p:txBody>
      </p:sp>
    </p:spTree>
    <p:extLst>
      <p:ext uri="{BB962C8B-B14F-4D97-AF65-F5344CB8AC3E}">
        <p14:creationId xmlns:p14="http://schemas.microsoft.com/office/powerpoint/2010/main" val="396655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904603" y="1402694"/>
            <a:ext cx="11427619" cy="2983947"/>
          </a:xfrm>
        </p:spPr>
        <p:txBody>
          <a:bodyPr anchor="b"/>
          <a:lstStyle>
            <a:lvl1pPr algn="ctr">
              <a:defRPr sz="7498"/>
            </a:lvl1pPr>
          </a:lstStyle>
          <a:p>
            <a:r>
              <a:rPr lang="ko-KR" altLang="en-US"/>
              <a:t>마스터 제목 스타일 편집</a:t>
            </a:r>
            <a:endParaRPr lang="en-US" dirty="0"/>
          </a:p>
        </p:txBody>
      </p:sp>
      <p:sp>
        <p:nvSpPr>
          <p:cNvPr id="3" name="Subtitle 2"/>
          <p:cNvSpPr>
            <a:spLocks noGrp="1"/>
          </p:cNvSpPr>
          <p:nvPr>
            <p:ph type="subTitle" idx="1"/>
          </p:nvPr>
        </p:nvSpPr>
        <p:spPr>
          <a:xfrm>
            <a:off x="1904603" y="4501714"/>
            <a:ext cx="11427619" cy="2069319"/>
          </a:xfrm>
        </p:spPr>
        <p:txBody>
          <a:bodyPr/>
          <a:lstStyle>
            <a:lvl1pPr marL="0" indent="0" algn="ctr">
              <a:buNone/>
              <a:defRPr sz="2999"/>
            </a:lvl1pPr>
            <a:lvl2pPr marL="571363" indent="0" algn="ctr">
              <a:buNone/>
              <a:defRPr sz="2499"/>
            </a:lvl2pPr>
            <a:lvl3pPr marL="1142726" indent="0" algn="ctr">
              <a:buNone/>
              <a:defRPr sz="2249"/>
            </a:lvl3pPr>
            <a:lvl4pPr marL="1714089" indent="0" algn="ctr">
              <a:buNone/>
              <a:defRPr sz="2000"/>
            </a:lvl4pPr>
            <a:lvl5pPr marL="2285451" indent="0" algn="ctr">
              <a:buNone/>
              <a:defRPr sz="2000"/>
            </a:lvl5pPr>
            <a:lvl6pPr marL="2856814" indent="0" algn="ctr">
              <a:buNone/>
              <a:defRPr sz="2000"/>
            </a:lvl6pPr>
            <a:lvl7pPr marL="3428177" indent="0" algn="ctr">
              <a:buNone/>
              <a:defRPr sz="2000"/>
            </a:lvl7pPr>
            <a:lvl8pPr marL="3999540" indent="0" algn="ctr">
              <a:buNone/>
              <a:defRPr sz="2000"/>
            </a:lvl8pPr>
            <a:lvl9pPr marL="4570903" indent="0" algn="ctr">
              <a:buNone/>
              <a:defRPr sz="20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b="1">
                <a:solidFill>
                  <a:srgbClr val="FF0000"/>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0413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523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3853" y="456322"/>
            <a:ext cx="3285440" cy="7263453"/>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1047532" y="456322"/>
            <a:ext cx="9665861" cy="7263453"/>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920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5521350" y="7958481"/>
            <a:ext cx="3428286" cy="456322"/>
          </a:xfrm>
        </p:spPr>
        <p:txBody>
          <a:bodyPr/>
          <a:lstStyle>
            <a:lvl1pPr algn="ct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8192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無">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5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 과업의 개요 및 주요 시설별 면적">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3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997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039596" y="2136778"/>
            <a:ext cx="13141762" cy="3565261"/>
          </a:xfrm>
        </p:spPr>
        <p:txBody>
          <a:bodyPr anchor="b"/>
          <a:lstStyle>
            <a:lvl1pPr>
              <a:defRPr sz="7498"/>
            </a:lvl1pPr>
          </a:lstStyle>
          <a:p>
            <a:r>
              <a:rPr lang="ko-KR" altLang="en-US"/>
              <a:t>마스터 제목 스타일 편집</a:t>
            </a:r>
            <a:endParaRPr lang="en-US" dirty="0"/>
          </a:p>
        </p:txBody>
      </p:sp>
      <p:sp>
        <p:nvSpPr>
          <p:cNvPr id="3" name="Text Placeholder 2"/>
          <p:cNvSpPr>
            <a:spLocks noGrp="1"/>
          </p:cNvSpPr>
          <p:nvPr>
            <p:ph type="body" idx="1"/>
          </p:nvPr>
        </p:nvSpPr>
        <p:spPr>
          <a:xfrm>
            <a:off x="1039596" y="5735767"/>
            <a:ext cx="13141762" cy="1874887"/>
          </a:xfrm>
        </p:spPr>
        <p:txBody>
          <a:bodyPr/>
          <a:lstStyle>
            <a:lvl1pPr marL="0" indent="0">
              <a:buNone/>
              <a:defRPr sz="2999">
                <a:solidFill>
                  <a:schemeClr val="tx1">
                    <a:tint val="75000"/>
                  </a:schemeClr>
                </a:solidFill>
              </a:defRPr>
            </a:lvl1pPr>
            <a:lvl2pPr marL="571363" indent="0">
              <a:buNone/>
              <a:defRPr sz="2499">
                <a:solidFill>
                  <a:schemeClr val="tx1">
                    <a:tint val="75000"/>
                  </a:schemeClr>
                </a:solidFill>
              </a:defRPr>
            </a:lvl2pPr>
            <a:lvl3pPr marL="1142726" indent="0">
              <a:buNone/>
              <a:defRPr sz="2249">
                <a:solidFill>
                  <a:schemeClr val="tx1">
                    <a:tint val="75000"/>
                  </a:schemeClr>
                </a:solidFill>
              </a:defRPr>
            </a:lvl3pPr>
            <a:lvl4pPr marL="1714089" indent="0">
              <a:buNone/>
              <a:defRPr sz="2000">
                <a:solidFill>
                  <a:schemeClr val="tx1">
                    <a:tint val="75000"/>
                  </a:schemeClr>
                </a:solidFill>
              </a:defRPr>
            </a:lvl4pPr>
            <a:lvl5pPr marL="2285451" indent="0">
              <a:buNone/>
              <a:defRPr sz="2000">
                <a:solidFill>
                  <a:schemeClr val="tx1">
                    <a:tint val="75000"/>
                  </a:schemeClr>
                </a:solidFill>
              </a:defRPr>
            </a:lvl5pPr>
            <a:lvl6pPr marL="2856814" indent="0">
              <a:buNone/>
              <a:defRPr sz="2000">
                <a:solidFill>
                  <a:schemeClr val="tx1">
                    <a:tint val="75000"/>
                  </a:schemeClr>
                </a:solidFill>
              </a:defRPr>
            </a:lvl6pPr>
            <a:lvl7pPr marL="3428177" indent="0">
              <a:buNone/>
              <a:defRPr sz="2000">
                <a:solidFill>
                  <a:schemeClr val="tx1">
                    <a:tint val="75000"/>
                  </a:schemeClr>
                </a:solidFill>
              </a:defRPr>
            </a:lvl7pPr>
            <a:lvl8pPr marL="3999540" indent="0">
              <a:buNone/>
              <a:defRPr sz="2000">
                <a:solidFill>
                  <a:schemeClr val="tx1">
                    <a:tint val="75000"/>
                  </a:schemeClr>
                </a:solidFill>
              </a:defRPr>
            </a:lvl8pPr>
            <a:lvl9pPr marL="4570903" indent="0">
              <a:buNone/>
              <a:defRPr sz="20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0419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047532" y="2281609"/>
            <a:ext cx="6475651" cy="5438166"/>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7713642" y="2281609"/>
            <a:ext cx="6475651" cy="5438166"/>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161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1049516" y="456322"/>
            <a:ext cx="13141762" cy="1656647"/>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049517" y="2101065"/>
            <a:ext cx="6445891" cy="1029699"/>
          </a:xfrm>
        </p:spPr>
        <p:txBody>
          <a:bodyPr anchor="b"/>
          <a:lstStyle>
            <a:lvl1pPr marL="0" indent="0">
              <a:buNone/>
              <a:defRPr sz="2999" b="1"/>
            </a:lvl1pPr>
            <a:lvl2pPr marL="571363" indent="0">
              <a:buNone/>
              <a:defRPr sz="2499" b="1"/>
            </a:lvl2pPr>
            <a:lvl3pPr marL="1142726" indent="0">
              <a:buNone/>
              <a:defRPr sz="2249" b="1"/>
            </a:lvl3pPr>
            <a:lvl4pPr marL="1714089" indent="0">
              <a:buNone/>
              <a:defRPr sz="2000" b="1"/>
            </a:lvl4pPr>
            <a:lvl5pPr marL="2285451" indent="0">
              <a:buNone/>
              <a:defRPr sz="2000" b="1"/>
            </a:lvl5pPr>
            <a:lvl6pPr marL="2856814" indent="0">
              <a:buNone/>
              <a:defRPr sz="2000" b="1"/>
            </a:lvl6pPr>
            <a:lvl7pPr marL="3428177" indent="0">
              <a:buNone/>
              <a:defRPr sz="2000" b="1"/>
            </a:lvl7pPr>
            <a:lvl8pPr marL="3999540" indent="0">
              <a:buNone/>
              <a:defRPr sz="2000" b="1"/>
            </a:lvl8pPr>
            <a:lvl9pPr marL="4570903" indent="0">
              <a:buNone/>
              <a:defRPr sz="2000" b="1"/>
            </a:lvl9pPr>
          </a:lstStyle>
          <a:p>
            <a:pPr lvl="0"/>
            <a:r>
              <a:rPr lang="ko-KR" altLang="en-US"/>
              <a:t>마스터 텍스트 스타일을 편집합니다</a:t>
            </a:r>
          </a:p>
        </p:txBody>
      </p:sp>
      <p:sp>
        <p:nvSpPr>
          <p:cNvPr id="4" name="Content Placeholder 3"/>
          <p:cNvSpPr>
            <a:spLocks noGrp="1"/>
          </p:cNvSpPr>
          <p:nvPr>
            <p:ph sz="half" idx="2"/>
          </p:nvPr>
        </p:nvSpPr>
        <p:spPr>
          <a:xfrm>
            <a:off x="1049517" y="3130764"/>
            <a:ext cx="6445891" cy="4604882"/>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7713643" y="2101065"/>
            <a:ext cx="6477635" cy="1029699"/>
          </a:xfrm>
        </p:spPr>
        <p:txBody>
          <a:bodyPr anchor="b"/>
          <a:lstStyle>
            <a:lvl1pPr marL="0" indent="0">
              <a:buNone/>
              <a:defRPr sz="2999" b="1"/>
            </a:lvl1pPr>
            <a:lvl2pPr marL="571363" indent="0">
              <a:buNone/>
              <a:defRPr sz="2499" b="1"/>
            </a:lvl2pPr>
            <a:lvl3pPr marL="1142726" indent="0">
              <a:buNone/>
              <a:defRPr sz="2249" b="1"/>
            </a:lvl3pPr>
            <a:lvl4pPr marL="1714089" indent="0">
              <a:buNone/>
              <a:defRPr sz="2000" b="1"/>
            </a:lvl4pPr>
            <a:lvl5pPr marL="2285451" indent="0">
              <a:buNone/>
              <a:defRPr sz="2000" b="1"/>
            </a:lvl5pPr>
            <a:lvl6pPr marL="2856814" indent="0">
              <a:buNone/>
              <a:defRPr sz="2000" b="1"/>
            </a:lvl6pPr>
            <a:lvl7pPr marL="3428177" indent="0">
              <a:buNone/>
              <a:defRPr sz="2000" b="1"/>
            </a:lvl7pPr>
            <a:lvl8pPr marL="3999540" indent="0">
              <a:buNone/>
              <a:defRPr sz="2000" b="1"/>
            </a:lvl8pPr>
            <a:lvl9pPr marL="4570903" indent="0">
              <a:buNone/>
              <a:defRPr sz="2000" b="1"/>
            </a:lvl9pPr>
          </a:lstStyle>
          <a:p>
            <a:pPr lvl="0"/>
            <a:r>
              <a:rPr lang="ko-KR" altLang="en-US"/>
              <a:t>마스터 텍스트 스타일을 편집합니다</a:t>
            </a:r>
          </a:p>
        </p:txBody>
      </p:sp>
      <p:sp>
        <p:nvSpPr>
          <p:cNvPr id="6" name="Content Placeholder 5"/>
          <p:cNvSpPr>
            <a:spLocks noGrp="1"/>
          </p:cNvSpPr>
          <p:nvPr>
            <p:ph sz="quarter" idx="4"/>
          </p:nvPr>
        </p:nvSpPr>
        <p:spPr>
          <a:xfrm>
            <a:off x="7713643" y="3130764"/>
            <a:ext cx="6477635" cy="4604882"/>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680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536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11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1049517" y="571394"/>
            <a:ext cx="4914272" cy="1999880"/>
          </a:xfrm>
        </p:spPr>
        <p:txBody>
          <a:bodyPr anchor="b"/>
          <a:lstStyle>
            <a:lvl1pPr>
              <a:defRPr sz="3999"/>
            </a:lvl1pPr>
          </a:lstStyle>
          <a:p>
            <a:r>
              <a:rPr lang="ko-KR" altLang="en-US"/>
              <a:t>마스터 제목 스타일 편집</a:t>
            </a:r>
            <a:endParaRPr lang="en-US" dirty="0"/>
          </a:p>
        </p:txBody>
      </p:sp>
      <p:sp>
        <p:nvSpPr>
          <p:cNvPr id="3" name="Content Placeholder 2"/>
          <p:cNvSpPr>
            <a:spLocks noGrp="1"/>
          </p:cNvSpPr>
          <p:nvPr>
            <p:ph idx="1"/>
          </p:nvPr>
        </p:nvSpPr>
        <p:spPr>
          <a:xfrm>
            <a:off x="6477635" y="1234054"/>
            <a:ext cx="7713643" cy="6090903"/>
          </a:xfrm>
        </p:spPr>
        <p:txBody>
          <a:bodyPr/>
          <a:lstStyle>
            <a:lvl1pPr>
              <a:defRPr sz="3999"/>
            </a:lvl1pPr>
            <a:lvl2pPr>
              <a:defRPr sz="3499"/>
            </a:lvl2pPr>
            <a:lvl3pPr>
              <a:defRPr sz="2999"/>
            </a:lvl3pPr>
            <a:lvl4pPr>
              <a:defRPr sz="2499"/>
            </a:lvl4pPr>
            <a:lvl5pPr>
              <a:defRPr sz="2499"/>
            </a:lvl5pPr>
            <a:lvl6pPr>
              <a:defRPr sz="2499"/>
            </a:lvl6pPr>
            <a:lvl7pPr>
              <a:defRPr sz="2499"/>
            </a:lvl7pPr>
            <a:lvl8pPr>
              <a:defRPr sz="2499"/>
            </a:lvl8pPr>
            <a:lvl9pPr>
              <a:defRPr sz="2499"/>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1049517" y="2571274"/>
            <a:ext cx="4914272" cy="4763603"/>
          </a:xfrm>
        </p:spPr>
        <p:txBody>
          <a:bodyPr/>
          <a:lstStyle>
            <a:lvl1pPr marL="0" indent="0">
              <a:buNone/>
              <a:defRPr sz="2000"/>
            </a:lvl1pPr>
            <a:lvl2pPr marL="571363" indent="0">
              <a:buNone/>
              <a:defRPr sz="1750"/>
            </a:lvl2pPr>
            <a:lvl3pPr marL="1142726" indent="0">
              <a:buNone/>
              <a:defRPr sz="1500"/>
            </a:lvl3pPr>
            <a:lvl4pPr marL="1714089" indent="0">
              <a:buNone/>
              <a:defRPr sz="1250"/>
            </a:lvl4pPr>
            <a:lvl5pPr marL="2285451" indent="0">
              <a:buNone/>
              <a:defRPr sz="1250"/>
            </a:lvl5pPr>
            <a:lvl6pPr marL="2856814" indent="0">
              <a:buNone/>
              <a:defRPr sz="1250"/>
            </a:lvl6pPr>
            <a:lvl7pPr marL="3428177" indent="0">
              <a:buNone/>
              <a:defRPr sz="1250"/>
            </a:lvl7pPr>
            <a:lvl8pPr marL="3999540" indent="0">
              <a:buNone/>
              <a:defRPr sz="1250"/>
            </a:lvl8pPr>
            <a:lvl9pPr marL="4570903" indent="0">
              <a:buNone/>
              <a:defRPr sz="125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296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1049517" y="571394"/>
            <a:ext cx="4914272" cy="1999880"/>
          </a:xfrm>
        </p:spPr>
        <p:txBody>
          <a:bodyPr anchor="b"/>
          <a:lstStyle>
            <a:lvl1pPr>
              <a:defRPr sz="3999"/>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6477635" y="1234054"/>
            <a:ext cx="7713643" cy="6090903"/>
          </a:xfrm>
        </p:spPr>
        <p:txBody>
          <a:bodyPr anchor="t"/>
          <a:lstStyle>
            <a:lvl1pPr marL="0" indent="0">
              <a:buNone/>
              <a:defRPr sz="3999"/>
            </a:lvl1pPr>
            <a:lvl2pPr marL="571363" indent="0">
              <a:buNone/>
              <a:defRPr sz="3499"/>
            </a:lvl2pPr>
            <a:lvl3pPr marL="1142726" indent="0">
              <a:buNone/>
              <a:defRPr sz="2999"/>
            </a:lvl3pPr>
            <a:lvl4pPr marL="1714089" indent="0">
              <a:buNone/>
              <a:defRPr sz="2499"/>
            </a:lvl4pPr>
            <a:lvl5pPr marL="2285451" indent="0">
              <a:buNone/>
              <a:defRPr sz="2499"/>
            </a:lvl5pPr>
            <a:lvl6pPr marL="2856814" indent="0">
              <a:buNone/>
              <a:defRPr sz="2499"/>
            </a:lvl6pPr>
            <a:lvl7pPr marL="3428177" indent="0">
              <a:buNone/>
              <a:defRPr sz="2499"/>
            </a:lvl7pPr>
            <a:lvl8pPr marL="3999540" indent="0">
              <a:buNone/>
              <a:defRPr sz="2499"/>
            </a:lvl8pPr>
            <a:lvl9pPr marL="4570903" indent="0">
              <a:buNone/>
              <a:defRPr sz="2499"/>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1049517" y="2571274"/>
            <a:ext cx="4914272" cy="4763603"/>
          </a:xfrm>
        </p:spPr>
        <p:txBody>
          <a:bodyPr/>
          <a:lstStyle>
            <a:lvl1pPr marL="0" indent="0">
              <a:buNone/>
              <a:defRPr sz="2000"/>
            </a:lvl1pPr>
            <a:lvl2pPr marL="571363" indent="0">
              <a:buNone/>
              <a:defRPr sz="1750"/>
            </a:lvl2pPr>
            <a:lvl3pPr marL="1142726" indent="0">
              <a:buNone/>
              <a:defRPr sz="1500"/>
            </a:lvl3pPr>
            <a:lvl4pPr marL="1714089" indent="0">
              <a:buNone/>
              <a:defRPr sz="1250"/>
            </a:lvl4pPr>
            <a:lvl5pPr marL="2285451" indent="0">
              <a:buNone/>
              <a:defRPr sz="1250"/>
            </a:lvl5pPr>
            <a:lvl6pPr marL="2856814" indent="0">
              <a:buNone/>
              <a:defRPr sz="1250"/>
            </a:lvl6pPr>
            <a:lvl7pPr marL="3428177" indent="0">
              <a:buNone/>
              <a:defRPr sz="1250"/>
            </a:lvl7pPr>
            <a:lvl8pPr marL="3999540" indent="0">
              <a:buNone/>
              <a:defRPr sz="1250"/>
            </a:lvl8pPr>
            <a:lvl9pPr marL="4570903" indent="0">
              <a:buNone/>
              <a:defRPr sz="125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895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32" y="456322"/>
            <a:ext cx="13141762" cy="1656647"/>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047532" y="2281609"/>
            <a:ext cx="13141762" cy="5438166"/>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1047532" y="7943967"/>
            <a:ext cx="3428286" cy="456322"/>
          </a:xfrm>
          <a:prstGeom prst="rect">
            <a:avLst/>
          </a:prstGeom>
        </p:spPr>
        <p:txBody>
          <a:bodyPr vert="horz" lIns="91440" tIns="45720" rIns="91440" bIns="45720" rtlCol="0" anchor="ctr"/>
          <a:lstStyle>
            <a:lvl1pPr algn="l">
              <a:defRPr sz="15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5047199" y="7943967"/>
            <a:ext cx="5142428" cy="456322"/>
          </a:xfrm>
          <a:prstGeom prst="rect">
            <a:avLst/>
          </a:prstGeom>
        </p:spPr>
        <p:txBody>
          <a:bodyPr vert="horz" lIns="91440" tIns="45720" rIns="91440" bIns="45720" rtlCol="0" anchor="ctr"/>
          <a:lstStyle>
            <a:lvl1pPr algn="ctr">
              <a:defRPr sz="15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61007" y="7943967"/>
            <a:ext cx="3428286" cy="456322"/>
          </a:xfrm>
          <a:prstGeom prst="rect">
            <a:avLst/>
          </a:prstGeom>
        </p:spPr>
        <p:txBody>
          <a:bodyPr vert="horz" lIns="91440" tIns="45720" rIns="91440" bIns="45720" rtlCol="0" anchor="ctr"/>
          <a:lstStyle>
            <a:lvl1pPr algn="r">
              <a:defRPr sz="15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684496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ftr="0" dt="0"/>
  <p:txStyles>
    <p:titleStyle>
      <a:lvl1pPr algn="l" defTabSz="1142726" rtl="0" eaLnBrk="1" latinLnBrk="1" hangingPunct="1">
        <a:lnSpc>
          <a:spcPct val="90000"/>
        </a:lnSpc>
        <a:spcBef>
          <a:spcPct val="0"/>
        </a:spcBef>
        <a:buNone/>
        <a:defRPr sz="5499" kern="1200">
          <a:solidFill>
            <a:schemeClr val="tx1"/>
          </a:solidFill>
          <a:latin typeface="+mj-lt"/>
          <a:ea typeface="+mj-ea"/>
          <a:cs typeface="+mj-cs"/>
        </a:defRPr>
      </a:lvl1pPr>
    </p:titleStyle>
    <p:bodyStyle>
      <a:lvl1pPr marL="285681" indent="-285681" algn="l" defTabSz="1142726" rtl="0" eaLnBrk="1" latinLnBrk="1" hangingPunct="1">
        <a:lnSpc>
          <a:spcPct val="90000"/>
        </a:lnSpc>
        <a:spcBef>
          <a:spcPts val="1250"/>
        </a:spcBef>
        <a:buFont typeface="Arial" panose="020B0604020202020204" pitchFamily="34" charset="0"/>
        <a:buChar char="•"/>
        <a:defRPr sz="3499" kern="1200">
          <a:solidFill>
            <a:schemeClr val="tx1"/>
          </a:solidFill>
          <a:latin typeface="+mn-lt"/>
          <a:ea typeface="+mn-ea"/>
          <a:cs typeface="+mn-cs"/>
        </a:defRPr>
      </a:lvl1pPr>
      <a:lvl2pPr marL="857044" indent="-285681" algn="l" defTabSz="1142726" rtl="0" eaLnBrk="1" latinLnBrk="1" hangingPunct="1">
        <a:lnSpc>
          <a:spcPct val="90000"/>
        </a:lnSpc>
        <a:spcBef>
          <a:spcPts val="625"/>
        </a:spcBef>
        <a:buFont typeface="Arial" panose="020B0604020202020204" pitchFamily="34" charset="0"/>
        <a:buChar char="•"/>
        <a:defRPr sz="2999" kern="1200">
          <a:solidFill>
            <a:schemeClr val="tx1"/>
          </a:solidFill>
          <a:latin typeface="+mn-lt"/>
          <a:ea typeface="+mn-ea"/>
          <a:cs typeface="+mn-cs"/>
        </a:defRPr>
      </a:lvl2pPr>
      <a:lvl3pPr marL="1428407" indent="-285681" algn="l" defTabSz="1142726" rtl="0" eaLnBrk="1" latinLnBrk="1" hangingPunct="1">
        <a:lnSpc>
          <a:spcPct val="90000"/>
        </a:lnSpc>
        <a:spcBef>
          <a:spcPts val="625"/>
        </a:spcBef>
        <a:buFont typeface="Arial" panose="020B0604020202020204" pitchFamily="34" charset="0"/>
        <a:buChar char="•"/>
        <a:defRPr sz="2499" kern="1200">
          <a:solidFill>
            <a:schemeClr val="tx1"/>
          </a:solidFill>
          <a:latin typeface="+mn-lt"/>
          <a:ea typeface="+mn-ea"/>
          <a:cs typeface="+mn-cs"/>
        </a:defRPr>
      </a:lvl3pPr>
      <a:lvl4pPr marL="1999770"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4pPr>
      <a:lvl5pPr marL="2571133"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5pPr>
      <a:lvl6pPr marL="3142496"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6pPr>
      <a:lvl7pPr marL="3713858"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7pPr>
      <a:lvl8pPr marL="4285221"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8pPr>
      <a:lvl9pPr marL="4856584"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9pPr>
    </p:bodyStyle>
    <p:otherStyle>
      <a:defPPr>
        <a:defRPr lang="en-US"/>
      </a:defPPr>
      <a:lvl1pPr marL="0" algn="l" defTabSz="1142726" rtl="0" eaLnBrk="1" latinLnBrk="1" hangingPunct="1">
        <a:defRPr sz="2249" kern="1200">
          <a:solidFill>
            <a:schemeClr val="tx1"/>
          </a:solidFill>
          <a:latin typeface="+mn-lt"/>
          <a:ea typeface="+mn-ea"/>
          <a:cs typeface="+mn-cs"/>
        </a:defRPr>
      </a:lvl1pPr>
      <a:lvl2pPr marL="571363" algn="l" defTabSz="1142726" rtl="0" eaLnBrk="1" latinLnBrk="1" hangingPunct="1">
        <a:defRPr sz="2249" kern="1200">
          <a:solidFill>
            <a:schemeClr val="tx1"/>
          </a:solidFill>
          <a:latin typeface="+mn-lt"/>
          <a:ea typeface="+mn-ea"/>
          <a:cs typeface="+mn-cs"/>
        </a:defRPr>
      </a:lvl2pPr>
      <a:lvl3pPr marL="1142726" algn="l" defTabSz="1142726" rtl="0" eaLnBrk="1" latinLnBrk="1" hangingPunct="1">
        <a:defRPr sz="2249" kern="1200">
          <a:solidFill>
            <a:schemeClr val="tx1"/>
          </a:solidFill>
          <a:latin typeface="+mn-lt"/>
          <a:ea typeface="+mn-ea"/>
          <a:cs typeface="+mn-cs"/>
        </a:defRPr>
      </a:lvl3pPr>
      <a:lvl4pPr marL="1714089" algn="l" defTabSz="1142726" rtl="0" eaLnBrk="1" latinLnBrk="1" hangingPunct="1">
        <a:defRPr sz="2249" kern="1200">
          <a:solidFill>
            <a:schemeClr val="tx1"/>
          </a:solidFill>
          <a:latin typeface="+mn-lt"/>
          <a:ea typeface="+mn-ea"/>
          <a:cs typeface="+mn-cs"/>
        </a:defRPr>
      </a:lvl4pPr>
      <a:lvl5pPr marL="2285451" algn="l" defTabSz="1142726" rtl="0" eaLnBrk="1" latinLnBrk="1" hangingPunct="1">
        <a:defRPr sz="2249" kern="1200">
          <a:solidFill>
            <a:schemeClr val="tx1"/>
          </a:solidFill>
          <a:latin typeface="+mn-lt"/>
          <a:ea typeface="+mn-ea"/>
          <a:cs typeface="+mn-cs"/>
        </a:defRPr>
      </a:lvl5pPr>
      <a:lvl6pPr marL="2856814" algn="l" defTabSz="1142726" rtl="0" eaLnBrk="1" latinLnBrk="1" hangingPunct="1">
        <a:defRPr sz="2249" kern="1200">
          <a:solidFill>
            <a:schemeClr val="tx1"/>
          </a:solidFill>
          <a:latin typeface="+mn-lt"/>
          <a:ea typeface="+mn-ea"/>
          <a:cs typeface="+mn-cs"/>
        </a:defRPr>
      </a:lvl6pPr>
      <a:lvl7pPr marL="3428177" algn="l" defTabSz="1142726" rtl="0" eaLnBrk="1" latinLnBrk="1" hangingPunct="1">
        <a:defRPr sz="2249" kern="1200">
          <a:solidFill>
            <a:schemeClr val="tx1"/>
          </a:solidFill>
          <a:latin typeface="+mn-lt"/>
          <a:ea typeface="+mn-ea"/>
          <a:cs typeface="+mn-cs"/>
        </a:defRPr>
      </a:lvl7pPr>
      <a:lvl8pPr marL="3999540" algn="l" defTabSz="1142726" rtl="0" eaLnBrk="1" latinLnBrk="1" hangingPunct="1">
        <a:defRPr sz="2249" kern="1200">
          <a:solidFill>
            <a:schemeClr val="tx1"/>
          </a:solidFill>
          <a:latin typeface="+mn-lt"/>
          <a:ea typeface="+mn-ea"/>
          <a:cs typeface="+mn-cs"/>
        </a:defRPr>
      </a:lvl8pPr>
      <a:lvl9pPr marL="4570903" algn="l" defTabSz="1142726" rtl="0" eaLnBrk="1" latinLnBrk="1" hangingPunct="1">
        <a:defRPr sz="22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0.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20.JPG"/><Relationship Id="rId5" Type="http://schemas.openxmlformats.org/officeDocument/2006/relationships/image" Target="../media/image2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jpeg"/><Relationship Id="rId3" Type="http://schemas.openxmlformats.org/officeDocument/2006/relationships/image" Target="../media/image4.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image" Target="../media/image7.png"/><Relationship Id="rId16"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56.emf"/><Relationship Id="rId11" Type="http://schemas.openxmlformats.org/officeDocument/2006/relationships/image" Target="../media/image61.jpeg"/><Relationship Id="rId5" Type="http://schemas.openxmlformats.org/officeDocument/2006/relationships/image" Target="../media/image55.emf"/><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59.pn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png"/><Relationship Id="rId7"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6.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193" y="2813119"/>
            <a:ext cx="385265" cy="396823"/>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801" y="2822736"/>
            <a:ext cx="350592" cy="377560"/>
          </a:xfrm>
          <a:prstGeom prst="rect">
            <a:avLst/>
          </a:prstGeom>
        </p:spPr>
      </p:pic>
      <p:sp>
        <p:nvSpPr>
          <p:cNvPr id="54" name="Rectangle 35"/>
          <p:cNvSpPr>
            <a:spLocks noChangeArrowheads="1"/>
          </p:cNvSpPr>
          <p:nvPr/>
        </p:nvSpPr>
        <p:spPr bwMode="auto">
          <a:xfrm>
            <a:off x="10277475" y="1"/>
            <a:ext cx="4959350" cy="8363163"/>
          </a:xfrm>
          <a:prstGeom prst="rect">
            <a:avLst/>
          </a:prstGeom>
          <a:solidFill>
            <a:schemeClr val="accent1">
              <a:lumMod val="20000"/>
              <a:lumOff val="80000"/>
              <a:alpha val="60000"/>
            </a:schemeClr>
          </a:solidFill>
          <a:ln w="9525">
            <a:noFill/>
            <a:miter lim="800000"/>
            <a:headEnd/>
            <a:tailEnd/>
          </a:ln>
        </p:spPr>
        <p:txBody>
          <a:bodyPr/>
          <a:lstStyle/>
          <a:p>
            <a:endParaRPr lang="ko-KR" altLang="en-US" dirty="0"/>
          </a:p>
        </p:txBody>
      </p:sp>
      <p:grpSp>
        <p:nvGrpSpPr>
          <p:cNvPr id="8" name="그룹 7"/>
          <p:cNvGrpSpPr/>
          <p:nvPr/>
        </p:nvGrpSpPr>
        <p:grpSpPr>
          <a:xfrm>
            <a:off x="598622" y="1460714"/>
            <a:ext cx="14133377" cy="4355396"/>
            <a:chOff x="598622" y="1460714"/>
            <a:chExt cx="10696469" cy="4355396"/>
          </a:xfrm>
        </p:grpSpPr>
        <p:sp>
          <p:nvSpPr>
            <p:cNvPr id="62" name="TextBox 61"/>
            <p:cNvSpPr txBox="1"/>
            <p:nvPr/>
          </p:nvSpPr>
          <p:spPr>
            <a:xfrm>
              <a:off x="598622" y="1460714"/>
              <a:ext cx="10533072" cy="1261884"/>
            </a:xfrm>
            <a:prstGeom prst="rect">
              <a:avLst/>
            </a:prstGeom>
            <a:noFill/>
          </p:spPr>
          <p:txBody>
            <a:bodyPr wrap="square" rtlCol="0">
              <a:spAutoFit/>
            </a:bodyPr>
            <a:lstStyle/>
            <a:p>
              <a:r>
                <a:rPr lang="en-US" altLang="ko-KR" sz="3800" b="1" dirty="0">
                  <a:solidFill>
                    <a:srgbClr val="002060"/>
                  </a:solidFill>
                  <a:ea typeface="Verdana" panose="020B0604030504040204" pitchFamily="34" charset="0"/>
                  <a:cs typeface="Verdana" panose="020B0604030504040204" pitchFamily="34" charset="0"/>
                </a:rPr>
                <a:t>Current Status and Future Plans of Korea-4GSR</a:t>
              </a:r>
              <a:br>
                <a:rPr lang="en-US" altLang="ko-KR" sz="3800" b="1" dirty="0">
                  <a:solidFill>
                    <a:srgbClr val="002060"/>
                  </a:solidFill>
                  <a:ea typeface="Verdana" panose="020B0604030504040204" pitchFamily="34" charset="0"/>
                  <a:cs typeface="Verdana" panose="020B0604030504040204" pitchFamily="34" charset="0"/>
                </a:rPr>
              </a:br>
              <a:r>
                <a:rPr lang="en-US" altLang="ko-KR" sz="3800" b="1" dirty="0">
                  <a:solidFill>
                    <a:srgbClr val="002060"/>
                  </a:solidFill>
                  <a:ea typeface="Verdana" panose="020B0604030504040204" pitchFamily="34" charset="0"/>
                  <a:cs typeface="Verdana" panose="020B0604030504040204" pitchFamily="34" charset="0"/>
                </a:rPr>
                <a:t>(Multipurpose Synchrotron Radiation Project)</a:t>
              </a:r>
            </a:p>
          </p:txBody>
        </p:sp>
        <p:sp>
          <p:nvSpPr>
            <p:cNvPr id="63" name="TextBox 62"/>
            <p:cNvSpPr txBox="1"/>
            <p:nvPr/>
          </p:nvSpPr>
          <p:spPr>
            <a:xfrm>
              <a:off x="626973" y="4569615"/>
              <a:ext cx="10668118" cy="1246495"/>
            </a:xfrm>
            <a:prstGeom prst="rect">
              <a:avLst/>
            </a:prstGeom>
            <a:noFill/>
          </p:spPr>
          <p:txBody>
            <a:bodyPr wrap="square" rtlCol="0">
              <a:spAutoFit/>
            </a:bodyPr>
            <a:lstStyle/>
            <a:p>
              <a:r>
                <a:rPr lang="en-US" altLang="ko-KR" sz="2500" b="1" dirty="0" err="1">
                  <a:cs typeface="Verdana" panose="020B0604030504040204" pitchFamily="34" charset="0"/>
                </a:rPr>
                <a:t>Seunghwan</a:t>
              </a:r>
              <a:r>
                <a:rPr lang="ko-KR" altLang="en-US" sz="2500" b="1" dirty="0">
                  <a:cs typeface="Verdana" panose="020B0604030504040204" pitchFamily="34" charset="0"/>
                </a:rPr>
                <a:t> </a:t>
              </a:r>
              <a:r>
                <a:rPr lang="en-US" altLang="ko-KR" sz="2500" b="1" dirty="0">
                  <a:cs typeface="Verdana" panose="020B0604030504040204" pitchFamily="34" charset="0"/>
                </a:rPr>
                <a:t>Shin</a:t>
              </a:r>
            </a:p>
            <a:p>
              <a:endParaRPr lang="en-US" altLang="ko-KR" sz="2500" b="1" dirty="0">
                <a:cs typeface="Verdana" panose="020B0604030504040204" pitchFamily="34" charset="0"/>
              </a:endParaRPr>
            </a:p>
            <a:p>
              <a:r>
                <a:rPr lang="en-US" altLang="ko-KR" sz="2500" b="1" dirty="0">
                  <a:cs typeface="Verdana" panose="020B0604030504040204" pitchFamily="34" charset="0"/>
                </a:rPr>
                <a:t>Project Director</a:t>
              </a:r>
            </a:p>
          </p:txBody>
        </p:sp>
      </p:grpSp>
      <p:sp>
        <p:nvSpPr>
          <p:cNvPr id="4" name="TextBox 3"/>
          <p:cNvSpPr txBox="1"/>
          <p:nvPr/>
        </p:nvSpPr>
        <p:spPr>
          <a:xfrm>
            <a:off x="626973" y="7258489"/>
            <a:ext cx="5054636" cy="415498"/>
          </a:xfrm>
          <a:prstGeom prst="rect">
            <a:avLst/>
          </a:prstGeom>
          <a:noFill/>
        </p:spPr>
        <p:txBody>
          <a:bodyPr wrap="square" rtlCol="0">
            <a:spAutoFit/>
          </a:bodyPr>
          <a:lstStyle/>
          <a:p>
            <a:r>
              <a:rPr lang="en-US" altLang="ko-KR" sz="2100" b="1" dirty="0">
                <a:solidFill>
                  <a:schemeClr val="tx2"/>
                </a:solidFill>
              </a:rPr>
              <a:t>November 5, 2025</a:t>
            </a:r>
            <a:endParaRPr lang="ko-KR" altLang="en-US" sz="2100" b="1" dirty="0">
              <a:solidFill>
                <a:schemeClr val="tx2"/>
              </a:solidFill>
            </a:endParaRPr>
          </a:p>
        </p:txBody>
      </p:sp>
      <p:sp>
        <p:nvSpPr>
          <p:cNvPr id="19" name="Rectangle 6"/>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0" name="TextBox 19"/>
          <p:cNvSpPr txBox="1"/>
          <p:nvPr/>
        </p:nvSpPr>
        <p:spPr>
          <a:xfrm>
            <a:off x="1714091" y="41887"/>
            <a:ext cx="11980643" cy="400110"/>
          </a:xfrm>
          <a:prstGeom prst="rect">
            <a:avLst/>
          </a:prstGeom>
          <a:noFill/>
        </p:spPr>
        <p:txBody>
          <a:bodyPr wrap="square" rtlCol="0">
            <a:spAutoFit/>
          </a:bodyPr>
          <a:lstStyle/>
          <a:p>
            <a:r>
              <a:rPr lang="en-US" altLang="ko-KR" sz="2000" b="1" dirty="0">
                <a:solidFill>
                  <a:srgbClr val="E65C00"/>
                </a:solidFill>
                <a:ea typeface="Ebrima" panose="02000000000000000000" pitchFamily="2" charset="0"/>
                <a:cs typeface="Ebrima" panose="02000000000000000000" pitchFamily="2" charset="0"/>
              </a:rPr>
              <a:t>4</a:t>
            </a:r>
            <a:r>
              <a:rPr lang="en-US" altLang="ko-KR" sz="2000" b="1" baseline="30000" dirty="0">
                <a:solidFill>
                  <a:srgbClr val="E65C00"/>
                </a:solidFill>
                <a:ea typeface="Ebrima" panose="02000000000000000000" pitchFamily="2" charset="0"/>
                <a:cs typeface="Ebrima" panose="02000000000000000000" pitchFamily="2" charset="0"/>
              </a:rPr>
              <a:t>th</a:t>
            </a:r>
            <a:r>
              <a:rPr lang="en-US" altLang="ko-KR" sz="2000" b="1" dirty="0">
                <a:solidFill>
                  <a:srgbClr val="E65C00"/>
                </a:solidFill>
                <a:ea typeface="Ebrima" panose="02000000000000000000" pitchFamily="2" charset="0"/>
                <a:cs typeface="Ebrima" panose="02000000000000000000" pitchFamily="2" charset="0"/>
              </a:rPr>
              <a:t> International</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Advisory</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Committee</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Meeting</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(5-6 November 2025, KBSI </a:t>
            </a:r>
            <a:r>
              <a:rPr lang="en-US" altLang="ko-KR" sz="2000" b="1" dirty="0" err="1">
                <a:solidFill>
                  <a:srgbClr val="E65C00"/>
                </a:solidFill>
                <a:ea typeface="Ebrima" panose="02000000000000000000" pitchFamily="2" charset="0"/>
                <a:cs typeface="Ebrima" panose="02000000000000000000" pitchFamily="2" charset="0"/>
              </a:rPr>
              <a:t>Ochang</a:t>
            </a:r>
            <a:r>
              <a:rPr lang="en-US" altLang="ko-KR" sz="2000" b="1" dirty="0">
                <a:solidFill>
                  <a:srgbClr val="E65C00"/>
                </a:solidFill>
                <a:ea typeface="Ebrima" panose="02000000000000000000" pitchFamily="2" charset="0"/>
                <a:cs typeface="Ebrima" panose="02000000000000000000" pitchFamily="2" charset="0"/>
              </a:rPr>
              <a:t> Korea)</a:t>
            </a:r>
            <a:endParaRPr lang="ko-KR" altLang="en-US" sz="2000" b="1" dirty="0">
              <a:solidFill>
                <a:srgbClr val="E65C00"/>
              </a:solidFill>
              <a:cs typeface="Ebrima" panose="02000000000000000000" pitchFamily="2" charset="0"/>
            </a:endParaRPr>
          </a:p>
        </p:txBody>
      </p:sp>
      <p:pic>
        <p:nvPicPr>
          <p:cNvPr id="1026" name="Picture 2" descr="다목적방사광가속기 기반설계 당선작 조감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7476" y="4090436"/>
            <a:ext cx="4959350" cy="3503034"/>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a:extLst>
              <a:ext uri="{FF2B5EF4-FFF2-40B4-BE49-F238E27FC236}">
                <a16:creationId xmlns:a16="http://schemas.microsoft.com/office/drawing/2014/main" id="{579873E2-4D67-4C98-882B-710FFA5D0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7" name="그림 16">
            <a:extLst>
              <a:ext uri="{FF2B5EF4-FFF2-40B4-BE49-F238E27FC236}">
                <a16:creationId xmlns:a16="http://schemas.microsoft.com/office/drawing/2014/main" id="{4126C671-AFF6-458B-9897-F1CFDB62882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05" b="89831" l="4995" r="93920">
                        <a14:foregroundMark x1="47958" y1="39600" x2="48146" y2="39466"/>
                        <a14:foregroundMark x1="46179" y1="40865" x2="47559" y2="39884"/>
                        <a14:foregroundMark x1="27369" y1="54237" x2="28133" y2="53694"/>
                        <a14:foregroundMark x1="26575" y1="54802" x2="27369" y2="54237"/>
                        <a14:foregroundMark x1="24735" y1="56110" x2="26575" y2="54802"/>
                        <a14:foregroundMark x1="20399" y1="59192" x2="24174" y2="56508"/>
                        <a14:foregroundMark x1="12269" y1="64972" x2="20203" y2="59331"/>
                        <a14:foregroundMark x1="83714" y1="71343" x2="85816" y2="73373"/>
                        <a14:foregroundMark x1="76263" y1="64147" x2="76783" y2="64649"/>
                        <a14:foregroundMark x1="73782" y1="61751" x2="75972" y2="63866"/>
                        <a14:foregroundMark x1="70793" y1="58864" x2="72591" y2="60600"/>
                        <a14:foregroundMark x1="49620" y1="38418" x2="51783" y2="40507"/>
                        <a14:foregroundMark x1="69464" y1="70768" x2="68947" y2="70621"/>
                        <a14:foregroundMark x1="71121" y1="71239" x2="70250" y2="70991"/>
                        <a14:foregroundMark x1="85852" y1="75428" x2="80565" y2="73925"/>
                        <a14:foregroundMark x1="67739" y1="40549" x2="67647" y2="38255"/>
                        <a14:foregroundMark x1="68704" y1="64569" x2="68631" y2="62757"/>
                        <a14:foregroundMark x1="68947" y1="70621" x2="68875" y2="68836"/>
                        <a14:foregroundMark x1="51885" y1="31391" x2="55157" y2="31638"/>
                        <a14:foregroundMark x1="51113" y1="31333" x2="51746" y2="31381"/>
                        <a14:foregroundMark x1="46908" y1="31016" x2="47889" y2="31090"/>
                        <a14:foregroundMark x1="43012" y1="30722" x2="46470" y2="30983"/>
                        <a14:foregroundMark x1="39068" y1="30425" x2="42950" y2="30718"/>
                        <a14:foregroundMark x1="32682" y1="29944" x2="34093" y2="30050"/>
                        <a14:foregroundMark x1="69730" y1="29854" x2="73400" y2="29405"/>
                        <a14:foregroundMark x1="67036" y1="30184" x2="67840" y2="30086"/>
                        <a14:foregroundMark x1="64930" y1="30441" x2="65571" y2="30363"/>
                        <a14:foregroundMark x1="60823" y1="30944" x2="61237" y2="30893"/>
                        <a14:foregroundMark x1="55157" y1="31638" x2="59779" y2="31072"/>
                        <a14:foregroundMark x1="55353" y1="72629" x2="56895" y2="72881"/>
                        <a14:foregroundMark x1="53375" y1="72306" x2="53585" y2="72340"/>
                        <a14:foregroundMark x1="51227" y1="71955" x2="52420" y2="72150"/>
                        <a14:foregroundMark x1="47900" y1="71412" x2="51122" y2="71938"/>
                        <a14:foregroundMark x1="39797" y1="70089" x2="44305" y2="70825"/>
                        <a14:foregroundMark x1="33588" y1="69075" x2="37337" y2="69687"/>
                        <a14:foregroundMark x1="92152" y1="69104" x2="93811" y2="68927"/>
                        <a14:foregroundMark x1="83714" y1="70008" x2="85753" y2="69790"/>
                        <a14:foregroundMark x1="70290" y1="71446" x2="71105" y2="71359"/>
                        <a14:foregroundMark x1="67501" y1="71745" x2="69543" y2="71526"/>
                        <a14:foregroundMark x1="63116" y1="72215" x2="67066" y2="71792"/>
                        <a14:foregroundMark x1="58434" y1="72716" x2="58835" y2="72673"/>
                        <a14:foregroundMark x1="56895" y1="72881" x2="57898" y2="72773"/>
                        <a14:foregroundMark x1="93811" y1="68927" x2="94028" y2="68927"/>
                        <a14:foregroundMark x1="19041" y1="28331" x2="10424" y2="25480"/>
                        <a14:foregroundMark x1="21336" y1="29090" x2="19885" y2="28610"/>
                        <a14:foregroundMark x1="25624" y1="30508" x2="21451" y2="29128"/>
                        <a14:foregroundMark x1="22997" y1="36672" x2="24539" y2="37853"/>
                        <a14:foregroundMark x1="21284" y1="35360" x2="22499" y2="36291"/>
                        <a14:foregroundMark x1="20115" y1="34463" x2="20350" y2="34643"/>
                        <a14:foregroundMark x1="10528" y1="27119" x2="18783" y2="33443"/>
                        <a14:foregroundMark x1="9053" y1="25989" x2="10528" y2="27119"/>
                        <a14:foregroundMark x1="8536" y1="65977" x2="8143" y2="66667"/>
                        <a14:foregroundMark x1="20341" y1="45230" x2="8723" y2="65648"/>
                        <a14:foregroundMark x1="21746" y1="42761" x2="20460" y2="45021"/>
                        <a14:foregroundMark x1="22745" y1="41006" x2="22606" y2="41251"/>
                        <a14:foregroundMark x1="24539" y1="37853" x2="23052" y2="40466"/>
                        <a14:foregroundMark x1="8143" y1="66667" x2="4995" y2="67232"/>
                        <a14:foregroundMark x1="33550" y1="66102" x2="33550" y2="66102"/>
                        <a14:foregroundMark x1="87948" y1="57062" x2="89142" y2="55367"/>
                        <a14:foregroundMark x1="77742" y1="64407" x2="77742" y2="64407"/>
                        <a14:foregroundMark x1="64169" y1="37288" x2="64278" y2="37288"/>
                        <a14:foregroundMark x1="69815" y1="62712" x2="69815" y2="62712"/>
                        <a14:foregroundMark x1="67970" y1="60452" x2="67970" y2="60452"/>
                        <a14:backgroundMark x1="4126" y1="9040" x2="27470" y2="11864"/>
                        <a14:backgroundMark x1="27470" y1="11864" x2="66124" y2="3390"/>
                        <a14:backgroundMark x1="66124" y1="3390" x2="94463" y2="9605"/>
                        <a14:backgroundMark x1="29533" y1="54802" x2="29750" y2="64407"/>
                        <a14:backgroundMark x1="8903" y1="27119" x2="8903" y2="27119"/>
                        <a14:backgroundMark x1="9012" y1="23729" x2="9012" y2="23729"/>
                        <a14:backgroundMark x1="8903" y1="24859" x2="8903" y2="24859"/>
                        <a14:backgroundMark x1="8360" y1="25989" x2="8360" y2="25989"/>
                        <a14:backgroundMark x1="9229" y1="25424" x2="9229" y2="25424"/>
                        <a14:backgroundMark x1="9121" y1="24294" x2="9121" y2="24294"/>
                        <a14:backgroundMark x1="8578" y1="24294" x2="8578" y2="26554"/>
                        <a14:backgroundMark x1="8578" y1="66667" x2="8578" y2="63277"/>
                        <a14:backgroundMark x1="8360" y1="70621" x2="8252" y2="64407"/>
                        <a14:backgroundMark x1="24539" y1="53672" x2="23127" y2="45763"/>
                        <a14:backgroundMark x1="23018" y1="45198" x2="21824" y2="43503"/>
                        <a14:backgroundMark x1="21824" y1="42938" x2="22476" y2="41808"/>
                        <a14:backgroundMark x1="20847" y1="38983" x2="20955" y2="35028"/>
                        <a14:backgroundMark x1="20630" y1="31638" x2="20630" y2="34463"/>
                        <a14:backgroundMark x1="20630" y1="32203" x2="20195" y2="33898"/>
                        <a14:backgroundMark x1="20955" y1="66667" x2="20413" y2="62147"/>
                        <a14:backgroundMark x1="33768" y1="49718" x2="51466" y2="48588"/>
                        <a14:backgroundMark x1="51466" y1="48588" x2="62432" y2="49153"/>
                        <a14:backgroundMark x1="70358" y1="48023" x2="61889" y2="50847"/>
                        <a14:backgroundMark x1="29859" y1="48588" x2="30185" y2="60452"/>
                        <a14:backgroundMark x1="28882" y1="53107" x2="28664" y2="54237"/>
                        <a14:backgroundMark x1="28339" y1="54802" x2="28339" y2="54802"/>
                        <a14:backgroundMark x1="28230" y1="53672" x2="28230" y2="53672"/>
                        <a14:backgroundMark x1="28230" y1="54237" x2="28230" y2="54237"/>
                        <a14:backgroundMark x1="28122" y1="54237" x2="28122" y2="54237"/>
                        <a14:backgroundMark x1="31705" y1="50847" x2="33659" y2="50847"/>
                        <a14:backgroundMark x1="35722" y1="34463" x2="35831" y2="36158"/>
                        <a14:backgroundMark x1="35179" y1="31638" x2="35179" y2="31638"/>
                        <a14:backgroundMark x1="35505" y1="28249" x2="35505" y2="28249"/>
                        <a14:backgroundMark x1="34962" y1="29379" x2="34962" y2="29379"/>
                        <a14:backgroundMark x1="38328" y1="32768" x2="38328" y2="34463"/>
                        <a14:backgroundMark x1="38979" y1="29944" x2="38979" y2="29944"/>
                        <a14:backgroundMark x1="38871" y1="28814" x2="38545" y2="28814"/>
                        <a14:backgroundMark x1="43105" y1="28814" x2="43214" y2="28249"/>
                        <a14:backgroundMark x1="35613" y1="28814" x2="35722" y2="33898"/>
                        <a14:backgroundMark x1="36048" y1="27119" x2="35831" y2="34463"/>
                        <a14:backgroundMark x1="38328" y1="29944" x2="38219" y2="33333"/>
                        <a14:backgroundMark x1="38979" y1="67232" x2="38979" y2="67232"/>
                        <a14:backgroundMark x1="38545" y1="64972" x2="38219" y2="66667"/>
                        <a14:backgroundMark x1="39197" y1="67797" x2="38545" y2="68927"/>
                        <a14:backgroundMark x1="38654" y1="69492" x2="38219" y2="69492"/>
                        <a14:backgroundMark x1="38111" y1="68927" x2="37785" y2="71186"/>
                        <a14:backgroundMark x1="33985" y1="72316" x2="33550" y2="72316"/>
                        <a14:backgroundMark x1="33008" y1="69492" x2="33008" y2="69492"/>
                        <a14:backgroundMark x1="32790" y1="68362" x2="33442" y2="68927"/>
                        <a14:backgroundMark x1="48317" y1="37853" x2="48751" y2="37288"/>
                        <a14:backgroundMark x1="48317" y1="38418" x2="49511" y2="39548"/>
                        <a14:backgroundMark x1="49946" y1="29379" x2="49511" y2="36158"/>
                        <a14:backgroundMark x1="47883" y1="38983" x2="47448" y2="38983"/>
                        <a14:backgroundMark x1="73724" y1="32768" x2="75353" y2="32768"/>
                        <a14:backgroundMark x1="73616" y1="28249" x2="74701" y2="31638"/>
                        <a14:backgroundMark x1="54940" y1="68927" x2="53529" y2="67797"/>
                        <a14:backgroundMark x1="81868" y1="65537" x2="81868" y2="72881"/>
                        <a14:backgroundMark x1="78719" y1="68927" x2="78719" y2="75141"/>
                        <a14:backgroundMark x1="76547" y1="66667" x2="76547" y2="71186"/>
                        <a14:backgroundMark x1="76221" y1="64972" x2="76439" y2="75141"/>
                        <a14:backgroundMark x1="73290" y1="66102" x2="73398" y2="74011"/>
                        <a14:backgroundMark x1="65147" y1="31073" x2="65364" y2="34463"/>
                        <a14:backgroundMark x1="67210" y1="38418" x2="67535" y2="38983"/>
                        <a14:backgroundMark x1="67861" y1="29944" x2="69381" y2="32203"/>
                        <a14:backgroundMark x1="87514" y1="64407" x2="87731" y2="76836"/>
                        <a14:backgroundMark x1="90119" y1="66102" x2="90554" y2="75706"/>
                        <a14:backgroundMark x1="70033" y1="70056" x2="69273" y2="68927"/>
                        <a14:backgroundMark x1="68947" y1="60452" x2="68947" y2="61582"/>
                        <a14:backgroundMark x1="68947" y1="58192" x2="68947" y2="60452"/>
                        <a14:backgroundMark x1="68947" y1="51977" x2="68947" y2="58192"/>
                        <a14:backgroundMark x1="71987" y1="64972" x2="73181" y2="66102"/>
                        <a14:backgroundMark x1="76113" y1="62712" x2="76439" y2="62712"/>
                        <a14:backgroundMark x1="79153" y1="64407" x2="79370" y2="72316"/>
                        <a14:backgroundMark x1="58740" y1="28249" x2="58740" y2="28249"/>
                        <a14:backgroundMark x1="61238" y1="31638" x2="61129" y2="33333"/>
                        <a14:backgroundMark x1="44951" y1="35593" x2="45277" y2="38418"/>
                        <a14:backgroundMark x1="45494" y1="73446" x2="46145" y2="73446"/>
                        <a14:backgroundMark x1="44951" y1="73446" x2="45277" y2="73446"/>
                        <a14:backgroundMark x1="45168" y1="73446" x2="44625" y2="73446"/>
                        <a14:backgroundMark x1="46580" y1="70056" x2="46471" y2="72881"/>
                        <a14:backgroundMark x1="53312" y1="74576" x2="53963" y2="74576"/>
                        <a14:backgroundMark x1="52877" y1="70621" x2="53203" y2="72881"/>
                        <a14:backgroundMark x1="51249" y1="74011" x2="51249" y2="72316"/>
                        <a14:backgroundMark x1="51900" y1="33898" x2="51900" y2="31638"/>
                        <a14:backgroundMark x1="63192" y1="33898" x2="63192" y2="32768"/>
                        <a14:backgroundMark x1="63084" y1="29379" x2="63084" y2="32203"/>
                        <a14:backgroundMark x1="58740" y1="73446" x2="60478" y2="73446"/>
                        <a14:backgroundMark x1="61238" y1="70621" x2="61346" y2="77401"/>
                        <a14:backgroundMark x1="58523" y1="73446" x2="57980" y2="73446"/>
                        <a14:backgroundMark x1="70467" y1="73446" x2="69381" y2="69492"/>
                        <a14:backgroundMark x1="69055" y1="66667" x2="68947" y2="68927"/>
                        <a14:backgroundMark x1="68512" y1="64972" x2="68838" y2="68927"/>
                        <a14:backgroundMark x1="71010" y1="72881" x2="71444" y2="74011"/>
                        <a14:backgroundMark x1="71010" y1="63842" x2="71010" y2="62712"/>
                      </a14:backgroundRemoval>
                    </a14:imgEffect>
                  </a14:imgLayer>
                </a14:imgProps>
              </a:ext>
            </a:extLst>
          </a:blip>
          <a:stretch>
            <a:fillRect/>
          </a:stretch>
        </p:blipFill>
        <p:spPr>
          <a:xfrm>
            <a:off x="12168285" y="7820209"/>
            <a:ext cx="2757761" cy="529993"/>
          </a:xfrm>
          <a:prstGeom prst="rect">
            <a:avLst/>
          </a:prstGeom>
        </p:spPr>
      </p:pic>
    </p:spTree>
    <p:extLst>
      <p:ext uri="{BB962C8B-B14F-4D97-AF65-F5344CB8AC3E}">
        <p14:creationId xmlns:p14="http://schemas.microsoft.com/office/powerpoint/2010/main" val="894696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직사각형 139">
            <a:extLst>
              <a:ext uri="{FF2B5EF4-FFF2-40B4-BE49-F238E27FC236}">
                <a16:creationId xmlns:a16="http://schemas.microsoft.com/office/drawing/2014/main" id="{5B7D6D10-6464-4B54-96EB-98AAE96B68EC}"/>
              </a:ext>
            </a:extLst>
          </p:cNvPr>
          <p:cNvSpPr/>
          <p:nvPr/>
        </p:nvSpPr>
        <p:spPr>
          <a:xfrm>
            <a:off x="0" y="629832"/>
            <a:ext cx="15236828" cy="2455339"/>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456" tIns="22228" rIns="44456" bIns="22228" rtlCol="0" anchor="ctr"/>
          <a:lstStyle/>
          <a:p>
            <a:pPr algn="ctr"/>
            <a:endParaRPr lang="ko-KR" altLang="en-US" sz="2511" spc="-118" dirty="0">
              <a:solidFill>
                <a:schemeClr val="tx1"/>
              </a:solidFill>
              <a:latin typeface="HY헤드라인M" panose="02030600000101010101" pitchFamily="18" charset="-127"/>
              <a:ea typeface="HY헤드라인M" panose="02030600000101010101" pitchFamily="18" charset="-127"/>
            </a:endParaRPr>
          </a:p>
        </p:txBody>
      </p:sp>
      <p:sp>
        <p:nvSpPr>
          <p:cNvPr id="141" name="직사각형 140">
            <a:extLst>
              <a:ext uri="{FF2B5EF4-FFF2-40B4-BE49-F238E27FC236}">
                <a16:creationId xmlns:a16="http://schemas.microsoft.com/office/drawing/2014/main" id="{8EFCC1DB-F30D-4BC3-8463-60892E1E4033}"/>
              </a:ext>
            </a:extLst>
          </p:cNvPr>
          <p:cNvSpPr/>
          <p:nvPr/>
        </p:nvSpPr>
        <p:spPr>
          <a:xfrm>
            <a:off x="1472399" y="1056494"/>
            <a:ext cx="3920908" cy="783562"/>
          </a:xfrm>
          <a:prstGeom prst="rect">
            <a:avLst/>
          </a:prstGeom>
        </p:spPr>
        <p:txBody>
          <a:bodyPr wrap="square" lIns="44463" tIns="22232" rIns="44463" bIns="22232">
            <a:spAutoFit/>
          </a:bodyPr>
          <a:lstStyle/>
          <a:p>
            <a:pPr algn="dist">
              <a:defRPr/>
            </a:pPr>
            <a:r>
              <a:rPr lang="en-US" altLang="ko-KR" sz="4800" b="1" dirty="0">
                <a:solidFill>
                  <a:schemeClr val="accent1">
                    <a:lumMod val="75000"/>
                  </a:schemeClr>
                </a:solidFill>
                <a:effectLst>
                  <a:outerShdw blurRad="38100" dist="38100" dir="2700000" algn="tl">
                    <a:srgbClr val="000000">
                      <a:alpha val="43137"/>
                    </a:srgbClr>
                  </a:outerShdw>
                </a:effectLst>
                <a:ea typeface="+mj-ea"/>
                <a:cs typeface="Arial" pitchFamily="34" charset="0"/>
              </a:rPr>
              <a:t>CONTENTS</a:t>
            </a:r>
          </a:p>
        </p:txBody>
      </p:sp>
      <p:sp>
        <p:nvSpPr>
          <p:cNvPr id="42" name="Rectangle 13">
            <a:extLst>
              <a:ext uri="{FF2B5EF4-FFF2-40B4-BE49-F238E27FC236}">
                <a16:creationId xmlns:a16="http://schemas.microsoft.com/office/drawing/2014/main" id="{E0086AD4-5478-42DA-BC30-43FB1EE92013}"/>
              </a:ext>
            </a:extLst>
          </p:cNvPr>
          <p:cNvSpPr>
            <a:spLocks noChangeArrowheads="1"/>
          </p:cNvSpPr>
          <p:nvPr/>
        </p:nvSpPr>
        <p:spPr bwMode="auto">
          <a:xfrm>
            <a:off x="1290721" y="2147673"/>
            <a:ext cx="568278"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ea typeface="+mj-ea"/>
                <a:cs typeface="산돌고딕 L"/>
              </a:rPr>
              <a:t>I. General Overview</a:t>
            </a:r>
          </a:p>
        </p:txBody>
      </p:sp>
      <p:sp>
        <p:nvSpPr>
          <p:cNvPr id="74" name="Rectangle 13">
            <a:extLst>
              <a:ext uri="{FF2B5EF4-FFF2-40B4-BE49-F238E27FC236}">
                <a16:creationId xmlns:a16="http://schemas.microsoft.com/office/drawing/2014/main" id="{E0086AD4-5478-42DA-BC30-43FB1EE92013}"/>
              </a:ext>
            </a:extLst>
          </p:cNvPr>
          <p:cNvSpPr>
            <a:spLocks noChangeArrowheads="1"/>
          </p:cNvSpPr>
          <p:nvPr/>
        </p:nvSpPr>
        <p:spPr bwMode="auto">
          <a:xfrm>
            <a:off x="4714938" y="21476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0000FF"/>
                </a:solidFill>
                <a:effectLst>
                  <a:outerShdw blurRad="38100" dist="38100" dir="2700000" algn="tl">
                    <a:srgbClr val="000000">
                      <a:alpha val="43137"/>
                    </a:srgbClr>
                  </a:outerShdw>
                </a:effectLst>
                <a:cs typeface="산돌고딕 L"/>
              </a:rPr>
              <a:t>II. Site and Building</a:t>
            </a:r>
          </a:p>
        </p:txBody>
      </p:sp>
      <p:pic>
        <p:nvPicPr>
          <p:cNvPr id="19" name="그림 18">
            <a:extLst>
              <a:ext uri="{FF2B5EF4-FFF2-40B4-BE49-F238E27FC236}">
                <a16:creationId xmlns:a16="http://schemas.microsoft.com/office/drawing/2014/main" id="{38A17D72-ACB7-4EF2-93C7-AC9858D65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0" name="그림 19">
            <a:extLst>
              <a:ext uri="{FF2B5EF4-FFF2-40B4-BE49-F238E27FC236}">
                <a16:creationId xmlns:a16="http://schemas.microsoft.com/office/drawing/2014/main" id="{8000C437-17AC-4B3E-9FF9-A6C6E3F8A8CF}"/>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1" name="Rectangle 6">
            <a:extLst>
              <a:ext uri="{FF2B5EF4-FFF2-40B4-BE49-F238E27FC236}">
                <a16:creationId xmlns:a16="http://schemas.microsoft.com/office/drawing/2014/main" id="{F6F82A49-D773-4C57-A97F-CF29CC28D8F3}"/>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 name="TextBox 2">
            <a:extLst>
              <a:ext uri="{FF2B5EF4-FFF2-40B4-BE49-F238E27FC236}">
                <a16:creationId xmlns:a16="http://schemas.microsoft.com/office/drawing/2014/main" id="{03147F3A-9688-4943-8D15-37776D5392C0}"/>
              </a:ext>
            </a:extLst>
          </p:cNvPr>
          <p:cNvSpPr txBox="1"/>
          <p:nvPr/>
        </p:nvSpPr>
        <p:spPr>
          <a:xfrm>
            <a:off x="1188677" y="3107449"/>
            <a:ext cx="3298799" cy="1583510"/>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User Activities in Korea</a:t>
            </a:r>
          </a:p>
          <a:p>
            <a:pPr defTabSz="1443573">
              <a:lnSpc>
                <a:spcPct val="150000"/>
              </a:lnSpc>
              <a:spcBef>
                <a:spcPts val="630"/>
              </a:spcBef>
            </a:pPr>
            <a:r>
              <a:rPr lang="en-US" altLang="ko-KR" sz="2000" b="1" dirty="0">
                <a:solidFill>
                  <a:schemeClr val="bg1">
                    <a:lumMod val="50000"/>
                  </a:schemeClr>
                </a:solidFill>
                <a:cs typeface="Arial" pitchFamily="34" charset="0"/>
              </a:rPr>
              <a:t>2. Overall Project</a:t>
            </a:r>
          </a:p>
          <a:p>
            <a:pPr defTabSz="1443573">
              <a:lnSpc>
                <a:spcPct val="150000"/>
              </a:lnSpc>
              <a:spcBef>
                <a:spcPts val="630"/>
              </a:spcBef>
            </a:pPr>
            <a:r>
              <a:rPr lang="en-US" altLang="ko-KR" sz="2000" b="1" dirty="0">
                <a:solidFill>
                  <a:schemeClr val="bg1">
                    <a:lumMod val="50000"/>
                  </a:schemeClr>
                </a:solidFill>
                <a:cs typeface="Arial" pitchFamily="34" charset="0"/>
              </a:rPr>
              <a:t>3. Road Map as User Facility</a:t>
            </a:r>
          </a:p>
        </p:txBody>
      </p:sp>
      <p:sp>
        <p:nvSpPr>
          <p:cNvPr id="4" name="TextBox 3">
            <a:extLst>
              <a:ext uri="{FF2B5EF4-FFF2-40B4-BE49-F238E27FC236}">
                <a16:creationId xmlns:a16="http://schemas.microsoft.com/office/drawing/2014/main" id="{7F9FF385-AB3F-41F5-B17A-9A85F46AF0B6}"/>
              </a:ext>
            </a:extLst>
          </p:cNvPr>
          <p:cNvSpPr txBox="1"/>
          <p:nvPr/>
        </p:nvSpPr>
        <p:spPr>
          <a:xfrm>
            <a:off x="4629980" y="3090510"/>
            <a:ext cx="3972013" cy="1044901"/>
          </a:xfrm>
          <a:prstGeom prst="rect">
            <a:avLst/>
          </a:prstGeom>
          <a:noFill/>
        </p:spPr>
        <p:txBody>
          <a:bodyPr wrap="square" rtlCol="0">
            <a:spAutoFit/>
          </a:bodyPr>
          <a:lstStyle/>
          <a:p>
            <a:pPr marL="342900" indent="-342900" defTabSz="1443573">
              <a:lnSpc>
                <a:spcPct val="150000"/>
              </a:lnSpc>
              <a:spcBef>
                <a:spcPts val="630"/>
              </a:spcBef>
              <a:buAutoNum type="arabicPeriod"/>
            </a:pPr>
            <a:r>
              <a:rPr lang="en-US" altLang="ko-KR" sz="2000" b="1" dirty="0">
                <a:solidFill>
                  <a:srgbClr val="0000FF"/>
                </a:solidFill>
                <a:cs typeface="Arial" pitchFamily="34" charset="0"/>
              </a:rPr>
              <a:t>Site Construction</a:t>
            </a:r>
          </a:p>
          <a:p>
            <a:pPr marL="342900" lvl="0" indent="-342900" defTabSz="1443573">
              <a:lnSpc>
                <a:spcPct val="150000"/>
              </a:lnSpc>
              <a:spcBef>
                <a:spcPts val="630"/>
              </a:spcBef>
              <a:buFontTx/>
              <a:buAutoNum type="arabicPeriod"/>
              <a:defRPr/>
            </a:pPr>
            <a:r>
              <a:rPr lang="en-US" altLang="ko-KR" sz="2000" b="1" dirty="0">
                <a:solidFill>
                  <a:srgbClr val="0000FF"/>
                </a:solidFill>
                <a:cs typeface="Arial" pitchFamily="34" charset="0"/>
              </a:rPr>
              <a:t>Building Design</a:t>
            </a:r>
          </a:p>
        </p:txBody>
      </p:sp>
      <p:sp>
        <p:nvSpPr>
          <p:cNvPr id="8" name="TextBox 7">
            <a:extLst>
              <a:ext uri="{FF2B5EF4-FFF2-40B4-BE49-F238E27FC236}">
                <a16:creationId xmlns:a16="http://schemas.microsoft.com/office/drawing/2014/main" id="{19E33F56-3A8C-4C90-B272-FC2135186662}"/>
              </a:ext>
            </a:extLst>
          </p:cNvPr>
          <p:cNvSpPr txBox="1"/>
          <p:nvPr/>
        </p:nvSpPr>
        <p:spPr>
          <a:xfrm>
            <a:off x="8313398" y="3112412"/>
            <a:ext cx="2888843" cy="2919710"/>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Main Parameters</a:t>
            </a:r>
          </a:p>
          <a:p>
            <a:pPr defTabSz="1443573">
              <a:lnSpc>
                <a:spcPct val="150000"/>
              </a:lnSpc>
              <a:spcBef>
                <a:spcPts val="630"/>
              </a:spcBef>
            </a:pPr>
            <a:r>
              <a:rPr lang="en-US" altLang="ko-KR" sz="2000" b="1" dirty="0">
                <a:solidFill>
                  <a:schemeClr val="bg1">
                    <a:lumMod val="50000"/>
                  </a:schemeClr>
                </a:solidFill>
                <a:cs typeface="Arial" pitchFamily="34" charset="0"/>
              </a:rPr>
              <a:t>2.</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Accelerator</a:t>
            </a:r>
          </a:p>
          <a:p>
            <a:pPr defTabSz="1443573">
              <a:lnSpc>
                <a:spcPct val="150000"/>
              </a:lnSpc>
              <a:spcBef>
                <a:spcPts val="630"/>
              </a:spcBef>
            </a:pPr>
            <a:r>
              <a:rPr lang="en-US" altLang="ko-KR" sz="2000" b="1" dirty="0">
                <a:solidFill>
                  <a:schemeClr val="bg1">
                    <a:lumMod val="50000"/>
                  </a:schemeClr>
                </a:solidFill>
                <a:cs typeface="Arial" pitchFamily="34" charset="0"/>
              </a:rPr>
              <a:t>3. Phase-I</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Beamline</a:t>
            </a:r>
          </a:p>
          <a:p>
            <a:pPr defTabSz="1443573">
              <a:lnSpc>
                <a:spcPct val="150000"/>
              </a:lnSpc>
              <a:spcBef>
                <a:spcPts val="630"/>
              </a:spcBef>
            </a:pPr>
            <a:r>
              <a:rPr lang="en-US" altLang="ko-KR" sz="2000" b="1" dirty="0">
                <a:solidFill>
                  <a:schemeClr val="bg1">
                    <a:lumMod val="50000"/>
                  </a:schemeClr>
                </a:solidFill>
                <a:cs typeface="Arial" pitchFamily="34" charset="0"/>
              </a:rPr>
              <a:t>4.</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Prototype testing</a:t>
            </a:r>
          </a:p>
          <a:p>
            <a:pPr defTabSz="1443573">
              <a:lnSpc>
                <a:spcPct val="150000"/>
              </a:lnSpc>
              <a:spcBef>
                <a:spcPts val="630"/>
              </a:spcBef>
            </a:pPr>
            <a:endParaRPr lang="en-US" altLang="ko-KR" sz="1400" b="1" dirty="0">
              <a:solidFill>
                <a:srgbClr val="FF0000"/>
              </a:solidFill>
              <a:latin typeface="HY헤드라인M" panose="02030600000101010101" pitchFamily="18" charset="-127"/>
              <a:ea typeface="HY헤드라인M" panose="02030600000101010101" pitchFamily="18" charset="-127"/>
              <a:cs typeface="Arial" pitchFamily="34" charset="0"/>
            </a:endParaRPr>
          </a:p>
          <a:p>
            <a:pPr defTabSz="1443573">
              <a:lnSpc>
                <a:spcPct val="150000"/>
              </a:lnSpc>
              <a:spcBef>
                <a:spcPts val="630"/>
              </a:spcBef>
            </a:pPr>
            <a:endParaRPr lang="en-US" altLang="ko-KR" sz="1400" dirty="0">
              <a:solidFill>
                <a:prstClr val="black"/>
              </a:solidFill>
              <a:latin typeface="HY헤드라인M" panose="02030600000101010101" pitchFamily="18" charset="-127"/>
              <a:ea typeface="HY헤드라인M" panose="02030600000101010101" pitchFamily="18" charset="-127"/>
              <a:cs typeface="Arial" pitchFamily="34" charset="0"/>
            </a:endParaRPr>
          </a:p>
        </p:txBody>
      </p:sp>
      <p:sp>
        <p:nvSpPr>
          <p:cNvPr id="28" name="TextBox 27">
            <a:extLst>
              <a:ext uri="{FF2B5EF4-FFF2-40B4-BE49-F238E27FC236}">
                <a16:creationId xmlns:a16="http://schemas.microsoft.com/office/drawing/2014/main" id="{8F6E3CBE-6E64-4E7B-A1A4-9F531EE81889}"/>
              </a:ext>
            </a:extLst>
          </p:cNvPr>
          <p:cNvSpPr txBox="1"/>
          <p:nvPr/>
        </p:nvSpPr>
        <p:spPr>
          <a:xfrm>
            <a:off x="11646764" y="3093974"/>
            <a:ext cx="2888843" cy="2122119"/>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HR Development</a:t>
            </a:r>
          </a:p>
          <a:p>
            <a:pPr defTabSz="1443573">
              <a:lnSpc>
                <a:spcPct val="150000"/>
              </a:lnSpc>
              <a:spcBef>
                <a:spcPts val="630"/>
              </a:spcBef>
            </a:pPr>
            <a:r>
              <a:rPr lang="en-US" altLang="ko-KR" sz="2000" b="1" dirty="0">
                <a:solidFill>
                  <a:schemeClr val="bg1">
                    <a:lumMod val="50000"/>
                  </a:schemeClr>
                </a:solidFill>
                <a:cs typeface="Arial" pitchFamily="34" charset="0"/>
              </a:rPr>
              <a:t>2.</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Utilization</a:t>
            </a:r>
          </a:p>
          <a:p>
            <a:pPr defTabSz="1443573">
              <a:lnSpc>
                <a:spcPct val="150000"/>
              </a:lnSpc>
              <a:spcBef>
                <a:spcPts val="630"/>
              </a:spcBef>
            </a:pPr>
            <a:r>
              <a:rPr lang="en-US" altLang="ko-KR" sz="2000" b="1" dirty="0">
                <a:solidFill>
                  <a:schemeClr val="bg1">
                    <a:lumMod val="50000"/>
                  </a:schemeClr>
                </a:solidFill>
                <a:cs typeface="Arial" pitchFamily="34" charset="0"/>
              </a:rPr>
              <a:t>3. R&amp;D Activities</a:t>
            </a:r>
          </a:p>
          <a:p>
            <a:pPr defTabSz="1443573">
              <a:lnSpc>
                <a:spcPct val="150000"/>
              </a:lnSpc>
              <a:spcBef>
                <a:spcPts val="630"/>
              </a:spcBef>
            </a:pPr>
            <a:r>
              <a:rPr lang="en-US" altLang="ko-KR" sz="2000" b="1" dirty="0">
                <a:solidFill>
                  <a:schemeClr val="bg1">
                    <a:lumMod val="50000"/>
                  </a:schemeClr>
                </a:solidFill>
                <a:cs typeface="Arial" pitchFamily="34" charset="0"/>
              </a:rPr>
              <a:t>4. Summary </a:t>
            </a:r>
          </a:p>
        </p:txBody>
      </p:sp>
      <p:sp>
        <p:nvSpPr>
          <p:cNvPr id="27" name="슬라이드 번호 개체 틀 1">
            <a:extLst>
              <a:ext uri="{FF2B5EF4-FFF2-40B4-BE49-F238E27FC236}">
                <a16:creationId xmlns:a16="http://schemas.microsoft.com/office/drawing/2014/main" id="{11C49381-7C27-4F66-BB2E-180E5E9DA715}"/>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10</a:t>
            </a:fld>
            <a:endParaRPr lang="en-US" sz="2400" dirty="0">
              <a:solidFill>
                <a:srgbClr val="898989"/>
              </a:solidFill>
            </a:endParaRPr>
          </a:p>
        </p:txBody>
      </p:sp>
      <p:sp>
        <p:nvSpPr>
          <p:cNvPr id="29" name="Rectangle 13">
            <a:extLst>
              <a:ext uri="{FF2B5EF4-FFF2-40B4-BE49-F238E27FC236}">
                <a16:creationId xmlns:a16="http://schemas.microsoft.com/office/drawing/2014/main" id="{00FEAC6B-13BC-4D0F-8C51-4BAF1F1CFE80}"/>
              </a:ext>
            </a:extLst>
          </p:cNvPr>
          <p:cNvSpPr>
            <a:spLocks noChangeArrowheads="1"/>
          </p:cNvSpPr>
          <p:nvPr/>
        </p:nvSpPr>
        <p:spPr bwMode="auto">
          <a:xfrm>
            <a:off x="8363558" y="214639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cs typeface="산돌고딕 L"/>
              </a:rPr>
              <a:t>III. Machine</a:t>
            </a:r>
          </a:p>
        </p:txBody>
      </p:sp>
      <p:sp>
        <p:nvSpPr>
          <p:cNvPr id="30" name="Rectangle 13">
            <a:extLst>
              <a:ext uri="{FF2B5EF4-FFF2-40B4-BE49-F238E27FC236}">
                <a16:creationId xmlns:a16="http://schemas.microsoft.com/office/drawing/2014/main" id="{DEBD152F-51EB-4014-8C57-A2E113706B4D}"/>
              </a:ext>
            </a:extLst>
          </p:cNvPr>
          <p:cNvSpPr>
            <a:spLocks noChangeArrowheads="1"/>
          </p:cNvSpPr>
          <p:nvPr/>
        </p:nvSpPr>
        <p:spPr bwMode="auto">
          <a:xfrm>
            <a:off x="11708738" y="21387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cs typeface="산돌고딕 L"/>
              </a:rPr>
              <a:t>IV. Plan and Summary</a:t>
            </a:r>
          </a:p>
        </p:txBody>
      </p:sp>
    </p:spTree>
    <p:extLst>
      <p:ext uri="{BB962C8B-B14F-4D97-AF65-F5344CB8AC3E}">
        <p14:creationId xmlns:p14="http://schemas.microsoft.com/office/powerpoint/2010/main" val="379999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123CD295-8AC7-462C-AC00-6B9E395E1F34}"/>
              </a:ext>
            </a:extLst>
          </p:cNvPr>
          <p:cNvPicPr>
            <a:picLocks noChangeAspect="1"/>
          </p:cNvPicPr>
          <p:nvPr/>
        </p:nvPicPr>
        <p:blipFill>
          <a:blip r:embed="rId2"/>
          <a:stretch>
            <a:fillRect/>
          </a:stretch>
        </p:blipFill>
        <p:spPr>
          <a:xfrm>
            <a:off x="0" y="1219"/>
            <a:ext cx="15220950" cy="1238250"/>
          </a:xfrm>
          <a:prstGeom prst="rect">
            <a:avLst/>
          </a:prstGeom>
        </p:spPr>
      </p:pic>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11</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4606646" cy="830997"/>
          </a:xfrm>
          <a:prstGeom prst="rect">
            <a:avLst/>
          </a:prstGeom>
          <a:noFill/>
        </p:spPr>
        <p:txBody>
          <a:bodyPr wrap="none" rtlCol="0">
            <a:spAutoFit/>
          </a:bodyPr>
          <a:lstStyle/>
          <a:p>
            <a:r>
              <a:rPr lang="en-US" altLang="ko-KR" sz="4800" dirty="0">
                <a:solidFill>
                  <a:schemeClr val="bg1"/>
                </a:solidFill>
              </a:rPr>
              <a:t>Site Construction</a:t>
            </a:r>
            <a:endParaRPr lang="ko-KR" altLang="en-US" sz="4800" dirty="0">
              <a:solidFill>
                <a:schemeClr val="bg1"/>
              </a:solidFill>
            </a:endParaRPr>
          </a:p>
        </p:txBody>
      </p:sp>
      <p:pic>
        <p:nvPicPr>
          <p:cNvPr id="7" name="그림 6">
            <a:extLst>
              <a:ext uri="{FF2B5EF4-FFF2-40B4-BE49-F238E27FC236}">
                <a16:creationId xmlns:a16="http://schemas.microsoft.com/office/drawing/2014/main" id="{340201A0-A86B-47A4-915E-D5090E6FE4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 r="-83"/>
          <a:stretch/>
        </p:blipFill>
        <p:spPr>
          <a:xfrm>
            <a:off x="7551957" y="3057075"/>
            <a:ext cx="7345113" cy="4749074"/>
          </a:xfrm>
          <a:prstGeom prst="rect">
            <a:avLst/>
          </a:prstGeom>
        </p:spPr>
      </p:pic>
      <p:grpSp>
        <p:nvGrpSpPr>
          <p:cNvPr id="8" name="그룹 7">
            <a:extLst>
              <a:ext uri="{FF2B5EF4-FFF2-40B4-BE49-F238E27FC236}">
                <a16:creationId xmlns:a16="http://schemas.microsoft.com/office/drawing/2014/main" id="{921FE0A5-99BD-44AF-A5F1-0172FBCBCCD0}"/>
              </a:ext>
            </a:extLst>
          </p:cNvPr>
          <p:cNvGrpSpPr/>
          <p:nvPr/>
        </p:nvGrpSpPr>
        <p:grpSpPr>
          <a:xfrm>
            <a:off x="354994" y="3057075"/>
            <a:ext cx="6643085" cy="4757831"/>
            <a:chOff x="313742" y="1675101"/>
            <a:chExt cx="7426770" cy="5449048"/>
          </a:xfrm>
        </p:grpSpPr>
        <p:pic>
          <p:nvPicPr>
            <p:cNvPr id="9" name="그림 8">
              <a:extLst>
                <a:ext uri="{FF2B5EF4-FFF2-40B4-BE49-F238E27FC236}">
                  <a16:creationId xmlns:a16="http://schemas.microsoft.com/office/drawing/2014/main" id="{31228A46-7A9F-4DD7-83FD-ADC316B044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42" y="1675101"/>
              <a:ext cx="7426770" cy="5449048"/>
            </a:xfrm>
            <a:prstGeom prst="rect">
              <a:avLst/>
            </a:prstGeom>
            <a:ln>
              <a:solidFill>
                <a:schemeClr val="accent1"/>
              </a:solidFill>
            </a:ln>
          </p:spPr>
        </p:pic>
        <p:sp>
          <p:nvSpPr>
            <p:cNvPr id="10" name="_x160041376">
              <a:extLst>
                <a:ext uri="{FF2B5EF4-FFF2-40B4-BE49-F238E27FC236}">
                  <a16:creationId xmlns:a16="http://schemas.microsoft.com/office/drawing/2014/main" id="{1757EFD9-5313-41E5-A456-F4094426DFF6}"/>
                </a:ext>
              </a:extLst>
            </p:cNvPr>
            <p:cNvSpPr>
              <a:spLocks noChangeArrowheads="1"/>
            </p:cNvSpPr>
            <p:nvPr/>
          </p:nvSpPr>
          <p:spPr bwMode="auto">
            <a:xfrm>
              <a:off x="3679210" y="4298537"/>
              <a:ext cx="1095990" cy="1057233"/>
            </a:xfrm>
            <a:prstGeom prst="ellipse">
              <a:avLst/>
            </a:prstGeom>
            <a:solidFill>
              <a:srgbClr val="E8A6FE"/>
            </a:solidFill>
            <a:ln w="4191">
              <a:solidFill>
                <a:srgbClr val="000000"/>
              </a:solidFill>
              <a:round/>
              <a:headEnd/>
              <a:tailEnd/>
            </a:ln>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dirty="0">
                <a:ln>
                  <a:noFill/>
                </a:ln>
                <a:solidFill>
                  <a:schemeClr val="tx1"/>
                </a:solidFill>
                <a:effectLst/>
                <a:latin typeface="Arial Black" panose="020B0A04020102020204" pitchFamily="34" charset="0"/>
              </a:endParaRPr>
            </a:p>
          </p:txBody>
        </p:sp>
      </p:grpSp>
      <p:sp>
        <p:nvSpPr>
          <p:cNvPr id="14" name="TextBox 13">
            <a:extLst>
              <a:ext uri="{FF2B5EF4-FFF2-40B4-BE49-F238E27FC236}">
                <a16:creationId xmlns:a16="http://schemas.microsoft.com/office/drawing/2014/main" id="{BEF777F9-B920-4F19-94BA-45080D6861E9}"/>
              </a:ext>
            </a:extLst>
          </p:cNvPr>
          <p:cNvSpPr txBox="1"/>
          <p:nvPr/>
        </p:nvSpPr>
        <p:spPr>
          <a:xfrm>
            <a:off x="2586407" y="5598034"/>
            <a:ext cx="2617001" cy="615553"/>
          </a:xfrm>
          <a:prstGeom prst="rect">
            <a:avLst/>
          </a:prstGeom>
          <a:noFill/>
        </p:spPr>
        <p:txBody>
          <a:bodyPr wrap="square" rtlCol="0">
            <a:spAutoFit/>
          </a:bodyPr>
          <a:lstStyle/>
          <a:p>
            <a:pPr lvl="0" algn="ctr" defTabSz="914400" eaLnBrk="0" fontAlgn="base" latinLnBrk="0" hangingPunct="0">
              <a:spcBef>
                <a:spcPct val="0"/>
              </a:spcBef>
              <a:spcAft>
                <a:spcPct val="0"/>
              </a:spcAft>
            </a:pPr>
            <a:r>
              <a:rPr lang="en-US" altLang="ko-KR" sz="1100" b="1" dirty="0">
                <a:solidFill>
                  <a:srgbClr val="000000"/>
                </a:solidFill>
                <a:latin typeface="Arial Black" panose="020B0A04020102020204" pitchFamily="34" charset="0"/>
                <a:ea typeface="휴먼엑스포" panose="02030504000101010101" pitchFamily="18" charset="-127"/>
              </a:rPr>
              <a:t>Accelerator</a:t>
            </a:r>
          </a:p>
          <a:p>
            <a:pPr lvl="0" algn="ctr" defTabSz="914400" eaLnBrk="0" fontAlgn="base" latinLnBrk="0" hangingPunct="0">
              <a:spcBef>
                <a:spcPct val="0"/>
              </a:spcBef>
              <a:spcAft>
                <a:spcPct val="0"/>
              </a:spcAft>
            </a:pPr>
            <a:r>
              <a:rPr lang="en-US" altLang="ko-KR" sz="1100" b="1" dirty="0">
                <a:solidFill>
                  <a:srgbClr val="000000"/>
                </a:solidFill>
                <a:latin typeface="Arial Black" panose="020B0A04020102020204" pitchFamily="34" charset="0"/>
                <a:ea typeface="휴먼엑스포" panose="02030504000101010101" pitchFamily="18" charset="-127"/>
              </a:rPr>
              <a:t>SITE</a:t>
            </a:r>
            <a:endParaRPr lang="ko-KR" altLang="ko-KR" sz="2400" dirty="0">
              <a:latin typeface="Arial Black" panose="020B0A04020102020204" pitchFamily="34" charset="0"/>
            </a:endParaRPr>
          </a:p>
          <a:p>
            <a:endParaRPr lang="ko-KR" altLang="en-US" sz="1100" dirty="0"/>
          </a:p>
        </p:txBody>
      </p:sp>
      <p:sp>
        <p:nvSpPr>
          <p:cNvPr id="15" name="TextBox 14">
            <a:extLst>
              <a:ext uri="{FF2B5EF4-FFF2-40B4-BE49-F238E27FC236}">
                <a16:creationId xmlns:a16="http://schemas.microsoft.com/office/drawing/2014/main" id="{1F4AE518-C60E-4A26-BABA-0223001D67E6}"/>
              </a:ext>
            </a:extLst>
          </p:cNvPr>
          <p:cNvSpPr txBox="1"/>
          <p:nvPr/>
        </p:nvSpPr>
        <p:spPr>
          <a:xfrm>
            <a:off x="2482431" y="5032584"/>
            <a:ext cx="2617001" cy="430887"/>
          </a:xfrm>
          <a:prstGeom prst="rect">
            <a:avLst/>
          </a:prstGeom>
          <a:noFill/>
        </p:spPr>
        <p:txBody>
          <a:bodyPr wrap="square" rtlCol="0">
            <a:spAutoFit/>
          </a:bodyPr>
          <a:lstStyle/>
          <a:p>
            <a:pPr lvl="0" algn="ctr" defTabSz="914400" eaLnBrk="0" fontAlgn="base" latinLnBrk="0" hangingPunct="0">
              <a:spcBef>
                <a:spcPct val="0"/>
              </a:spcBef>
              <a:spcAft>
                <a:spcPct val="0"/>
              </a:spcAft>
            </a:pPr>
            <a:r>
              <a:rPr lang="en-US" altLang="ko-KR" sz="1100" b="1" dirty="0">
                <a:solidFill>
                  <a:srgbClr val="000000"/>
                </a:solidFill>
                <a:latin typeface="Arial Black" panose="020B0A04020102020204" pitchFamily="34" charset="0"/>
                <a:ea typeface="휴먼엑스포" panose="02030504000101010101" pitchFamily="18" charset="-127"/>
              </a:rPr>
              <a:t>Research Center </a:t>
            </a:r>
            <a:endParaRPr lang="ko-KR" altLang="ko-KR" sz="2400" dirty="0">
              <a:latin typeface="Arial Black" panose="020B0A04020102020204" pitchFamily="34" charset="0"/>
            </a:endParaRPr>
          </a:p>
          <a:p>
            <a:endParaRPr lang="ko-KR" altLang="en-US" sz="1100" dirty="0"/>
          </a:p>
        </p:txBody>
      </p:sp>
      <p:sp>
        <p:nvSpPr>
          <p:cNvPr id="16" name="TextBox 15">
            <a:extLst>
              <a:ext uri="{FF2B5EF4-FFF2-40B4-BE49-F238E27FC236}">
                <a16:creationId xmlns:a16="http://schemas.microsoft.com/office/drawing/2014/main" id="{31BC8635-E1EA-4240-8432-1EE841D0875E}"/>
              </a:ext>
            </a:extLst>
          </p:cNvPr>
          <p:cNvSpPr txBox="1"/>
          <p:nvPr/>
        </p:nvSpPr>
        <p:spPr>
          <a:xfrm>
            <a:off x="2489550" y="6586497"/>
            <a:ext cx="2617001" cy="430887"/>
          </a:xfrm>
          <a:prstGeom prst="rect">
            <a:avLst/>
          </a:prstGeom>
          <a:noFill/>
        </p:spPr>
        <p:txBody>
          <a:bodyPr wrap="square" rtlCol="0">
            <a:spAutoFit/>
          </a:bodyPr>
          <a:lstStyle/>
          <a:p>
            <a:pPr lvl="0" algn="ctr" defTabSz="914400" eaLnBrk="0" fontAlgn="base" latinLnBrk="0" hangingPunct="0">
              <a:spcBef>
                <a:spcPct val="0"/>
              </a:spcBef>
              <a:spcAft>
                <a:spcPct val="0"/>
              </a:spcAft>
            </a:pPr>
            <a:r>
              <a:rPr lang="en-US" altLang="ko-KR" sz="1100" b="1" dirty="0">
                <a:solidFill>
                  <a:srgbClr val="000000"/>
                </a:solidFill>
                <a:latin typeface="Arial Black" panose="020B0A04020102020204" pitchFamily="34" charset="0"/>
                <a:ea typeface="휴먼엑스포" panose="02030504000101010101" pitchFamily="18" charset="-127"/>
              </a:rPr>
              <a:t>Research Center </a:t>
            </a:r>
            <a:endParaRPr lang="ko-KR" altLang="ko-KR" sz="2400" dirty="0">
              <a:latin typeface="Arial Black" panose="020B0A04020102020204" pitchFamily="34" charset="0"/>
            </a:endParaRPr>
          </a:p>
          <a:p>
            <a:endParaRPr lang="ko-KR" altLang="en-US" sz="1100" dirty="0"/>
          </a:p>
        </p:txBody>
      </p:sp>
      <p:sp>
        <p:nvSpPr>
          <p:cNvPr id="17" name="TextBox 16">
            <a:extLst>
              <a:ext uri="{FF2B5EF4-FFF2-40B4-BE49-F238E27FC236}">
                <a16:creationId xmlns:a16="http://schemas.microsoft.com/office/drawing/2014/main" id="{AF077EE8-560D-4168-A0DB-828E1AE6ECF3}"/>
              </a:ext>
            </a:extLst>
          </p:cNvPr>
          <p:cNvSpPr txBox="1"/>
          <p:nvPr/>
        </p:nvSpPr>
        <p:spPr>
          <a:xfrm>
            <a:off x="2489549" y="4176578"/>
            <a:ext cx="2617001" cy="261610"/>
          </a:xfrm>
          <a:prstGeom prst="rect">
            <a:avLst/>
          </a:prstGeom>
          <a:noFill/>
        </p:spPr>
        <p:txBody>
          <a:bodyPr wrap="square" rtlCol="0">
            <a:spAutoFit/>
          </a:bodyPr>
          <a:lstStyle/>
          <a:p>
            <a:pPr lvl="0" algn="ctr" defTabSz="914400" eaLnBrk="0" fontAlgn="base" latinLnBrk="0" hangingPunct="0">
              <a:spcBef>
                <a:spcPct val="0"/>
              </a:spcBef>
              <a:spcAft>
                <a:spcPct val="0"/>
              </a:spcAft>
            </a:pPr>
            <a:r>
              <a:rPr lang="en-US" altLang="ko-KR" sz="1100" b="1" dirty="0">
                <a:solidFill>
                  <a:srgbClr val="000000"/>
                </a:solidFill>
                <a:latin typeface="Arial Black" panose="020B0A04020102020204" pitchFamily="34" charset="0"/>
                <a:ea typeface="휴먼엑스포" panose="02030504000101010101" pitchFamily="18" charset="-127"/>
              </a:rPr>
              <a:t>SITE for Industry </a:t>
            </a:r>
            <a:endParaRPr lang="ko-KR" altLang="en-US" sz="1100" dirty="0"/>
          </a:p>
        </p:txBody>
      </p:sp>
      <p:sp>
        <p:nvSpPr>
          <p:cNvPr id="4" name="직사각형 3">
            <a:extLst>
              <a:ext uri="{FF2B5EF4-FFF2-40B4-BE49-F238E27FC236}">
                <a16:creationId xmlns:a16="http://schemas.microsoft.com/office/drawing/2014/main" id="{9E3402C0-6733-4301-A6BC-EDC59C11C6CC}"/>
              </a:ext>
            </a:extLst>
          </p:cNvPr>
          <p:cNvSpPr/>
          <p:nvPr/>
        </p:nvSpPr>
        <p:spPr>
          <a:xfrm>
            <a:off x="955580" y="1443575"/>
            <a:ext cx="12389717" cy="1915909"/>
          </a:xfrm>
          <a:prstGeom prst="rect">
            <a:avLst/>
          </a:prstGeom>
        </p:spPr>
        <p:txBody>
          <a:bodyPr wrap="square">
            <a:spAutoFit/>
          </a:bodyPr>
          <a:lstStyle/>
          <a:p>
            <a:pPr lvl="0" algn="just"/>
            <a:r>
              <a:rPr lang="en-US" altLang="ko-KR" sz="3200" dirty="0">
                <a:solidFill>
                  <a:prstClr val="black"/>
                </a:solidFill>
              </a:rPr>
              <a:t>• Site construction for accelerator facility and research center completed</a:t>
            </a:r>
          </a:p>
          <a:p>
            <a:pPr lvl="0" algn="just"/>
            <a:r>
              <a:rPr lang="en-US" altLang="ko-KR" sz="3200" dirty="0">
                <a:solidFill>
                  <a:prstClr val="black"/>
                </a:solidFill>
              </a:rPr>
              <a:t>• Discussing the type of research center with government</a:t>
            </a:r>
          </a:p>
          <a:p>
            <a:pPr lvl="0" algn="just"/>
            <a:r>
              <a:rPr lang="en-US" altLang="ko-KR" sz="3200" dirty="0">
                <a:solidFill>
                  <a:prstClr val="black"/>
                </a:solidFill>
              </a:rPr>
              <a:t>   (e.g., Battery research center, Advanced bio-research center, etc.) </a:t>
            </a:r>
          </a:p>
          <a:p>
            <a:pPr lvl="0" algn="just"/>
            <a:endParaRPr lang="ko-KR" altLang="en-US" dirty="0"/>
          </a:p>
        </p:txBody>
      </p:sp>
      <p:sp>
        <p:nvSpPr>
          <p:cNvPr id="18" name="Rectangle 6">
            <a:extLst>
              <a:ext uri="{FF2B5EF4-FFF2-40B4-BE49-F238E27FC236}">
                <a16:creationId xmlns:a16="http://schemas.microsoft.com/office/drawing/2014/main" id="{8172C382-1907-4C73-B346-51D643EE3B52}"/>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Tree>
    <p:extLst>
      <p:ext uri="{BB962C8B-B14F-4D97-AF65-F5344CB8AC3E}">
        <p14:creationId xmlns:p14="http://schemas.microsoft.com/office/powerpoint/2010/main" val="342909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629F132-FAAE-428D-9344-C8EFFD87D40C}"/>
              </a:ext>
            </a:extLst>
          </p:cNvPr>
          <p:cNvPicPr>
            <a:picLocks noChangeAspect="1"/>
          </p:cNvPicPr>
          <p:nvPr/>
        </p:nvPicPr>
        <p:blipFill>
          <a:blip r:embed="rId2"/>
          <a:stretch>
            <a:fillRect/>
          </a:stretch>
        </p:blipFill>
        <p:spPr>
          <a:xfrm>
            <a:off x="0" y="1219"/>
            <a:ext cx="15220950" cy="1238250"/>
          </a:xfrm>
          <a:prstGeom prst="rect">
            <a:avLst/>
          </a:prstGeom>
        </p:spPr>
      </p:pic>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12</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4606646" cy="830997"/>
          </a:xfrm>
          <a:prstGeom prst="rect">
            <a:avLst/>
          </a:prstGeom>
          <a:noFill/>
        </p:spPr>
        <p:txBody>
          <a:bodyPr wrap="none" rtlCol="0">
            <a:spAutoFit/>
          </a:bodyPr>
          <a:lstStyle/>
          <a:p>
            <a:r>
              <a:rPr lang="en-US" altLang="ko-KR" sz="4800" dirty="0">
                <a:solidFill>
                  <a:schemeClr val="bg1"/>
                </a:solidFill>
              </a:rPr>
              <a:t>Site Construction</a:t>
            </a:r>
            <a:endParaRPr lang="ko-KR" altLang="en-US" sz="4800" dirty="0">
              <a:solidFill>
                <a:schemeClr val="bg1"/>
              </a:solidFill>
            </a:endParaRPr>
          </a:p>
        </p:txBody>
      </p:sp>
      <p:pic>
        <p:nvPicPr>
          <p:cNvPr id="7" name="그림 6">
            <a:extLst>
              <a:ext uri="{FF2B5EF4-FFF2-40B4-BE49-F238E27FC236}">
                <a16:creationId xmlns:a16="http://schemas.microsoft.com/office/drawing/2014/main" id="{340201A0-A86B-47A4-915E-D5090E6FE4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 r="-83"/>
          <a:stretch/>
        </p:blipFill>
        <p:spPr>
          <a:xfrm>
            <a:off x="7551957" y="3057075"/>
            <a:ext cx="7345113" cy="4749074"/>
          </a:xfrm>
          <a:prstGeom prst="rect">
            <a:avLst/>
          </a:prstGeom>
        </p:spPr>
      </p:pic>
      <p:sp>
        <p:nvSpPr>
          <p:cNvPr id="18" name="Rectangle 6">
            <a:extLst>
              <a:ext uri="{FF2B5EF4-FFF2-40B4-BE49-F238E27FC236}">
                <a16:creationId xmlns:a16="http://schemas.microsoft.com/office/drawing/2014/main" id="{8172C382-1907-4C73-B346-51D643EE3B52}"/>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19" name="그림 18">
            <a:extLst>
              <a:ext uri="{FF2B5EF4-FFF2-40B4-BE49-F238E27FC236}">
                <a16:creationId xmlns:a16="http://schemas.microsoft.com/office/drawing/2014/main" id="{FF81B5ED-1D50-43CA-BE0C-7287938C4317}"/>
              </a:ext>
            </a:extLst>
          </p:cNvPr>
          <p:cNvPicPr>
            <a:picLocks noChangeAspect="1"/>
          </p:cNvPicPr>
          <p:nvPr/>
        </p:nvPicPr>
        <p:blipFill>
          <a:blip r:embed="rId6"/>
          <a:stretch>
            <a:fillRect/>
          </a:stretch>
        </p:blipFill>
        <p:spPr>
          <a:xfrm>
            <a:off x="429246" y="3057073"/>
            <a:ext cx="6649733" cy="4753093"/>
          </a:xfrm>
          <a:prstGeom prst="rect">
            <a:avLst/>
          </a:prstGeom>
        </p:spPr>
      </p:pic>
      <p:sp>
        <p:nvSpPr>
          <p:cNvPr id="11" name="직사각형 10">
            <a:extLst>
              <a:ext uri="{FF2B5EF4-FFF2-40B4-BE49-F238E27FC236}">
                <a16:creationId xmlns:a16="http://schemas.microsoft.com/office/drawing/2014/main" id="{5F288610-45FD-4592-AE7E-E5B0B71BFD53}"/>
              </a:ext>
            </a:extLst>
          </p:cNvPr>
          <p:cNvSpPr/>
          <p:nvPr/>
        </p:nvSpPr>
        <p:spPr>
          <a:xfrm>
            <a:off x="955580" y="1443575"/>
            <a:ext cx="12389717" cy="1915909"/>
          </a:xfrm>
          <a:prstGeom prst="rect">
            <a:avLst/>
          </a:prstGeom>
        </p:spPr>
        <p:txBody>
          <a:bodyPr wrap="square">
            <a:spAutoFit/>
          </a:bodyPr>
          <a:lstStyle/>
          <a:p>
            <a:pPr lvl="0" algn="just"/>
            <a:r>
              <a:rPr lang="en-US" altLang="ko-KR" sz="3200" dirty="0">
                <a:solidFill>
                  <a:prstClr val="black"/>
                </a:solidFill>
              </a:rPr>
              <a:t>• Site construction for accelerator facility and research center completed</a:t>
            </a:r>
          </a:p>
          <a:p>
            <a:pPr lvl="0" algn="just"/>
            <a:r>
              <a:rPr lang="en-US" altLang="ko-KR" sz="3200" dirty="0">
                <a:solidFill>
                  <a:prstClr val="black"/>
                </a:solidFill>
              </a:rPr>
              <a:t>• Discussing the type of research center with government</a:t>
            </a:r>
          </a:p>
          <a:p>
            <a:pPr lvl="0" algn="just"/>
            <a:r>
              <a:rPr lang="en-US" altLang="ko-KR" sz="3200" dirty="0">
                <a:solidFill>
                  <a:prstClr val="black"/>
                </a:solidFill>
              </a:rPr>
              <a:t>   (e.g., Battery research center, Advanced bio-research center, etc.) </a:t>
            </a:r>
          </a:p>
          <a:p>
            <a:pPr lvl="0" algn="just"/>
            <a:endParaRPr lang="ko-KR" altLang="en-US" dirty="0"/>
          </a:p>
        </p:txBody>
      </p:sp>
    </p:spTree>
    <p:extLst>
      <p:ext uri="{BB962C8B-B14F-4D97-AF65-F5344CB8AC3E}">
        <p14:creationId xmlns:p14="http://schemas.microsoft.com/office/powerpoint/2010/main" val="397015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B98C74C2-235C-40D4-A8C1-9CFECE2C1BA5}"/>
              </a:ext>
            </a:extLst>
          </p:cNvPr>
          <p:cNvPicPr>
            <a:picLocks noChangeAspect="1"/>
          </p:cNvPicPr>
          <p:nvPr/>
        </p:nvPicPr>
        <p:blipFill>
          <a:blip r:embed="rId2"/>
          <a:stretch>
            <a:fillRect/>
          </a:stretch>
        </p:blipFill>
        <p:spPr>
          <a:xfrm>
            <a:off x="0" y="1219"/>
            <a:ext cx="15220950" cy="1238250"/>
          </a:xfrm>
          <a:prstGeom prst="rect">
            <a:avLst/>
          </a:prstGeom>
        </p:spPr>
      </p:pic>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13</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4606646" cy="830997"/>
          </a:xfrm>
          <a:prstGeom prst="rect">
            <a:avLst/>
          </a:prstGeom>
          <a:noFill/>
        </p:spPr>
        <p:txBody>
          <a:bodyPr wrap="none" rtlCol="0">
            <a:spAutoFit/>
          </a:bodyPr>
          <a:lstStyle/>
          <a:p>
            <a:r>
              <a:rPr lang="en-US" altLang="ko-KR" sz="4800" dirty="0">
                <a:solidFill>
                  <a:schemeClr val="bg1"/>
                </a:solidFill>
              </a:rPr>
              <a:t>Site Construction</a:t>
            </a:r>
            <a:endParaRPr lang="ko-KR" altLang="en-US" sz="4800" dirty="0">
              <a:solidFill>
                <a:schemeClr val="bg1"/>
              </a:solidFill>
            </a:endParaRPr>
          </a:p>
        </p:txBody>
      </p:sp>
      <p:sp>
        <p:nvSpPr>
          <p:cNvPr id="18" name="Rectangle 6">
            <a:extLst>
              <a:ext uri="{FF2B5EF4-FFF2-40B4-BE49-F238E27FC236}">
                <a16:creationId xmlns:a16="http://schemas.microsoft.com/office/drawing/2014/main" id="{8172C382-1907-4C73-B346-51D643EE3B52}"/>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5" name="그림 4">
            <a:extLst>
              <a:ext uri="{FF2B5EF4-FFF2-40B4-BE49-F238E27FC236}">
                <a16:creationId xmlns:a16="http://schemas.microsoft.com/office/drawing/2014/main" id="{6C6516D0-1138-42EA-A8F1-CD129D0346AB}"/>
              </a:ext>
            </a:extLst>
          </p:cNvPr>
          <p:cNvPicPr>
            <a:picLocks noChangeAspect="1"/>
          </p:cNvPicPr>
          <p:nvPr/>
        </p:nvPicPr>
        <p:blipFill>
          <a:blip r:embed="rId5"/>
          <a:stretch>
            <a:fillRect/>
          </a:stretch>
        </p:blipFill>
        <p:spPr>
          <a:xfrm>
            <a:off x="405425" y="3057075"/>
            <a:ext cx="6513535" cy="4753389"/>
          </a:xfrm>
          <a:prstGeom prst="rect">
            <a:avLst/>
          </a:prstGeom>
        </p:spPr>
      </p:pic>
      <p:pic>
        <p:nvPicPr>
          <p:cNvPr id="10" name="그림 9">
            <a:extLst>
              <a:ext uri="{FF2B5EF4-FFF2-40B4-BE49-F238E27FC236}">
                <a16:creationId xmlns:a16="http://schemas.microsoft.com/office/drawing/2014/main" id="{A2A49FBB-5E79-4D80-8617-ED04E422A0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 r="-83"/>
          <a:stretch/>
        </p:blipFill>
        <p:spPr>
          <a:xfrm>
            <a:off x="7551957" y="3057075"/>
            <a:ext cx="7345113" cy="4749074"/>
          </a:xfrm>
          <a:prstGeom prst="rect">
            <a:avLst/>
          </a:prstGeom>
        </p:spPr>
      </p:pic>
      <p:sp>
        <p:nvSpPr>
          <p:cNvPr id="11" name="직사각형 10">
            <a:extLst>
              <a:ext uri="{FF2B5EF4-FFF2-40B4-BE49-F238E27FC236}">
                <a16:creationId xmlns:a16="http://schemas.microsoft.com/office/drawing/2014/main" id="{8F91D28D-5FE4-4D9C-9925-5C3A098A251E}"/>
              </a:ext>
            </a:extLst>
          </p:cNvPr>
          <p:cNvSpPr/>
          <p:nvPr/>
        </p:nvSpPr>
        <p:spPr>
          <a:xfrm>
            <a:off x="955580" y="1443575"/>
            <a:ext cx="12389717" cy="1915909"/>
          </a:xfrm>
          <a:prstGeom prst="rect">
            <a:avLst/>
          </a:prstGeom>
        </p:spPr>
        <p:txBody>
          <a:bodyPr wrap="square">
            <a:spAutoFit/>
          </a:bodyPr>
          <a:lstStyle/>
          <a:p>
            <a:pPr lvl="0" algn="just"/>
            <a:r>
              <a:rPr lang="en-US" altLang="ko-KR" sz="3200" dirty="0">
                <a:solidFill>
                  <a:prstClr val="black"/>
                </a:solidFill>
              </a:rPr>
              <a:t>• Site construction for accelerator facility and research center completed</a:t>
            </a:r>
          </a:p>
          <a:p>
            <a:pPr lvl="0" algn="just"/>
            <a:r>
              <a:rPr lang="en-US" altLang="ko-KR" sz="3200" dirty="0">
                <a:solidFill>
                  <a:prstClr val="black"/>
                </a:solidFill>
              </a:rPr>
              <a:t>• Discussing the type of research center with government</a:t>
            </a:r>
          </a:p>
          <a:p>
            <a:pPr lvl="0" algn="just"/>
            <a:r>
              <a:rPr lang="en-US" altLang="ko-KR" sz="3200" dirty="0">
                <a:solidFill>
                  <a:prstClr val="black"/>
                </a:solidFill>
              </a:rPr>
              <a:t>   (e.g., Battery research center, Advanced bio-research center, etc.) </a:t>
            </a:r>
          </a:p>
          <a:p>
            <a:pPr lvl="0" algn="just"/>
            <a:endParaRPr lang="ko-KR" altLang="en-US" dirty="0"/>
          </a:p>
        </p:txBody>
      </p:sp>
    </p:spTree>
    <p:extLst>
      <p:ext uri="{BB962C8B-B14F-4D97-AF65-F5344CB8AC3E}">
        <p14:creationId xmlns:p14="http://schemas.microsoft.com/office/powerpoint/2010/main" val="283461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F0A68380-74EC-48F0-BE2E-81657C5548BF}"/>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14</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163319" cy="830997"/>
          </a:xfrm>
          <a:prstGeom prst="rect">
            <a:avLst/>
          </a:prstGeom>
          <a:noFill/>
        </p:spPr>
        <p:txBody>
          <a:bodyPr wrap="none" rtlCol="0">
            <a:spAutoFit/>
          </a:bodyPr>
          <a:lstStyle/>
          <a:p>
            <a:r>
              <a:rPr lang="en-US" altLang="ko-KR" sz="4800" dirty="0">
                <a:solidFill>
                  <a:schemeClr val="bg1"/>
                </a:solidFill>
              </a:rPr>
              <a:t>Building Design</a:t>
            </a:r>
            <a:endParaRPr lang="ko-KR" altLang="en-US" sz="4800" dirty="0">
              <a:solidFill>
                <a:schemeClr val="bg1"/>
              </a:solidFill>
            </a:endParaRPr>
          </a:p>
        </p:txBody>
      </p:sp>
      <p:sp>
        <p:nvSpPr>
          <p:cNvPr id="10" name="Rectangle 6">
            <a:extLst>
              <a:ext uri="{FF2B5EF4-FFF2-40B4-BE49-F238E27FC236}">
                <a16:creationId xmlns:a16="http://schemas.microsoft.com/office/drawing/2014/main" id="{EF72BE9A-003F-4524-AAAF-AEB343B009A0}"/>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11" name="Picture 0">
            <a:extLst>
              <a:ext uri="{FF2B5EF4-FFF2-40B4-BE49-F238E27FC236}">
                <a16:creationId xmlns:a16="http://schemas.microsoft.com/office/drawing/2014/main" id="{82D8CDBF-C0B1-4FE8-8BE3-E5BD6C2D565F}"/>
              </a:ext>
            </a:extLst>
          </p:cNvPr>
          <p:cNvPicPr>
            <a:picLocks noChangeAspect="1"/>
          </p:cNvPicPr>
          <p:nvPr/>
        </p:nvPicPr>
        <p:blipFill>
          <a:blip r:embed="rId5">
            <a:extLst/>
          </a:blip>
          <a:stretch>
            <a:fillRect/>
          </a:stretch>
        </p:blipFill>
        <p:spPr>
          <a:xfrm>
            <a:off x="6983833" y="1634241"/>
            <a:ext cx="8064685" cy="2720237"/>
          </a:xfrm>
          <a:prstGeom prst="rect">
            <a:avLst/>
          </a:prstGeom>
          <a:noFill/>
          <a:ln>
            <a:noFill/>
          </a:ln>
          <a:effectLst/>
        </p:spPr>
      </p:pic>
      <p:pic>
        <p:nvPicPr>
          <p:cNvPr id="12" name="Picture 1">
            <a:extLst>
              <a:ext uri="{FF2B5EF4-FFF2-40B4-BE49-F238E27FC236}">
                <a16:creationId xmlns:a16="http://schemas.microsoft.com/office/drawing/2014/main" id="{19DE9351-0024-4178-B20F-75B9E4BE620C}"/>
              </a:ext>
            </a:extLst>
          </p:cNvPr>
          <p:cNvPicPr>
            <a:picLocks noChangeAspect="1"/>
          </p:cNvPicPr>
          <p:nvPr/>
        </p:nvPicPr>
        <p:blipFill>
          <a:blip r:embed="rId6">
            <a:extLst/>
          </a:blip>
          <a:srcRect l="11448" t="20527" r="13377" b="17669"/>
          <a:stretch>
            <a:fillRect/>
          </a:stretch>
        </p:blipFill>
        <p:spPr>
          <a:xfrm>
            <a:off x="6983833" y="4691035"/>
            <a:ext cx="8064685" cy="3076638"/>
          </a:xfrm>
          <a:prstGeom prst="rect">
            <a:avLst/>
          </a:prstGeom>
          <a:noFill/>
          <a:ln>
            <a:noFill/>
          </a:ln>
          <a:effectLst/>
        </p:spPr>
      </p:pic>
      <p:sp>
        <p:nvSpPr>
          <p:cNvPr id="13" name="직사각형 12">
            <a:extLst>
              <a:ext uri="{FF2B5EF4-FFF2-40B4-BE49-F238E27FC236}">
                <a16:creationId xmlns:a16="http://schemas.microsoft.com/office/drawing/2014/main" id="{355AD7B3-EE7B-413A-9D04-E6981FA59E08}"/>
              </a:ext>
            </a:extLst>
          </p:cNvPr>
          <p:cNvSpPr/>
          <p:nvPr/>
        </p:nvSpPr>
        <p:spPr>
          <a:xfrm>
            <a:off x="533399" y="1545393"/>
            <a:ext cx="6304517" cy="6494085"/>
          </a:xfrm>
          <a:prstGeom prst="rect">
            <a:avLst/>
          </a:prstGeom>
        </p:spPr>
        <p:txBody>
          <a:bodyPr wrap="square">
            <a:spAutoFit/>
          </a:bodyPr>
          <a:lstStyle/>
          <a:p>
            <a:pPr lvl="0" algn="just"/>
            <a:r>
              <a:rPr lang="en-US" altLang="ko-KR" sz="3200" dirty="0">
                <a:solidFill>
                  <a:prstClr val="black"/>
                </a:solidFill>
              </a:rPr>
              <a:t>• The building design had been</a:t>
            </a:r>
          </a:p>
          <a:p>
            <a:pPr lvl="0" algn="just"/>
            <a:r>
              <a:rPr lang="en-US" altLang="ko-KR" sz="3200" dirty="0">
                <a:solidFill>
                  <a:prstClr val="black"/>
                </a:solidFill>
              </a:rPr>
              <a:t>   completed and the process for   </a:t>
            </a:r>
            <a:br>
              <a:rPr lang="en-US" altLang="ko-KR" sz="3200" dirty="0">
                <a:solidFill>
                  <a:prstClr val="black"/>
                </a:solidFill>
              </a:rPr>
            </a:br>
            <a:r>
              <a:rPr lang="en-US" altLang="ko-KR" sz="3200" dirty="0">
                <a:solidFill>
                  <a:prstClr val="black"/>
                </a:solidFill>
              </a:rPr>
              <a:t>   selecting a constructor is underway</a:t>
            </a:r>
          </a:p>
          <a:p>
            <a:pPr lvl="0" algn="just"/>
            <a:endParaRPr lang="en-US" altLang="ko-KR" sz="3200" dirty="0">
              <a:solidFill>
                <a:prstClr val="black"/>
              </a:solidFill>
            </a:endParaRPr>
          </a:p>
          <a:p>
            <a:pPr lvl="0" algn="just"/>
            <a:r>
              <a:rPr lang="en-US" altLang="ko-KR" sz="3200" dirty="0">
                <a:solidFill>
                  <a:srgbClr val="FF0000"/>
                </a:solidFill>
              </a:rPr>
              <a:t>• Construction company selection </a:t>
            </a:r>
            <a:br>
              <a:rPr lang="en-US" altLang="ko-KR" sz="3200" dirty="0">
                <a:solidFill>
                  <a:srgbClr val="FF0000"/>
                </a:solidFill>
              </a:rPr>
            </a:br>
            <a:r>
              <a:rPr lang="en-US" altLang="ko-KR" sz="3200" dirty="0">
                <a:solidFill>
                  <a:srgbClr val="FF0000"/>
                </a:solidFill>
              </a:rPr>
              <a:t>   has been delayed by a year, but </a:t>
            </a:r>
            <a:br>
              <a:rPr lang="en-US" altLang="ko-KR" sz="3200" dirty="0">
                <a:solidFill>
                  <a:srgbClr val="FF0000"/>
                </a:solidFill>
              </a:rPr>
            </a:br>
            <a:r>
              <a:rPr lang="en-US" altLang="ko-KR" sz="3200" dirty="0">
                <a:solidFill>
                  <a:srgbClr val="FF0000"/>
                </a:solidFill>
              </a:rPr>
              <a:t>   will be finalized through (if it </a:t>
            </a:r>
            <a:br>
              <a:rPr lang="en-US" altLang="ko-KR" sz="3200" dirty="0">
                <a:solidFill>
                  <a:srgbClr val="FF0000"/>
                </a:solidFill>
              </a:rPr>
            </a:br>
            <a:r>
              <a:rPr lang="en-US" altLang="ko-KR" sz="3200" dirty="0">
                <a:solidFill>
                  <a:srgbClr val="FF0000"/>
                </a:solidFill>
              </a:rPr>
              <a:t>   occurs) a private contract by April </a:t>
            </a:r>
          </a:p>
          <a:p>
            <a:pPr lvl="0" algn="just"/>
            <a:endParaRPr lang="en-US" altLang="ko-KR" sz="3200" dirty="0">
              <a:solidFill>
                <a:prstClr val="black"/>
              </a:solidFill>
            </a:endParaRPr>
          </a:p>
          <a:p>
            <a:pPr algn="just"/>
            <a:r>
              <a:rPr lang="en-US" altLang="ko-KR" sz="3200" dirty="0">
                <a:solidFill>
                  <a:prstClr val="black"/>
                </a:solidFill>
              </a:rPr>
              <a:t>• Floor vibration will be kept below  </a:t>
            </a:r>
            <a:br>
              <a:rPr lang="en-US" altLang="ko-KR" sz="3200" dirty="0">
                <a:solidFill>
                  <a:prstClr val="black"/>
                </a:solidFill>
              </a:rPr>
            </a:br>
            <a:r>
              <a:rPr lang="en-US" altLang="ko-KR" sz="3200" dirty="0">
                <a:solidFill>
                  <a:prstClr val="black"/>
                </a:solidFill>
              </a:rPr>
              <a:t>  100 nm (5 nm) and earth ground </a:t>
            </a:r>
            <a:br>
              <a:rPr lang="en-US" altLang="ko-KR" sz="3200" dirty="0">
                <a:solidFill>
                  <a:prstClr val="black"/>
                </a:solidFill>
              </a:rPr>
            </a:br>
            <a:r>
              <a:rPr lang="en-US" altLang="ko-KR" sz="3200" dirty="0">
                <a:solidFill>
                  <a:prstClr val="black"/>
                </a:solidFill>
              </a:rPr>
              <a:t>  must also be realized carefully </a:t>
            </a:r>
            <a:br>
              <a:rPr lang="en-US" altLang="ko-KR" sz="3200" dirty="0">
                <a:solidFill>
                  <a:prstClr val="black"/>
                </a:solidFill>
              </a:rPr>
            </a:br>
            <a:r>
              <a:rPr lang="en-US" altLang="ko-KR" sz="3200" dirty="0">
                <a:solidFill>
                  <a:prstClr val="black"/>
                </a:solidFill>
              </a:rPr>
              <a:t>  (currently under revision)</a:t>
            </a:r>
          </a:p>
        </p:txBody>
      </p:sp>
    </p:spTree>
    <p:extLst>
      <p:ext uri="{BB962C8B-B14F-4D97-AF65-F5344CB8AC3E}">
        <p14:creationId xmlns:p14="http://schemas.microsoft.com/office/powerpoint/2010/main" val="43896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5A7C02C5-B781-4AD4-922A-31419865945F}"/>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15</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163319" cy="830997"/>
          </a:xfrm>
          <a:prstGeom prst="rect">
            <a:avLst/>
          </a:prstGeom>
          <a:noFill/>
        </p:spPr>
        <p:txBody>
          <a:bodyPr wrap="none" rtlCol="0">
            <a:spAutoFit/>
          </a:bodyPr>
          <a:lstStyle/>
          <a:p>
            <a:r>
              <a:rPr lang="en-US" altLang="ko-KR" sz="4800" dirty="0">
                <a:solidFill>
                  <a:schemeClr val="bg1"/>
                </a:solidFill>
              </a:rPr>
              <a:t>Building Design</a:t>
            </a:r>
            <a:endParaRPr lang="ko-KR" altLang="en-US" sz="4800" dirty="0">
              <a:solidFill>
                <a:schemeClr val="bg1"/>
              </a:solidFill>
            </a:endParaRPr>
          </a:p>
        </p:txBody>
      </p:sp>
      <p:pic>
        <p:nvPicPr>
          <p:cNvPr id="24" name="그림 23">
            <a:extLst>
              <a:ext uri="{FF2B5EF4-FFF2-40B4-BE49-F238E27FC236}">
                <a16:creationId xmlns:a16="http://schemas.microsoft.com/office/drawing/2014/main" id="{2DB1191C-0BD4-4158-895E-6F3D16DEC7EA}"/>
              </a:ext>
            </a:extLst>
          </p:cNvPr>
          <p:cNvPicPr>
            <a:picLocks noChangeAspect="1"/>
          </p:cNvPicPr>
          <p:nvPr/>
        </p:nvPicPr>
        <p:blipFill>
          <a:blip r:embed="rId5"/>
          <a:stretch>
            <a:fillRect/>
          </a:stretch>
        </p:blipFill>
        <p:spPr>
          <a:xfrm>
            <a:off x="89913" y="2105356"/>
            <a:ext cx="5773380" cy="5250149"/>
          </a:xfrm>
          <a:prstGeom prst="rect">
            <a:avLst/>
          </a:prstGeom>
        </p:spPr>
      </p:pic>
      <p:sp>
        <p:nvSpPr>
          <p:cNvPr id="10" name="Rectangle 6">
            <a:extLst>
              <a:ext uri="{FF2B5EF4-FFF2-40B4-BE49-F238E27FC236}">
                <a16:creationId xmlns:a16="http://schemas.microsoft.com/office/drawing/2014/main" id="{EF72BE9A-003F-4524-AAAF-AEB343B009A0}"/>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2103847-7012-4A5E-AE5D-F0A941D3BD9A}"/>
                  </a:ext>
                </a:extLst>
              </p:cNvPr>
              <p:cNvSpPr txBox="1"/>
              <p:nvPr/>
            </p:nvSpPr>
            <p:spPr>
              <a:xfrm>
                <a:off x="4976839" y="3907480"/>
                <a:ext cx="78471" cy="2535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ko-KR" altLang="en-US" sz="1400" i="1" smtClean="0">
                          <a:latin typeface="Cambria Math" panose="02040503050406030204" pitchFamily="18" charset="0"/>
                        </a:rPr>
                        <m:t>▽</m:t>
                      </m:r>
                    </m:oMath>
                  </m:oMathPara>
                </a14:m>
                <a:endParaRPr lang="ko-KR" altLang="en-US" sz="1400" dirty="0"/>
              </a:p>
            </p:txBody>
          </p:sp>
        </mc:Choice>
        <mc:Fallback xmlns="">
          <p:sp>
            <p:nvSpPr>
              <p:cNvPr id="26" name="TextBox 25">
                <a:extLst>
                  <a:ext uri="{FF2B5EF4-FFF2-40B4-BE49-F238E27FC236}">
                    <a16:creationId xmlns:a16="http://schemas.microsoft.com/office/drawing/2014/main" id="{12103847-7012-4A5E-AE5D-F0A941D3BD9A}"/>
                  </a:ext>
                </a:extLst>
              </p:cNvPr>
              <p:cNvSpPr txBox="1">
                <a:spLocks noRot="1" noChangeAspect="1" noMove="1" noResize="1" noEditPoints="1" noAdjustHandles="1" noChangeArrowheads="1" noChangeShapeType="1" noTextEdit="1"/>
              </p:cNvSpPr>
              <p:nvPr/>
            </p:nvSpPr>
            <p:spPr>
              <a:xfrm>
                <a:off x="4976839" y="3907480"/>
                <a:ext cx="78471" cy="253570"/>
              </a:xfrm>
              <a:prstGeom prst="rect">
                <a:avLst/>
              </a:prstGeom>
              <a:blipFill>
                <a:blip r:embed="rId6"/>
                <a:stretch>
                  <a:fillRect l="-76923" r="-169231"/>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E0477472-B4D0-45E8-BE10-E0ED64BA59F2}"/>
              </a:ext>
            </a:extLst>
          </p:cNvPr>
          <p:cNvPicPr>
            <a:picLocks noChangeAspect="1"/>
          </p:cNvPicPr>
          <p:nvPr/>
        </p:nvPicPr>
        <p:blipFill>
          <a:blip r:embed="rId7"/>
          <a:stretch>
            <a:fillRect/>
          </a:stretch>
        </p:blipFill>
        <p:spPr>
          <a:xfrm>
            <a:off x="5863293" y="1954003"/>
            <a:ext cx="9062753" cy="2207047"/>
          </a:xfrm>
          <a:prstGeom prst="rect">
            <a:avLst/>
          </a:prstGeom>
        </p:spPr>
      </p:pic>
      <p:sp>
        <p:nvSpPr>
          <p:cNvPr id="56" name="TextBox 55">
            <a:extLst>
              <a:ext uri="{FF2B5EF4-FFF2-40B4-BE49-F238E27FC236}">
                <a16:creationId xmlns:a16="http://schemas.microsoft.com/office/drawing/2014/main" id="{C6BBD24C-5CA1-4567-8E38-6A5B6C6AB0C3}"/>
              </a:ext>
            </a:extLst>
          </p:cNvPr>
          <p:cNvSpPr txBox="1"/>
          <p:nvPr/>
        </p:nvSpPr>
        <p:spPr>
          <a:xfrm>
            <a:off x="5422631" y="2344538"/>
            <a:ext cx="4433058" cy="584775"/>
          </a:xfrm>
          <a:prstGeom prst="rect">
            <a:avLst/>
          </a:prstGeom>
          <a:noFill/>
          <a:ln>
            <a:solidFill>
              <a:srgbClr val="0000FF"/>
            </a:solidFill>
          </a:ln>
        </p:spPr>
        <p:txBody>
          <a:bodyPr wrap="square" rtlCol="0">
            <a:spAutoFit/>
          </a:bodyPr>
          <a:lstStyle/>
          <a:p>
            <a:r>
              <a:rPr lang="en-US" altLang="ko-KR" sz="1600" b="1" dirty="0"/>
              <a:t>Tunnel</a:t>
            </a:r>
            <a:r>
              <a:rPr lang="en-US" altLang="ko-KR" sz="1600" dirty="0"/>
              <a:t>: </a:t>
            </a:r>
            <a:r>
              <a:rPr lang="en-US" altLang="ko-KR" sz="1600" b="1" dirty="0"/>
              <a:t>1.3 m</a:t>
            </a:r>
            <a:r>
              <a:rPr lang="en-US" altLang="ko-KR" sz="1600" dirty="0"/>
              <a:t> thick </a:t>
            </a:r>
            <a:r>
              <a:rPr lang="en-US" altLang="ko-KR" sz="1600" dirty="0" err="1"/>
              <a:t>Reforcered</a:t>
            </a:r>
            <a:r>
              <a:rPr lang="en-US" altLang="ko-KR" sz="1600" dirty="0"/>
              <a:t> </a:t>
            </a:r>
            <a:r>
              <a:rPr lang="en-US" altLang="ko-KR" sz="1600" dirty="0" err="1"/>
              <a:t>Con’c</a:t>
            </a:r>
            <a:r>
              <a:rPr lang="en-US" altLang="ko-KR" sz="1600" dirty="0"/>
              <a:t> Slab</a:t>
            </a:r>
          </a:p>
          <a:p>
            <a:r>
              <a:rPr lang="en-US" altLang="ko-KR" sz="1600" b="1" dirty="0"/>
              <a:t>Experiment Hall</a:t>
            </a:r>
            <a:r>
              <a:rPr lang="en-US" altLang="ko-KR" sz="1600" dirty="0"/>
              <a:t>: </a:t>
            </a:r>
            <a:r>
              <a:rPr lang="en-US" altLang="ko-KR" sz="1600" b="1" dirty="0"/>
              <a:t>0.8 m</a:t>
            </a:r>
            <a:r>
              <a:rPr lang="en-US" altLang="ko-KR" sz="1600" dirty="0"/>
              <a:t> thick </a:t>
            </a:r>
            <a:r>
              <a:rPr lang="en-US" altLang="ko-KR" sz="1600" dirty="0" err="1"/>
              <a:t>Reforcered</a:t>
            </a:r>
            <a:r>
              <a:rPr lang="en-US" altLang="ko-KR" sz="1600" dirty="0"/>
              <a:t> </a:t>
            </a:r>
            <a:r>
              <a:rPr lang="en-US" altLang="ko-KR" sz="1600" dirty="0" err="1"/>
              <a:t>Con’c</a:t>
            </a:r>
            <a:r>
              <a:rPr lang="en-US" altLang="ko-KR" sz="1600" dirty="0"/>
              <a:t> Slab</a:t>
            </a:r>
            <a:endParaRPr lang="ko-KR" altLang="en-US" sz="1600" dirty="0"/>
          </a:p>
        </p:txBody>
      </p:sp>
      <p:cxnSp>
        <p:nvCxnSpPr>
          <p:cNvPr id="6" name="직선 화살표 연결선 5">
            <a:extLst>
              <a:ext uri="{FF2B5EF4-FFF2-40B4-BE49-F238E27FC236}">
                <a16:creationId xmlns:a16="http://schemas.microsoft.com/office/drawing/2014/main" id="{38F5F2E4-BF2C-461C-947E-C786A679CB4A}"/>
              </a:ext>
            </a:extLst>
          </p:cNvPr>
          <p:cNvCxnSpPr/>
          <p:nvPr/>
        </p:nvCxnSpPr>
        <p:spPr>
          <a:xfrm>
            <a:off x="9880600" y="2971800"/>
            <a:ext cx="441819" cy="935680"/>
          </a:xfrm>
          <a:prstGeom prst="straightConnector1">
            <a:avLst/>
          </a:prstGeom>
          <a:ln w="4762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57" name="그림 56">
            <a:extLst>
              <a:ext uri="{FF2B5EF4-FFF2-40B4-BE49-F238E27FC236}">
                <a16:creationId xmlns:a16="http://schemas.microsoft.com/office/drawing/2014/main" id="{8BA200D5-7E49-4A5B-B89D-6A4EA14B2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9540" y="4141495"/>
            <a:ext cx="7586505" cy="3563416"/>
          </a:xfrm>
          <a:prstGeom prst="rect">
            <a:avLst/>
          </a:prstGeom>
        </p:spPr>
      </p:pic>
      <p:sp>
        <p:nvSpPr>
          <p:cNvPr id="58" name="TextBox 57">
            <a:extLst>
              <a:ext uri="{FF2B5EF4-FFF2-40B4-BE49-F238E27FC236}">
                <a16:creationId xmlns:a16="http://schemas.microsoft.com/office/drawing/2014/main" id="{6F874B91-CBCB-4A9E-81E7-EA76E89CC755}"/>
              </a:ext>
            </a:extLst>
          </p:cNvPr>
          <p:cNvSpPr txBox="1"/>
          <p:nvPr/>
        </p:nvSpPr>
        <p:spPr>
          <a:xfrm>
            <a:off x="4810597" y="7364321"/>
            <a:ext cx="2319781" cy="338554"/>
          </a:xfrm>
          <a:prstGeom prst="rect">
            <a:avLst/>
          </a:prstGeom>
          <a:noFill/>
          <a:ln>
            <a:solidFill>
              <a:srgbClr val="0000FF"/>
            </a:solidFill>
          </a:ln>
        </p:spPr>
        <p:txBody>
          <a:bodyPr wrap="square" rtlCol="0">
            <a:spAutoFit/>
          </a:bodyPr>
          <a:lstStyle/>
          <a:p>
            <a:r>
              <a:rPr lang="en-US" altLang="ko-KR" sz="1600" dirty="0"/>
              <a:t>Subsoil: Soft Rock (gneiss)</a:t>
            </a:r>
            <a:endParaRPr lang="ko-KR" altLang="en-US" sz="1600" dirty="0"/>
          </a:p>
        </p:txBody>
      </p:sp>
      <p:cxnSp>
        <p:nvCxnSpPr>
          <p:cNvPr id="59" name="직선 화살표 연결선 58">
            <a:extLst>
              <a:ext uri="{FF2B5EF4-FFF2-40B4-BE49-F238E27FC236}">
                <a16:creationId xmlns:a16="http://schemas.microsoft.com/office/drawing/2014/main" id="{86B1CDE8-F570-45B3-936B-4247B5CEE434}"/>
              </a:ext>
            </a:extLst>
          </p:cNvPr>
          <p:cNvCxnSpPr>
            <a:cxnSpLocks/>
          </p:cNvCxnSpPr>
          <p:nvPr/>
        </p:nvCxnSpPr>
        <p:spPr>
          <a:xfrm flipV="1">
            <a:off x="6682902" y="6647444"/>
            <a:ext cx="601236" cy="708061"/>
          </a:xfrm>
          <a:prstGeom prst="straightConnector1">
            <a:avLst/>
          </a:prstGeom>
          <a:ln w="476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562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직사각형 139">
            <a:extLst>
              <a:ext uri="{FF2B5EF4-FFF2-40B4-BE49-F238E27FC236}">
                <a16:creationId xmlns:a16="http://schemas.microsoft.com/office/drawing/2014/main" id="{5B7D6D10-6464-4B54-96EB-98AAE96B68EC}"/>
              </a:ext>
            </a:extLst>
          </p:cNvPr>
          <p:cNvSpPr/>
          <p:nvPr/>
        </p:nvSpPr>
        <p:spPr>
          <a:xfrm>
            <a:off x="0" y="629832"/>
            <a:ext cx="15236828" cy="2455339"/>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456" tIns="22228" rIns="44456" bIns="22228" rtlCol="0" anchor="ctr"/>
          <a:lstStyle/>
          <a:p>
            <a:pPr algn="ctr"/>
            <a:endParaRPr lang="ko-KR" altLang="en-US" sz="2511" spc="-118" dirty="0">
              <a:solidFill>
                <a:schemeClr val="tx1"/>
              </a:solidFill>
              <a:latin typeface="HY헤드라인M" panose="02030600000101010101" pitchFamily="18" charset="-127"/>
              <a:ea typeface="HY헤드라인M" panose="02030600000101010101" pitchFamily="18" charset="-127"/>
            </a:endParaRPr>
          </a:p>
        </p:txBody>
      </p:sp>
      <p:sp>
        <p:nvSpPr>
          <p:cNvPr id="141" name="직사각형 140">
            <a:extLst>
              <a:ext uri="{FF2B5EF4-FFF2-40B4-BE49-F238E27FC236}">
                <a16:creationId xmlns:a16="http://schemas.microsoft.com/office/drawing/2014/main" id="{8EFCC1DB-F30D-4BC3-8463-60892E1E4033}"/>
              </a:ext>
            </a:extLst>
          </p:cNvPr>
          <p:cNvSpPr/>
          <p:nvPr/>
        </p:nvSpPr>
        <p:spPr>
          <a:xfrm>
            <a:off x="1472399" y="1056494"/>
            <a:ext cx="3920908" cy="783562"/>
          </a:xfrm>
          <a:prstGeom prst="rect">
            <a:avLst/>
          </a:prstGeom>
        </p:spPr>
        <p:txBody>
          <a:bodyPr wrap="square" lIns="44463" tIns="22232" rIns="44463" bIns="22232">
            <a:spAutoFit/>
          </a:bodyPr>
          <a:lstStyle/>
          <a:p>
            <a:pPr algn="dist">
              <a:defRPr/>
            </a:pPr>
            <a:r>
              <a:rPr lang="en-US" altLang="ko-KR" sz="4800" b="1" dirty="0">
                <a:solidFill>
                  <a:schemeClr val="accent1">
                    <a:lumMod val="75000"/>
                  </a:schemeClr>
                </a:solidFill>
                <a:effectLst>
                  <a:outerShdw blurRad="38100" dist="38100" dir="2700000" algn="tl">
                    <a:srgbClr val="000000">
                      <a:alpha val="43137"/>
                    </a:srgbClr>
                  </a:outerShdw>
                </a:effectLst>
                <a:ea typeface="+mj-ea"/>
                <a:cs typeface="Arial" pitchFamily="34" charset="0"/>
              </a:rPr>
              <a:t>CONTENTS</a:t>
            </a:r>
          </a:p>
        </p:txBody>
      </p:sp>
      <p:sp>
        <p:nvSpPr>
          <p:cNvPr id="42" name="Rectangle 13">
            <a:extLst>
              <a:ext uri="{FF2B5EF4-FFF2-40B4-BE49-F238E27FC236}">
                <a16:creationId xmlns:a16="http://schemas.microsoft.com/office/drawing/2014/main" id="{E0086AD4-5478-42DA-BC30-43FB1EE92013}"/>
              </a:ext>
            </a:extLst>
          </p:cNvPr>
          <p:cNvSpPr>
            <a:spLocks noChangeArrowheads="1"/>
          </p:cNvSpPr>
          <p:nvPr/>
        </p:nvSpPr>
        <p:spPr bwMode="auto">
          <a:xfrm>
            <a:off x="1290721" y="2147673"/>
            <a:ext cx="568278"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ea typeface="+mj-ea"/>
                <a:cs typeface="산돌고딕 L"/>
              </a:rPr>
              <a:t>I. General Overview</a:t>
            </a:r>
          </a:p>
        </p:txBody>
      </p:sp>
      <p:sp>
        <p:nvSpPr>
          <p:cNvPr id="74" name="Rectangle 13">
            <a:extLst>
              <a:ext uri="{FF2B5EF4-FFF2-40B4-BE49-F238E27FC236}">
                <a16:creationId xmlns:a16="http://schemas.microsoft.com/office/drawing/2014/main" id="{E0086AD4-5478-42DA-BC30-43FB1EE92013}"/>
              </a:ext>
            </a:extLst>
          </p:cNvPr>
          <p:cNvSpPr>
            <a:spLocks noChangeArrowheads="1"/>
          </p:cNvSpPr>
          <p:nvPr/>
        </p:nvSpPr>
        <p:spPr bwMode="auto">
          <a:xfrm>
            <a:off x="4714938" y="21476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cs typeface="산돌고딕 L"/>
              </a:rPr>
              <a:t>II. Site and Building</a:t>
            </a:r>
          </a:p>
        </p:txBody>
      </p:sp>
      <p:pic>
        <p:nvPicPr>
          <p:cNvPr id="19" name="그림 18">
            <a:extLst>
              <a:ext uri="{FF2B5EF4-FFF2-40B4-BE49-F238E27FC236}">
                <a16:creationId xmlns:a16="http://schemas.microsoft.com/office/drawing/2014/main" id="{38A17D72-ACB7-4EF2-93C7-AC9858D65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0" name="그림 19">
            <a:extLst>
              <a:ext uri="{FF2B5EF4-FFF2-40B4-BE49-F238E27FC236}">
                <a16:creationId xmlns:a16="http://schemas.microsoft.com/office/drawing/2014/main" id="{8000C437-17AC-4B3E-9FF9-A6C6E3F8A8CF}"/>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1" name="Rectangle 6">
            <a:extLst>
              <a:ext uri="{FF2B5EF4-FFF2-40B4-BE49-F238E27FC236}">
                <a16:creationId xmlns:a16="http://schemas.microsoft.com/office/drawing/2014/main" id="{F6F82A49-D773-4C57-A97F-CF29CC28D8F3}"/>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 name="TextBox 2">
            <a:extLst>
              <a:ext uri="{FF2B5EF4-FFF2-40B4-BE49-F238E27FC236}">
                <a16:creationId xmlns:a16="http://schemas.microsoft.com/office/drawing/2014/main" id="{03147F3A-9688-4943-8D15-37776D5392C0}"/>
              </a:ext>
            </a:extLst>
          </p:cNvPr>
          <p:cNvSpPr txBox="1"/>
          <p:nvPr/>
        </p:nvSpPr>
        <p:spPr>
          <a:xfrm>
            <a:off x="1188677" y="3107449"/>
            <a:ext cx="3298799" cy="1583510"/>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User Activities in Korea</a:t>
            </a:r>
          </a:p>
          <a:p>
            <a:pPr defTabSz="1443573">
              <a:lnSpc>
                <a:spcPct val="150000"/>
              </a:lnSpc>
              <a:spcBef>
                <a:spcPts val="630"/>
              </a:spcBef>
            </a:pPr>
            <a:r>
              <a:rPr lang="en-US" altLang="ko-KR" sz="2000" b="1" dirty="0">
                <a:solidFill>
                  <a:schemeClr val="bg1">
                    <a:lumMod val="50000"/>
                  </a:schemeClr>
                </a:solidFill>
                <a:cs typeface="Arial" pitchFamily="34" charset="0"/>
              </a:rPr>
              <a:t>2. Overall Project</a:t>
            </a:r>
          </a:p>
          <a:p>
            <a:pPr defTabSz="1443573">
              <a:lnSpc>
                <a:spcPct val="150000"/>
              </a:lnSpc>
              <a:spcBef>
                <a:spcPts val="630"/>
              </a:spcBef>
            </a:pPr>
            <a:r>
              <a:rPr lang="en-US" altLang="ko-KR" sz="2000" b="1" dirty="0">
                <a:solidFill>
                  <a:schemeClr val="bg1">
                    <a:lumMod val="50000"/>
                  </a:schemeClr>
                </a:solidFill>
                <a:cs typeface="Arial" pitchFamily="34" charset="0"/>
              </a:rPr>
              <a:t>3. Road Map as User Facility</a:t>
            </a:r>
          </a:p>
        </p:txBody>
      </p:sp>
      <p:sp>
        <p:nvSpPr>
          <p:cNvPr id="4" name="TextBox 3">
            <a:extLst>
              <a:ext uri="{FF2B5EF4-FFF2-40B4-BE49-F238E27FC236}">
                <a16:creationId xmlns:a16="http://schemas.microsoft.com/office/drawing/2014/main" id="{7F9FF385-AB3F-41F5-B17A-9A85F46AF0B6}"/>
              </a:ext>
            </a:extLst>
          </p:cNvPr>
          <p:cNvSpPr txBox="1"/>
          <p:nvPr/>
        </p:nvSpPr>
        <p:spPr>
          <a:xfrm>
            <a:off x="4629980" y="3090510"/>
            <a:ext cx="3972013" cy="1044901"/>
          </a:xfrm>
          <a:prstGeom prst="rect">
            <a:avLst/>
          </a:prstGeom>
          <a:noFill/>
        </p:spPr>
        <p:txBody>
          <a:bodyPr wrap="square" rtlCol="0">
            <a:spAutoFit/>
          </a:bodyPr>
          <a:lstStyle/>
          <a:p>
            <a:pPr marL="342900" indent="-342900" defTabSz="1443573">
              <a:lnSpc>
                <a:spcPct val="150000"/>
              </a:lnSpc>
              <a:spcBef>
                <a:spcPts val="630"/>
              </a:spcBef>
              <a:buAutoNum type="arabicPeriod"/>
            </a:pPr>
            <a:r>
              <a:rPr lang="en-US" altLang="ko-KR" sz="2000" b="1" dirty="0">
                <a:solidFill>
                  <a:schemeClr val="bg1">
                    <a:lumMod val="50000"/>
                  </a:schemeClr>
                </a:solidFill>
                <a:cs typeface="Arial" pitchFamily="34" charset="0"/>
              </a:rPr>
              <a:t>Site Construction</a:t>
            </a:r>
          </a:p>
          <a:p>
            <a:pPr marL="342900" lvl="0" indent="-342900" defTabSz="1443573">
              <a:lnSpc>
                <a:spcPct val="150000"/>
              </a:lnSpc>
              <a:spcBef>
                <a:spcPts val="630"/>
              </a:spcBef>
              <a:buFontTx/>
              <a:buAutoNum type="arabicPeriod"/>
              <a:defRPr/>
            </a:pPr>
            <a:r>
              <a:rPr lang="en-US" altLang="ko-KR" sz="2000" b="1" dirty="0">
                <a:solidFill>
                  <a:schemeClr val="bg1">
                    <a:lumMod val="50000"/>
                  </a:schemeClr>
                </a:solidFill>
                <a:cs typeface="Arial" pitchFamily="34" charset="0"/>
              </a:rPr>
              <a:t>Building Design</a:t>
            </a:r>
          </a:p>
        </p:txBody>
      </p:sp>
      <p:sp>
        <p:nvSpPr>
          <p:cNvPr id="8" name="TextBox 7">
            <a:extLst>
              <a:ext uri="{FF2B5EF4-FFF2-40B4-BE49-F238E27FC236}">
                <a16:creationId xmlns:a16="http://schemas.microsoft.com/office/drawing/2014/main" id="{19E33F56-3A8C-4C90-B272-FC2135186662}"/>
              </a:ext>
            </a:extLst>
          </p:cNvPr>
          <p:cNvSpPr txBox="1"/>
          <p:nvPr/>
        </p:nvSpPr>
        <p:spPr>
          <a:xfrm>
            <a:off x="8313398" y="3112412"/>
            <a:ext cx="2888843" cy="2919710"/>
          </a:xfrm>
          <a:prstGeom prst="rect">
            <a:avLst/>
          </a:prstGeom>
          <a:noFill/>
        </p:spPr>
        <p:txBody>
          <a:bodyPr wrap="square" rtlCol="0">
            <a:spAutoFit/>
          </a:bodyPr>
          <a:lstStyle/>
          <a:p>
            <a:pPr defTabSz="1443573">
              <a:lnSpc>
                <a:spcPct val="150000"/>
              </a:lnSpc>
              <a:spcBef>
                <a:spcPts val="630"/>
              </a:spcBef>
            </a:pPr>
            <a:r>
              <a:rPr lang="en-US" altLang="ko-KR" sz="2000" b="1" dirty="0">
                <a:solidFill>
                  <a:srgbClr val="0000FF"/>
                </a:solidFill>
                <a:cs typeface="Arial" pitchFamily="34" charset="0"/>
              </a:rPr>
              <a:t>1. Main Parameters</a:t>
            </a:r>
          </a:p>
          <a:p>
            <a:pPr defTabSz="1443573">
              <a:lnSpc>
                <a:spcPct val="150000"/>
              </a:lnSpc>
              <a:spcBef>
                <a:spcPts val="630"/>
              </a:spcBef>
            </a:pPr>
            <a:r>
              <a:rPr lang="en-US" altLang="ko-KR" sz="2000" b="1" dirty="0">
                <a:solidFill>
                  <a:srgbClr val="0000FF"/>
                </a:solidFill>
                <a:cs typeface="Arial" pitchFamily="34" charset="0"/>
              </a:rPr>
              <a:t>2.</a:t>
            </a:r>
            <a:r>
              <a:rPr lang="ko-KR" altLang="en-US" sz="2000" b="1" dirty="0">
                <a:solidFill>
                  <a:srgbClr val="0000FF"/>
                </a:solidFill>
                <a:cs typeface="Arial" pitchFamily="34" charset="0"/>
              </a:rPr>
              <a:t> </a:t>
            </a:r>
            <a:r>
              <a:rPr lang="en-US" altLang="ko-KR" sz="2000" b="1" dirty="0">
                <a:solidFill>
                  <a:srgbClr val="0000FF"/>
                </a:solidFill>
                <a:cs typeface="Arial" pitchFamily="34" charset="0"/>
              </a:rPr>
              <a:t>Accelerator</a:t>
            </a:r>
          </a:p>
          <a:p>
            <a:pPr defTabSz="1443573">
              <a:lnSpc>
                <a:spcPct val="150000"/>
              </a:lnSpc>
              <a:spcBef>
                <a:spcPts val="630"/>
              </a:spcBef>
            </a:pPr>
            <a:r>
              <a:rPr lang="en-US" altLang="ko-KR" sz="2000" b="1" dirty="0">
                <a:solidFill>
                  <a:srgbClr val="0000FF"/>
                </a:solidFill>
                <a:cs typeface="Arial" pitchFamily="34" charset="0"/>
              </a:rPr>
              <a:t>3. Phase-I</a:t>
            </a:r>
            <a:r>
              <a:rPr lang="ko-KR" altLang="en-US" sz="2000" b="1" dirty="0">
                <a:solidFill>
                  <a:srgbClr val="0000FF"/>
                </a:solidFill>
                <a:cs typeface="Arial" pitchFamily="34" charset="0"/>
              </a:rPr>
              <a:t> </a:t>
            </a:r>
            <a:r>
              <a:rPr lang="en-US" altLang="ko-KR" sz="2000" b="1" dirty="0">
                <a:solidFill>
                  <a:srgbClr val="0000FF"/>
                </a:solidFill>
                <a:cs typeface="Arial" pitchFamily="34" charset="0"/>
              </a:rPr>
              <a:t>Beamline</a:t>
            </a:r>
          </a:p>
          <a:p>
            <a:pPr defTabSz="1443573">
              <a:lnSpc>
                <a:spcPct val="150000"/>
              </a:lnSpc>
              <a:spcBef>
                <a:spcPts val="630"/>
              </a:spcBef>
            </a:pPr>
            <a:r>
              <a:rPr lang="en-US" altLang="ko-KR" sz="2000" b="1" dirty="0">
                <a:solidFill>
                  <a:srgbClr val="0000FF"/>
                </a:solidFill>
                <a:cs typeface="Arial" pitchFamily="34" charset="0"/>
              </a:rPr>
              <a:t>4.</a:t>
            </a:r>
            <a:r>
              <a:rPr lang="ko-KR" altLang="en-US" sz="2000" b="1" dirty="0">
                <a:solidFill>
                  <a:srgbClr val="0000FF"/>
                </a:solidFill>
                <a:cs typeface="Arial" pitchFamily="34" charset="0"/>
              </a:rPr>
              <a:t> </a:t>
            </a:r>
            <a:r>
              <a:rPr lang="en-US" altLang="ko-KR" sz="2000" b="1" dirty="0">
                <a:solidFill>
                  <a:srgbClr val="0000FF"/>
                </a:solidFill>
                <a:cs typeface="Arial" pitchFamily="34" charset="0"/>
              </a:rPr>
              <a:t>Prototype testing</a:t>
            </a:r>
          </a:p>
          <a:p>
            <a:pPr defTabSz="1443573">
              <a:lnSpc>
                <a:spcPct val="150000"/>
              </a:lnSpc>
              <a:spcBef>
                <a:spcPts val="630"/>
              </a:spcBef>
            </a:pPr>
            <a:endParaRPr lang="en-US" altLang="ko-KR" sz="1400" b="1" dirty="0">
              <a:solidFill>
                <a:srgbClr val="FF0000"/>
              </a:solidFill>
              <a:latin typeface="HY헤드라인M" panose="02030600000101010101" pitchFamily="18" charset="-127"/>
              <a:ea typeface="HY헤드라인M" panose="02030600000101010101" pitchFamily="18" charset="-127"/>
              <a:cs typeface="Arial" pitchFamily="34" charset="0"/>
            </a:endParaRPr>
          </a:p>
          <a:p>
            <a:pPr defTabSz="1443573">
              <a:lnSpc>
                <a:spcPct val="150000"/>
              </a:lnSpc>
              <a:spcBef>
                <a:spcPts val="630"/>
              </a:spcBef>
            </a:pPr>
            <a:endParaRPr lang="en-US" altLang="ko-KR" sz="1400" dirty="0">
              <a:solidFill>
                <a:prstClr val="black"/>
              </a:solidFill>
              <a:latin typeface="HY헤드라인M" panose="02030600000101010101" pitchFamily="18" charset="-127"/>
              <a:ea typeface="HY헤드라인M" panose="02030600000101010101" pitchFamily="18" charset="-127"/>
              <a:cs typeface="Arial" pitchFamily="34" charset="0"/>
            </a:endParaRPr>
          </a:p>
        </p:txBody>
      </p:sp>
      <p:sp>
        <p:nvSpPr>
          <p:cNvPr id="28" name="TextBox 27">
            <a:extLst>
              <a:ext uri="{FF2B5EF4-FFF2-40B4-BE49-F238E27FC236}">
                <a16:creationId xmlns:a16="http://schemas.microsoft.com/office/drawing/2014/main" id="{8F6E3CBE-6E64-4E7B-A1A4-9F531EE81889}"/>
              </a:ext>
            </a:extLst>
          </p:cNvPr>
          <p:cNvSpPr txBox="1"/>
          <p:nvPr/>
        </p:nvSpPr>
        <p:spPr>
          <a:xfrm>
            <a:off x="11646764" y="3093974"/>
            <a:ext cx="2888843" cy="2122119"/>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HR Development</a:t>
            </a:r>
          </a:p>
          <a:p>
            <a:pPr defTabSz="1443573">
              <a:lnSpc>
                <a:spcPct val="150000"/>
              </a:lnSpc>
              <a:spcBef>
                <a:spcPts val="630"/>
              </a:spcBef>
            </a:pPr>
            <a:r>
              <a:rPr lang="en-US" altLang="ko-KR" sz="2000" b="1" dirty="0">
                <a:solidFill>
                  <a:schemeClr val="bg1">
                    <a:lumMod val="50000"/>
                  </a:schemeClr>
                </a:solidFill>
                <a:cs typeface="Arial" pitchFamily="34" charset="0"/>
              </a:rPr>
              <a:t>2.</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Utilization</a:t>
            </a:r>
          </a:p>
          <a:p>
            <a:pPr defTabSz="1443573">
              <a:lnSpc>
                <a:spcPct val="150000"/>
              </a:lnSpc>
              <a:spcBef>
                <a:spcPts val="630"/>
              </a:spcBef>
            </a:pPr>
            <a:r>
              <a:rPr lang="en-US" altLang="ko-KR" sz="2000" b="1" dirty="0">
                <a:solidFill>
                  <a:schemeClr val="bg1">
                    <a:lumMod val="50000"/>
                  </a:schemeClr>
                </a:solidFill>
                <a:cs typeface="Arial" pitchFamily="34" charset="0"/>
              </a:rPr>
              <a:t>3. R&amp;D Activities</a:t>
            </a:r>
          </a:p>
          <a:p>
            <a:pPr defTabSz="1443573">
              <a:lnSpc>
                <a:spcPct val="150000"/>
              </a:lnSpc>
              <a:spcBef>
                <a:spcPts val="630"/>
              </a:spcBef>
            </a:pPr>
            <a:r>
              <a:rPr lang="en-US" altLang="ko-KR" sz="2000" b="1" dirty="0">
                <a:solidFill>
                  <a:schemeClr val="bg1">
                    <a:lumMod val="50000"/>
                  </a:schemeClr>
                </a:solidFill>
                <a:cs typeface="Arial" pitchFamily="34" charset="0"/>
              </a:rPr>
              <a:t>4. Summary </a:t>
            </a:r>
          </a:p>
        </p:txBody>
      </p:sp>
      <p:sp>
        <p:nvSpPr>
          <p:cNvPr id="27" name="슬라이드 번호 개체 틀 1">
            <a:extLst>
              <a:ext uri="{FF2B5EF4-FFF2-40B4-BE49-F238E27FC236}">
                <a16:creationId xmlns:a16="http://schemas.microsoft.com/office/drawing/2014/main" id="{11C49381-7C27-4F66-BB2E-180E5E9DA715}"/>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16</a:t>
            </a:fld>
            <a:endParaRPr lang="en-US" sz="2400" dirty="0">
              <a:solidFill>
                <a:srgbClr val="898989"/>
              </a:solidFill>
            </a:endParaRPr>
          </a:p>
        </p:txBody>
      </p:sp>
      <p:sp>
        <p:nvSpPr>
          <p:cNvPr id="29" name="Rectangle 13">
            <a:extLst>
              <a:ext uri="{FF2B5EF4-FFF2-40B4-BE49-F238E27FC236}">
                <a16:creationId xmlns:a16="http://schemas.microsoft.com/office/drawing/2014/main" id="{00FEAC6B-13BC-4D0F-8C51-4BAF1F1CFE80}"/>
              </a:ext>
            </a:extLst>
          </p:cNvPr>
          <p:cNvSpPr>
            <a:spLocks noChangeArrowheads="1"/>
          </p:cNvSpPr>
          <p:nvPr/>
        </p:nvSpPr>
        <p:spPr bwMode="auto">
          <a:xfrm>
            <a:off x="8363558" y="214639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0000FF"/>
                </a:solidFill>
                <a:effectLst>
                  <a:outerShdw blurRad="38100" dist="38100" dir="2700000" algn="tl">
                    <a:srgbClr val="000000">
                      <a:alpha val="43137"/>
                    </a:srgbClr>
                  </a:outerShdw>
                </a:effectLst>
                <a:cs typeface="산돌고딕 L"/>
              </a:rPr>
              <a:t>III. Machine</a:t>
            </a:r>
          </a:p>
        </p:txBody>
      </p:sp>
      <p:sp>
        <p:nvSpPr>
          <p:cNvPr id="30" name="Rectangle 13">
            <a:extLst>
              <a:ext uri="{FF2B5EF4-FFF2-40B4-BE49-F238E27FC236}">
                <a16:creationId xmlns:a16="http://schemas.microsoft.com/office/drawing/2014/main" id="{DEBD152F-51EB-4014-8C57-A2E113706B4D}"/>
              </a:ext>
            </a:extLst>
          </p:cNvPr>
          <p:cNvSpPr>
            <a:spLocks noChangeArrowheads="1"/>
          </p:cNvSpPr>
          <p:nvPr/>
        </p:nvSpPr>
        <p:spPr bwMode="auto">
          <a:xfrm>
            <a:off x="11708738" y="21387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cs typeface="산돌고딕 L"/>
              </a:rPr>
              <a:t>IV. Plan and Summary</a:t>
            </a:r>
          </a:p>
        </p:txBody>
      </p:sp>
    </p:spTree>
    <p:extLst>
      <p:ext uri="{BB962C8B-B14F-4D97-AF65-F5344CB8AC3E}">
        <p14:creationId xmlns:p14="http://schemas.microsoft.com/office/powerpoint/2010/main" val="480237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a:extLst>
              <a:ext uri="{FF2B5EF4-FFF2-40B4-BE49-F238E27FC236}">
                <a16:creationId xmlns:a16="http://schemas.microsoft.com/office/drawing/2014/main" id="{C4CB2012-5B8E-4255-A7BB-BEE25ADA862E}"/>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17</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2960490" cy="830997"/>
          </a:xfrm>
          <a:prstGeom prst="rect">
            <a:avLst/>
          </a:prstGeom>
          <a:noFill/>
        </p:spPr>
        <p:txBody>
          <a:bodyPr wrap="none" rtlCol="0">
            <a:spAutoFit/>
          </a:bodyPr>
          <a:lstStyle/>
          <a:p>
            <a:r>
              <a:rPr lang="en-US" altLang="ko-KR" sz="4800" dirty="0">
                <a:solidFill>
                  <a:schemeClr val="bg1"/>
                </a:solidFill>
              </a:rPr>
              <a:t>Early</a:t>
            </a:r>
            <a:r>
              <a:rPr lang="ko-KR" altLang="en-US" sz="4800" dirty="0">
                <a:solidFill>
                  <a:schemeClr val="bg1"/>
                </a:solidFill>
              </a:rPr>
              <a:t> </a:t>
            </a:r>
            <a:r>
              <a:rPr lang="en-US" altLang="ko-KR" sz="4800" dirty="0">
                <a:solidFill>
                  <a:schemeClr val="bg1"/>
                </a:solidFill>
              </a:rPr>
              <a:t>Study</a:t>
            </a:r>
            <a:endParaRPr lang="ko-KR" altLang="en-US" sz="4800" dirty="0">
              <a:solidFill>
                <a:schemeClr val="bg1"/>
              </a:solidFill>
            </a:endParaRPr>
          </a:p>
        </p:txBody>
      </p:sp>
      <p:sp>
        <p:nvSpPr>
          <p:cNvPr id="62" name="Rectangle 6">
            <a:extLst>
              <a:ext uri="{FF2B5EF4-FFF2-40B4-BE49-F238E27FC236}">
                <a16:creationId xmlns:a16="http://schemas.microsoft.com/office/drawing/2014/main" id="{A83D9CFD-B450-4CEA-85B2-789FCF589093}"/>
              </a:ext>
            </a:extLst>
          </p:cNvPr>
          <p:cNvSpPr>
            <a:spLocks noChangeArrowheads="1"/>
          </p:cNvSpPr>
          <p:nvPr/>
        </p:nvSpPr>
        <p:spPr bwMode="auto">
          <a:xfrm>
            <a:off x="1" y="840888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66" name="직사각형 65">
            <a:extLst>
              <a:ext uri="{FF2B5EF4-FFF2-40B4-BE49-F238E27FC236}">
                <a16:creationId xmlns:a16="http://schemas.microsoft.com/office/drawing/2014/main" id="{1E87E068-F6BF-46F6-B1AD-5981D45EF5D2}"/>
              </a:ext>
            </a:extLst>
          </p:cNvPr>
          <p:cNvSpPr/>
          <p:nvPr/>
        </p:nvSpPr>
        <p:spPr>
          <a:xfrm>
            <a:off x="5724797" y="5607898"/>
            <a:ext cx="3005951" cy="1429622"/>
          </a:xfrm>
          <a:prstGeom prst="rect">
            <a:avLst/>
          </a:prstGeom>
        </p:spPr>
        <p:txBody>
          <a:bodyPr wrap="none">
            <a:spAutoFit/>
          </a:bodyPr>
          <a:lstStyle/>
          <a:p>
            <a:pPr lvl="0" latinLnBrk="0">
              <a:lnSpc>
                <a:spcPct val="150000"/>
              </a:lnSpc>
              <a:defRPr lang="ko-KR" altLang="en-US"/>
            </a:pPr>
            <a:r>
              <a:rPr lang="en-US" altLang="ko-KR" sz="2000" kern="0" dirty="0">
                <a:solidFill>
                  <a:srgbClr val="000000"/>
                </a:solidFill>
                <a:ea typeface="Verdana" panose="020B0604030504040204" pitchFamily="34" charset="0"/>
                <a:cs typeface="Verdana" panose="020B0604030504040204" pitchFamily="34" charset="0"/>
              </a:rPr>
              <a:t>- Nonlinear cancelation </a:t>
            </a:r>
          </a:p>
          <a:p>
            <a:pPr lvl="0" latinLnBrk="0">
              <a:lnSpc>
                <a:spcPct val="150000"/>
              </a:lnSpc>
              <a:defRPr lang="ko-KR" altLang="en-US"/>
            </a:pPr>
            <a:r>
              <a:rPr lang="en-US" altLang="ko-KR" sz="2000" kern="0" dirty="0">
                <a:solidFill>
                  <a:srgbClr val="000000"/>
                </a:solidFill>
                <a:ea typeface="Verdana" panose="020B0604030504040204" pitchFamily="34" charset="0"/>
                <a:cs typeface="Verdana" panose="020B0604030504040204" pitchFamily="34" charset="0"/>
              </a:rPr>
              <a:t>- High dispersion bump</a:t>
            </a:r>
            <a:br>
              <a:rPr lang="en-US" altLang="ko-KR" sz="2000" kern="0" dirty="0">
                <a:solidFill>
                  <a:srgbClr val="000000"/>
                </a:solidFill>
                <a:ea typeface="Verdana" panose="020B0604030504040204" pitchFamily="34" charset="0"/>
                <a:cs typeface="Verdana" panose="020B0604030504040204" pitchFamily="34" charset="0"/>
              </a:rPr>
            </a:br>
            <a:r>
              <a:rPr lang="en-US" altLang="ko-KR" sz="2000" kern="0" dirty="0">
                <a:solidFill>
                  <a:srgbClr val="000000"/>
                </a:solidFill>
                <a:ea typeface="Verdana" panose="020B0604030504040204" pitchFamily="34" charset="0"/>
                <a:cs typeface="Verdana" panose="020B0604030504040204" pitchFamily="34" charset="0"/>
              </a:rPr>
              <a:t>- 4 GeV, 800 m, and 58 pm </a:t>
            </a:r>
            <a:endParaRPr lang="ko-KR" altLang="en-US" dirty="0"/>
          </a:p>
        </p:txBody>
      </p:sp>
      <p:sp>
        <p:nvSpPr>
          <p:cNvPr id="67" name="직사각형 66">
            <a:extLst>
              <a:ext uri="{FF2B5EF4-FFF2-40B4-BE49-F238E27FC236}">
                <a16:creationId xmlns:a16="http://schemas.microsoft.com/office/drawing/2014/main" id="{FE8B6487-CD8B-46D2-A9EB-4254520046C8}"/>
              </a:ext>
            </a:extLst>
          </p:cNvPr>
          <p:cNvSpPr/>
          <p:nvPr/>
        </p:nvSpPr>
        <p:spPr>
          <a:xfrm>
            <a:off x="757044" y="4960482"/>
            <a:ext cx="2599765" cy="671851"/>
          </a:xfrm>
          <a:prstGeom prst="rect">
            <a:avLst/>
          </a:prstGeom>
        </p:spPr>
        <p:txBody>
          <a:bodyPr wrap="square">
            <a:spAutoFit/>
          </a:bodyPr>
          <a:lstStyle/>
          <a:p>
            <a:pPr lvl="0" latinLnBrk="0">
              <a:lnSpc>
                <a:spcPct val="150000"/>
              </a:lnSpc>
              <a:defRPr lang="ko-KR" altLang="en-US"/>
            </a:pPr>
            <a:r>
              <a:rPr lang="en-US" altLang="ko-KR" sz="2800" b="1" kern="0" dirty="0">
                <a:solidFill>
                  <a:srgbClr val="000000"/>
                </a:solidFill>
                <a:cs typeface="Verdana" panose="020B0604030504040204" pitchFamily="34" charset="0"/>
              </a:rPr>
              <a:t>Classical 7BA</a:t>
            </a:r>
            <a:endParaRPr lang="en-US" altLang="ko-KR" sz="2800" kern="0" dirty="0">
              <a:solidFill>
                <a:srgbClr val="000000"/>
              </a:solidFill>
              <a:cs typeface="Verdana" panose="020B0604030504040204" pitchFamily="34" charset="0"/>
            </a:endParaRPr>
          </a:p>
        </p:txBody>
      </p:sp>
      <p:sp>
        <p:nvSpPr>
          <p:cNvPr id="68" name="직사각형 67">
            <a:extLst>
              <a:ext uri="{FF2B5EF4-FFF2-40B4-BE49-F238E27FC236}">
                <a16:creationId xmlns:a16="http://schemas.microsoft.com/office/drawing/2014/main" id="{B19A251A-4ECD-46B9-BF75-013891588FE9}"/>
              </a:ext>
            </a:extLst>
          </p:cNvPr>
          <p:cNvSpPr/>
          <p:nvPr/>
        </p:nvSpPr>
        <p:spPr>
          <a:xfrm>
            <a:off x="777055" y="5596523"/>
            <a:ext cx="2876108" cy="1477328"/>
          </a:xfrm>
          <a:prstGeom prst="rect">
            <a:avLst/>
          </a:prstGeom>
        </p:spPr>
        <p:txBody>
          <a:bodyPr wrap="none">
            <a:spAutoFit/>
          </a:bodyPr>
          <a:lstStyle/>
          <a:p>
            <a:pPr lvl="0" latinLnBrk="0">
              <a:lnSpc>
                <a:spcPct val="150000"/>
              </a:lnSpc>
              <a:defRPr lang="ko-KR" altLang="en-US"/>
            </a:pPr>
            <a:r>
              <a:rPr lang="en-US" altLang="ko-KR" sz="2000" kern="0" dirty="0">
                <a:solidFill>
                  <a:srgbClr val="000000"/>
                </a:solidFill>
                <a:ea typeface="Verdana" panose="020B0604030504040204" pitchFamily="34" charset="0"/>
                <a:cs typeface="Verdana" panose="020B0604030504040204" pitchFamily="34" charset="0"/>
              </a:rPr>
              <a:t>- Modular structure </a:t>
            </a:r>
          </a:p>
          <a:p>
            <a:pPr lvl="0" latinLnBrk="0">
              <a:lnSpc>
                <a:spcPct val="150000"/>
              </a:lnSpc>
              <a:defRPr lang="ko-KR" altLang="en-US"/>
            </a:pPr>
            <a:r>
              <a:rPr lang="en-US" altLang="ko-KR" sz="2000" kern="0" dirty="0">
                <a:solidFill>
                  <a:srgbClr val="000000"/>
                </a:solidFill>
                <a:ea typeface="Verdana" panose="020B0604030504040204" pitchFamily="34" charset="0"/>
                <a:cs typeface="Verdana" panose="020B0604030504040204" pitchFamily="34" charset="0"/>
              </a:rPr>
              <a:t>- With LGB and Reverse B</a:t>
            </a:r>
            <a:br>
              <a:rPr lang="en-US" altLang="ko-KR" sz="2000" kern="0" dirty="0">
                <a:solidFill>
                  <a:srgbClr val="000000"/>
                </a:solidFill>
                <a:ea typeface="Verdana" panose="020B0604030504040204" pitchFamily="34" charset="0"/>
                <a:cs typeface="Verdana" panose="020B0604030504040204" pitchFamily="34" charset="0"/>
              </a:rPr>
            </a:br>
            <a:r>
              <a:rPr lang="en-US" altLang="ko-KR" sz="2000" kern="0" dirty="0">
                <a:solidFill>
                  <a:srgbClr val="000000"/>
                </a:solidFill>
                <a:ea typeface="Verdana" panose="020B0604030504040204" pitchFamily="34" charset="0"/>
                <a:cs typeface="Verdana" panose="020B0604030504040204" pitchFamily="34" charset="0"/>
              </a:rPr>
              <a:t>- 4 GeV, 800 m, and 8 pm </a:t>
            </a:r>
            <a:endParaRPr lang="ko-KR" altLang="en-US" dirty="0"/>
          </a:p>
        </p:txBody>
      </p:sp>
      <p:sp>
        <p:nvSpPr>
          <p:cNvPr id="69" name="직사각형 68">
            <a:extLst>
              <a:ext uri="{FF2B5EF4-FFF2-40B4-BE49-F238E27FC236}">
                <a16:creationId xmlns:a16="http://schemas.microsoft.com/office/drawing/2014/main" id="{2D96EA40-A384-4E42-A7A3-D4BC14BADCA9}"/>
              </a:ext>
            </a:extLst>
          </p:cNvPr>
          <p:cNvSpPr/>
          <p:nvPr/>
        </p:nvSpPr>
        <p:spPr>
          <a:xfrm>
            <a:off x="10734099" y="4967740"/>
            <a:ext cx="2599765" cy="671851"/>
          </a:xfrm>
          <a:prstGeom prst="rect">
            <a:avLst/>
          </a:prstGeom>
        </p:spPr>
        <p:txBody>
          <a:bodyPr wrap="square">
            <a:spAutoFit/>
          </a:bodyPr>
          <a:lstStyle/>
          <a:p>
            <a:pPr lvl="0" latinLnBrk="0">
              <a:lnSpc>
                <a:spcPct val="150000"/>
              </a:lnSpc>
              <a:defRPr lang="ko-KR" altLang="en-US"/>
            </a:pPr>
            <a:r>
              <a:rPr lang="en-US" altLang="ko-KR" sz="2800" b="1" kern="0" dirty="0">
                <a:solidFill>
                  <a:srgbClr val="000000"/>
                </a:solidFill>
                <a:cs typeface="Verdana" panose="020B0604030504040204" pitchFamily="34" charset="0"/>
              </a:rPr>
              <a:t>Variated 6BA </a:t>
            </a:r>
            <a:endParaRPr lang="en-US" altLang="ko-KR" sz="2800" kern="0" dirty="0">
              <a:solidFill>
                <a:srgbClr val="000000"/>
              </a:solidFill>
              <a:cs typeface="Verdana" panose="020B0604030504040204" pitchFamily="34" charset="0"/>
            </a:endParaRPr>
          </a:p>
        </p:txBody>
      </p:sp>
      <p:sp>
        <p:nvSpPr>
          <p:cNvPr id="70" name="직사각형 69">
            <a:extLst>
              <a:ext uri="{FF2B5EF4-FFF2-40B4-BE49-F238E27FC236}">
                <a16:creationId xmlns:a16="http://schemas.microsoft.com/office/drawing/2014/main" id="{1439C1E2-DC09-4530-B152-3E2A39030954}"/>
              </a:ext>
            </a:extLst>
          </p:cNvPr>
          <p:cNvSpPr/>
          <p:nvPr/>
        </p:nvSpPr>
        <p:spPr>
          <a:xfrm>
            <a:off x="10754110" y="5603781"/>
            <a:ext cx="3005951" cy="1477328"/>
          </a:xfrm>
          <a:prstGeom prst="rect">
            <a:avLst/>
          </a:prstGeom>
        </p:spPr>
        <p:txBody>
          <a:bodyPr wrap="none">
            <a:spAutoFit/>
          </a:bodyPr>
          <a:lstStyle/>
          <a:p>
            <a:pPr lvl="0" latinLnBrk="0">
              <a:lnSpc>
                <a:spcPct val="150000"/>
              </a:lnSpc>
              <a:defRPr lang="ko-KR" altLang="en-US"/>
            </a:pPr>
            <a:r>
              <a:rPr lang="en-US" altLang="ko-KR" sz="2000" kern="0" dirty="0">
                <a:solidFill>
                  <a:srgbClr val="000000"/>
                </a:solidFill>
                <a:ea typeface="Verdana" panose="020B0604030504040204" pitchFamily="34" charset="0"/>
                <a:cs typeface="Verdana" panose="020B0604030504040204" pitchFamily="34" charset="0"/>
              </a:rPr>
              <a:t>- Proper to PLS-III </a:t>
            </a:r>
          </a:p>
          <a:p>
            <a:pPr lvl="0" latinLnBrk="0">
              <a:lnSpc>
                <a:spcPct val="150000"/>
              </a:lnSpc>
              <a:defRPr lang="ko-KR" altLang="en-US"/>
            </a:pPr>
            <a:r>
              <a:rPr lang="en-US" altLang="ko-KR" sz="2000" kern="0" dirty="0">
                <a:solidFill>
                  <a:srgbClr val="000000"/>
                </a:solidFill>
                <a:ea typeface="Verdana" panose="020B0604030504040204" pitchFamily="34" charset="0"/>
                <a:cs typeface="Verdana" panose="020B0604030504040204" pitchFamily="34" charset="0"/>
              </a:rPr>
              <a:t>- Doubling number of ID</a:t>
            </a:r>
            <a:br>
              <a:rPr lang="en-US" altLang="ko-KR" sz="2000" kern="0" dirty="0">
                <a:solidFill>
                  <a:srgbClr val="000000"/>
                </a:solidFill>
                <a:ea typeface="Verdana" panose="020B0604030504040204" pitchFamily="34" charset="0"/>
                <a:cs typeface="Verdana" panose="020B0604030504040204" pitchFamily="34" charset="0"/>
              </a:rPr>
            </a:br>
            <a:r>
              <a:rPr lang="en-US" altLang="ko-KR" sz="2000" kern="0" dirty="0">
                <a:solidFill>
                  <a:srgbClr val="000000"/>
                </a:solidFill>
                <a:ea typeface="Verdana" panose="020B0604030504040204" pitchFamily="34" charset="0"/>
                <a:cs typeface="Verdana" panose="020B0604030504040204" pitchFamily="34" charset="0"/>
              </a:rPr>
              <a:t>- 4 GeV, 800 m, and 77 pm </a:t>
            </a:r>
            <a:endParaRPr lang="ko-KR" altLang="en-US" dirty="0"/>
          </a:p>
        </p:txBody>
      </p:sp>
      <p:pic>
        <p:nvPicPr>
          <p:cNvPr id="71" name="그림 70">
            <a:extLst>
              <a:ext uri="{FF2B5EF4-FFF2-40B4-BE49-F238E27FC236}">
                <a16:creationId xmlns:a16="http://schemas.microsoft.com/office/drawing/2014/main" id="{37BE71FA-9CCC-4D0A-BCEA-681F9C3B0470}"/>
              </a:ext>
            </a:extLst>
          </p:cNvPr>
          <p:cNvPicPr>
            <a:picLocks noChangeAspect="1"/>
          </p:cNvPicPr>
          <p:nvPr/>
        </p:nvPicPr>
        <p:blipFill>
          <a:blip r:embed="rId5"/>
          <a:stretch>
            <a:fillRect/>
          </a:stretch>
        </p:blipFill>
        <p:spPr>
          <a:xfrm>
            <a:off x="5169917" y="1777716"/>
            <a:ext cx="4860243" cy="3410744"/>
          </a:xfrm>
          <a:prstGeom prst="rect">
            <a:avLst/>
          </a:prstGeom>
        </p:spPr>
      </p:pic>
      <p:pic>
        <p:nvPicPr>
          <p:cNvPr id="72" name="그림 71">
            <a:extLst>
              <a:ext uri="{FF2B5EF4-FFF2-40B4-BE49-F238E27FC236}">
                <a16:creationId xmlns:a16="http://schemas.microsoft.com/office/drawing/2014/main" id="{428B3724-02C4-4F53-916F-654D1853EB90}"/>
              </a:ext>
            </a:extLst>
          </p:cNvPr>
          <p:cNvPicPr>
            <a:picLocks noChangeAspect="1"/>
          </p:cNvPicPr>
          <p:nvPr/>
        </p:nvPicPr>
        <p:blipFill>
          <a:blip r:embed="rId6"/>
          <a:stretch>
            <a:fillRect/>
          </a:stretch>
        </p:blipFill>
        <p:spPr>
          <a:xfrm>
            <a:off x="246747" y="1813812"/>
            <a:ext cx="5148834" cy="3380994"/>
          </a:xfrm>
          <a:prstGeom prst="rect">
            <a:avLst/>
          </a:prstGeom>
        </p:spPr>
      </p:pic>
      <p:pic>
        <p:nvPicPr>
          <p:cNvPr id="73" name="그림 72">
            <a:extLst>
              <a:ext uri="{FF2B5EF4-FFF2-40B4-BE49-F238E27FC236}">
                <a16:creationId xmlns:a16="http://schemas.microsoft.com/office/drawing/2014/main" id="{0597BFA3-C3C5-48A8-BBC3-90D984C55F25}"/>
              </a:ext>
            </a:extLst>
          </p:cNvPr>
          <p:cNvPicPr>
            <a:picLocks noChangeAspect="1"/>
          </p:cNvPicPr>
          <p:nvPr/>
        </p:nvPicPr>
        <p:blipFill>
          <a:blip r:embed="rId7"/>
          <a:stretch>
            <a:fillRect/>
          </a:stretch>
        </p:blipFill>
        <p:spPr>
          <a:xfrm>
            <a:off x="10155038" y="1793264"/>
            <a:ext cx="4860243" cy="3336830"/>
          </a:xfrm>
          <a:prstGeom prst="rect">
            <a:avLst/>
          </a:prstGeom>
        </p:spPr>
      </p:pic>
      <p:pic>
        <p:nvPicPr>
          <p:cNvPr id="74" name="_x223685552" descr="EMB00000a180c0b">
            <a:extLst>
              <a:ext uri="{FF2B5EF4-FFF2-40B4-BE49-F238E27FC236}">
                <a16:creationId xmlns:a16="http://schemas.microsoft.com/office/drawing/2014/main" id="{9BDCEA63-A1A2-44C8-8CCF-741C08AD8E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31" y="4199412"/>
            <a:ext cx="5970698" cy="3868025"/>
          </a:xfrm>
          <a:prstGeom prst="rect">
            <a:avLst/>
          </a:prstGeom>
          <a:noFill/>
          <a:extLst>
            <a:ext uri="{909E8E84-426E-40DD-AFC4-6F175D3DCCD1}">
              <a14:hiddenFill xmlns:a14="http://schemas.microsoft.com/office/drawing/2010/main">
                <a:solidFill>
                  <a:srgbClr val="FFFFFF"/>
                </a:solidFill>
              </a14:hiddenFill>
            </a:ext>
          </a:extLst>
        </p:spPr>
      </p:pic>
      <p:pic>
        <p:nvPicPr>
          <p:cNvPr id="75" name="그림 74">
            <a:extLst>
              <a:ext uri="{FF2B5EF4-FFF2-40B4-BE49-F238E27FC236}">
                <a16:creationId xmlns:a16="http://schemas.microsoft.com/office/drawing/2014/main" id="{8DC97889-8CDA-4642-81FF-E5918D3FE16B}"/>
              </a:ext>
            </a:extLst>
          </p:cNvPr>
          <p:cNvPicPr>
            <a:picLocks noChangeAspect="1"/>
          </p:cNvPicPr>
          <p:nvPr/>
        </p:nvPicPr>
        <p:blipFill>
          <a:blip r:embed="rId9"/>
          <a:stretch>
            <a:fillRect/>
          </a:stretch>
        </p:blipFill>
        <p:spPr>
          <a:xfrm>
            <a:off x="9400384" y="4181645"/>
            <a:ext cx="5674713" cy="3903560"/>
          </a:xfrm>
          <a:prstGeom prst="rect">
            <a:avLst/>
          </a:prstGeom>
        </p:spPr>
      </p:pic>
      <p:sp>
        <p:nvSpPr>
          <p:cNvPr id="76" name="직사각형 75">
            <a:extLst>
              <a:ext uri="{FF2B5EF4-FFF2-40B4-BE49-F238E27FC236}">
                <a16:creationId xmlns:a16="http://schemas.microsoft.com/office/drawing/2014/main" id="{E2B11E0D-446B-4A33-B743-F3391F9F6ABA}"/>
              </a:ext>
            </a:extLst>
          </p:cNvPr>
          <p:cNvSpPr/>
          <p:nvPr/>
        </p:nvSpPr>
        <p:spPr>
          <a:xfrm>
            <a:off x="1700813" y="4978341"/>
            <a:ext cx="2621398" cy="671851"/>
          </a:xfrm>
          <a:prstGeom prst="rect">
            <a:avLst/>
          </a:prstGeom>
        </p:spPr>
        <p:txBody>
          <a:bodyPr wrap="square">
            <a:spAutoFit/>
          </a:bodyPr>
          <a:lstStyle/>
          <a:p>
            <a:pPr lvl="0" latinLnBrk="0">
              <a:lnSpc>
                <a:spcPct val="150000"/>
              </a:lnSpc>
              <a:defRPr lang="ko-KR" altLang="en-US"/>
            </a:pPr>
            <a:r>
              <a:rPr lang="en-US" altLang="ko-KR" sz="2800" b="1" kern="0" dirty="0">
                <a:solidFill>
                  <a:srgbClr val="000000"/>
                </a:solidFill>
                <a:cs typeface="Verdana" panose="020B0604030504040204" pitchFamily="34" charset="0"/>
              </a:rPr>
              <a:t>e-Energy Scan</a:t>
            </a:r>
            <a:endParaRPr lang="en-US" altLang="ko-KR" sz="2800" kern="0" dirty="0">
              <a:solidFill>
                <a:srgbClr val="000000"/>
              </a:solidFill>
              <a:cs typeface="Verdana" panose="020B0604030504040204" pitchFamily="34" charset="0"/>
            </a:endParaRPr>
          </a:p>
        </p:txBody>
      </p:sp>
      <p:sp>
        <p:nvSpPr>
          <p:cNvPr id="65" name="직사각형 64">
            <a:extLst>
              <a:ext uri="{FF2B5EF4-FFF2-40B4-BE49-F238E27FC236}">
                <a16:creationId xmlns:a16="http://schemas.microsoft.com/office/drawing/2014/main" id="{7CFC45FB-7F55-40B6-898E-0DA8495F9CD0}"/>
              </a:ext>
            </a:extLst>
          </p:cNvPr>
          <p:cNvSpPr/>
          <p:nvPr/>
        </p:nvSpPr>
        <p:spPr>
          <a:xfrm>
            <a:off x="5716820" y="4971857"/>
            <a:ext cx="2599765" cy="671851"/>
          </a:xfrm>
          <a:prstGeom prst="rect">
            <a:avLst/>
          </a:prstGeom>
        </p:spPr>
        <p:txBody>
          <a:bodyPr wrap="square">
            <a:spAutoFit/>
          </a:bodyPr>
          <a:lstStyle/>
          <a:p>
            <a:pPr lvl="0" latinLnBrk="0">
              <a:lnSpc>
                <a:spcPct val="150000"/>
              </a:lnSpc>
              <a:defRPr lang="ko-KR" altLang="en-US"/>
            </a:pPr>
            <a:r>
              <a:rPr lang="en-US" altLang="ko-KR" sz="2800" b="1" kern="0" dirty="0">
                <a:solidFill>
                  <a:srgbClr val="000000"/>
                </a:solidFill>
                <a:cs typeface="Verdana" panose="020B0604030504040204" pitchFamily="34" charset="0"/>
              </a:rPr>
              <a:t>H7BA</a:t>
            </a:r>
            <a:endParaRPr lang="en-US" altLang="ko-KR" sz="2800" kern="0" dirty="0">
              <a:solidFill>
                <a:srgbClr val="000000"/>
              </a:solidFill>
              <a:cs typeface="Verdana" panose="020B0604030504040204" pitchFamily="34" charset="0"/>
            </a:endParaRPr>
          </a:p>
        </p:txBody>
      </p:sp>
      <p:sp>
        <p:nvSpPr>
          <p:cNvPr id="77" name="직사각형 76">
            <a:extLst>
              <a:ext uri="{FF2B5EF4-FFF2-40B4-BE49-F238E27FC236}">
                <a16:creationId xmlns:a16="http://schemas.microsoft.com/office/drawing/2014/main" id="{97424E39-7BBC-4611-A8CE-F7FCD3E64F92}"/>
              </a:ext>
            </a:extLst>
          </p:cNvPr>
          <p:cNvSpPr/>
          <p:nvPr/>
        </p:nvSpPr>
        <p:spPr>
          <a:xfrm>
            <a:off x="10724100" y="4984826"/>
            <a:ext cx="4445138" cy="671851"/>
          </a:xfrm>
          <a:prstGeom prst="rect">
            <a:avLst/>
          </a:prstGeom>
        </p:spPr>
        <p:txBody>
          <a:bodyPr wrap="square">
            <a:spAutoFit/>
          </a:bodyPr>
          <a:lstStyle/>
          <a:p>
            <a:pPr lvl="0" latinLnBrk="0">
              <a:lnSpc>
                <a:spcPct val="150000"/>
              </a:lnSpc>
              <a:defRPr lang="ko-KR" altLang="en-US"/>
            </a:pPr>
            <a:r>
              <a:rPr lang="en-US" altLang="ko-KR" sz="2800" b="1" kern="0" dirty="0">
                <a:solidFill>
                  <a:srgbClr val="000000"/>
                </a:solidFill>
                <a:cs typeface="Verdana" panose="020B0604030504040204" pitchFamily="34" charset="0"/>
              </a:rPr>
              <a:t>Brilliance at each e-Energy</a:t>
            </a:r>
            <a:endParaRPr lang="en-US" altLang="ko-KR" sz="2800" kern="0" dirty="0">
              <a:solidFill>
                <a:srgbClr val="000000"/>
              </a:solidFill>
              <a:cs typeface="Verdana" panose="020B0604030504040204" pitchFamily="34" charset="0"/>
            </a:endParaRPr>
          </a:p>
        </p:txBody>
      </p:sp>
    </p:spTree>
    <p:extLst>
      <p:ext uri="{BB962C8B-B14F-4D97-AF65-F5344CB8AC3E}">
        <p14:creationId xmlns:p14="http://schemas.microsoft.com/office/powerpoint/2010/main" val="64966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par>
                                <p:cTn id="8" presetID="14" presetClass="entr" presetSubtype="1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randombar(horizontal)">
                                      <p:cBhvr>
                                        <p:cTn id="10" dur="500"/>
                                        <p:tgtEl>
                                          <p:spTgt spid="7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randombar(horizontal)">
                                      <p:cBhvr>
                                        <p:cTn id="13" dur="500"/>
                                        <p:tgtEl>
                                          <p:spTgt spid="7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randombar(horizontal)">
                                      <p:cBhvr>
                                        <p:cTn id="1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7B2352B3-3A5F-448B-A919-BB9C377536DB}"/>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18</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452053" cy="830997"/>
          </a:xfrm>
          <a:prstGeom prst="rect">
            <a:avLst/>
          </a:prstGeom>
          <a:noFill/>
        </p:spPr>
        <p:txBody>
          <a:bodyPr wrap="none" rtlCol="0">
            <a:spAutoFit/>
          </a:bodyPr>
          <a:lstStyle/>
          <a:p>
            <a:r>
              <a:rPr lang="en-US" altLang="ko-KR" sz="4800" dirty="0">
                <a:solidFill>
                  <a:schemeClr val="bg1"/>
                </a:solidFill>
              </a:rPr>
              <a:t>Main Parameters</a:t>
            </a:r>
            <a:endParaRPr lang="ko-KR" altLang="en-US" sz="4800" dirty="0">
              <a:solidFill>
                <a:schemeClr val="bg1"/>
              </a:solidFill>
            </a:endParaRPr>
          </a:p>
        </p:txBody>
      </p:sp>
      <p:pic>
        <p:nvPicPr>
          <p:cNvPr id="9" name="그림 8">
            <a:extLst>
              <a:ext uri="{FF2B5EF4-FFF2-40B4-BE49-F238E27FC236}">
                <a16:creationId xmlns:a16="http://schemas.microsoft.com/office/drawing/2014/main" id="{F74C6E8B-D8DC-4492-800F-D95D9F98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24186">
            <a:off x="469963" y="2099511"/>
            <a:ext cx="8706705" cy="6675014"/>
          </a:xfrm>
          <a:prstGeom prst="rect">
            <a:avLst/>
          </a:prstGeom>
        </p:spPr>
      </p:pic>
      <p:pic>
        <p:nvPicPr>
          <p:cNvPr id="3" name="그림 2">
            <a:extLst>
              <a:ext uri="{FF2B5EF4-FFF2-40B4-BE49-F238E27FC236}">
                <a16:creationId xmlns:a16="http://schemas.microsoft.com/office/drawing/2014/main" id="{40AA68F2-8C82-45D2-9218-B6E3DF78AD8B}"/>
              </a:ext>
            </a:extLst>
          </p:cNvPr>
          <p:cNvPicPr>
            <a:picLocks noChangeAspect="1"/>
          </p:cNvPicPr>
          <p:nvPr/>
        </p:nvPicPr>
        <p:blipFill>
          <a:blip r:embed="rId6"/>
          <a:stretch>
            <a:fillRect/>
          </a:stretch>
        </p:blipFill>
        <p:spPr>
          <a:xfrm>
            <a:off x="8012033" y="1315953"/>
            <a:ext cx="6646254" cy="6401856"/>
          </a:xfrm>
          <a:prstGeom prst="rect">
            <a:avLst/>
          </a:prstGeom>
        </p:spPr>
      </p:pic>
      <p:sp>
        <p:nvSpPr>
          <p:cNvPr id="62" name="Rectangle 6">
            <a:extLst>
              <a:ext uri="{FF2B5EF4-FFF2-40B4-BE49-F238E27FC236}">
                <a16:creationId xmlns:a16="http://schemas.microsoft.com/office/drawing/2014/main" id="{A83D9CFD-B450-4CEA-85B2-789FCF589093}"/>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6" name="그림 5">
            <a:extLst>
              <a:ext uri="{FF2B5EF4-FFF2-40B4-BE49-F238E27FC236}">
                <a16:creationId xmlns:a16="http://schemas.microsoft.com/office/drawing/2014/main" id="{5CF0C912-566D-46C5-9DA4-4F7020A2AFE2}"/>
              </a:ext>
            </a:extLst>
          </p:cNvPr>
          <p:cNvPicPr>
            <a:picLocks noChangeAspect="1"/>
          </p:cNvPicPr>
          <p:nvPr/>
        </p:nvPicPr>
        <p:blipFill>
          <a:blip r:embed="rId7"/>
          <a:stretch>
            <a:fillRect/>
          </a:stretch>
        </p:blipFill>
        <p:spPr>
          <a:xfrm>
            <a:off x="107307" y="1338161"/>
            <a:ext cx="7858777" cy="4517746"/>
          </a:xfrm>
          <a:prstGeom prst="rect">
            <a:avLst/>
          </a:prstGeom>
        </p:spPr>
      </p:pic>
    </p:spTree>
    <p:extLst>
      <p:ext uri="{BB962C8B-B14F-4D97-AF65-F5344CB8AC3E}">
        <p14:creationId xmlns:p14="http://schemas.microsoft.com/office/powerpoint/2010/main" val="37773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04B65513-6FC0-4AD6-BC2F-F6A045B8AA9D}"/>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19</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5360442" cy="830997"/>
          </a:xfrm>
          <a:prstGeom prst="rect">
            <a:avLst/>
          </a:prstGeom>
          <a:noFill/>
        </p:spPr>
        <p:txBody>
          <a:bodyPr wrap="none" rtlCol="0">
            <a:spAutoFit/>
          </a:bodyPr>
          <a:lstStyle/>
          <a:p>
            <a:r>
              <a:rPr lang="en-US" altLang="ko-KR" sz="4800" dirty="0">
                <a:solidFill>
                  <a:schemeClr val="bg1"/>
                </a:solidFill>
              </a:rPr>
              <a:t>Accelerator Machine</a:t>
            </a:r>
            <a:endParaRPr lang="ko-KR" altLang="en-US" sz="4800" dirty="0">
              <a:solidFill>
                <a:schemeClr val="bg1"/>
              </a:solidFill>
            </a:endParaRPr>
          </a:p>
        </p:txBody>
      </p:sp>
      <p:pic>
        <p:nvPicPr>
          <p:cNvPr id="52" name="Picture 23">
            <a:extLst>
              <a:ext uri="{FF2B5EF4-FFF2-40B4-BE49-F238E27FC236}">
                <a16:creationId xmlns:a16="http://schemas.microsoft.com/office/drawing/2014/main" id="{FD10D8A5-4AD2-4883-A9DA-B63DB03CD228}"/>
              </a:ext>
            </a:extLst>
          </p:cNvPr>
          <p:cNvPicPr>
            <a:picLocks noChangeAspect="1"/>
          </p:cNvPicPr>
          <p:nvPr/>
        </p:nvPicPr>
        <p:blipFill rotWithShape="1">
          <a:blip r:embed="rId5"/>
          <a:srcRect r="50232"/>
          <a:stretch/>
        </p:blipFill>
        <p:spPr>
          <a:xfrm>
            <a:off x="-25598" y="1496586"/>
            <a:ext cx="6777339" cy="5068830"/>
          </a:xfrm>
          <a:prstGeom prst="rect">
            <a:avLst/>
          </a:prstGeom>
          <a:noFill/>
          <a:ln>
            <a:noFill/>
          </a:ln>
          <a:effectLst/>
        </p:spPr>
      </p:pic>
      <p:pic>
        <p:nvPicPr>
          <p:cNvPr id="76" name="그림 75">
            <a:extLst>
              <a:ext uri="{FF2B5EF4-FFF2-40B4-BE49-F238E27FC236}">
                <a16:creationId xmlns:a16="http://schemas.microsoft.com/office/drawing/2014/main" id="{F8EE6B41-F138-4F6D-B39E-12C92CC0CC08}"/>
              </a:ext>
            </a:extLst>
          </p:cNvPr>
          <p:cNvPicPr>
            <a:picLocks noChangeAspect="1"/>
          </p:cNvPicPr>
          <p:nvPr/>
        </p:nvPicPr>
        <p:blipFill>
          <a:blip r:embed="rId6"/>
          <a:stretch>
            <a:fillRect/>
          </a:stretch>
        </p:blipFill>
        <p:spPr>
          <a:xfrm>
            <a:off x="1418295" y="6563887"/>
            <a:ext cx="3821419" cy="1016145"/>
          </a:xfrm>
          <a:prstGeom prst="rect">
            <a:avLst/>
          </a:prstGeom>
        </p:spPr>
      </p:pic>
      <p:sp>
        <p:nvSpPr>
          <p:cNvPr id="30" name="Rectangle 6">
            <a:extLst>
              <a:ext uri="{FF2B5EF4-FFF2-40B4-BE49-F238E27FC236}">
                <a16:creationId xmlns:a16="http://schemas.microsoft.com/office/drawing/2014/main" id="{8B34080D-8F69-4C80-8522-EFA554FC8B04}"/>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 name="그림 2">
            <a:extLst>
              <a:ext uri="{FF2B5EF4-FFF2-40B4-BE49-F238E27FC236}">
                <a16:creationId xmlns:a16="http://schemas.microsoft.com/office/drawing/2014/main" id="{3C63749B-4713-45D4-8EE3-E8624BF51CE2}"/>
              </a:ext>
            </a:extLst>
          </p:cNvPr>
          <p:cNvPicPr>
            <a:picLocks noChangeAspect="1"/>
          </p:cNvPicPr>
          <p:nvPr/>
        </p:nvPicPr>
        <p:blipFill>
          <a:blip r:embed="rId7"/>
          <a:stretch>
            <a:fillRect/>
          </a:stretch>
        </p:blipFill>
        <p:spPr>
          <a:xfrm>
            <a:off x="6518275" y="1760615"/>
            <a:ext cx="8661433" cy="5783425"/>
          </a:xfrm>
          <a:prstGeom prst="rect">
            <a:avLst/>
          </a:prstGeom>
        </p:spPr>
      </p:pic>
    </p:spTree>
    <p:extLst>
      <p:ext uri="{BB962C8B-B14F-4D97-AF65-F5344CB8AC3E}">
        <p14:creationId xmlns:p14="http://schemas.microsoft.com/office/powerpoint/2010/main" val="1498002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직사각형 139">
            <a:extLst>
              <a:ext uri="{FF2B5EF4-FFF2-40B4-BE49-F238E27FC236}">
                <a16:creationId xmlns:a16="http://schemas.microsoft.com/office/drawing/2014/main" id="{5B7D6D10-6464-4B54-96EB-98AAE96B68EC}"/>
              </a:ext>
            </a:extLst>
          </p:cNvPr>
          <p:cNvSpPr/>
          <p:nvPr/>
        </p:nvSpPr>
        <p:spPr>
          <a:xfrm>
            <a:off x="0" y="629832"/>
            <a:ext cx="15236828" cy="2455339"/>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456" tIns="22228" rIns="44456" bIns="22228" rtlCol="0" anchor="ctr"/>
          <a:lstStyle/>
          <a:p>
            <a:pPr algn="ctr"/>
            <a:endParaRPr lang="ko-KR" altLang="en-US" sz="2511" spc="-118" dirty="0">
              <a:solidFill>
                <a:schemeClr val="tx1"/>
              </a:solidFill>
              <a:latin typeface="HY헤드라인M" panose="02030600000101010101" pitchFamily="18" charset="-127"/>
              <a:ea typeface="HY헤드라인M" panose="02030600000101010101" pitchFamily="18" charset="-127"/>
            </a:endParaRPr>
          </a:p>
        </p:txBody>
      </p:sp>
      <p:sp>
        <p:nvSpPr>
          <p:cNvPr id="141" name="직사각형 140">
            <a:extLst>
              <a:ext uri="{FF2B5EF4-FFF2-40B4-BE49-F238E27FC236}">
                <a16:creationId xmlns:a16="http://schemas.microsoft.com/office/drawing/2014/main" id="{8EFCC1DB-F30D-4BC3-8463-60892E1E4033}"/>
              </a:ext>
            </a:extLst>
          </p:cNvPr>
          <p:cNvSpPr/>
          <p:nvPr/>
        </p:nvSpPr>
        <p:spPr>
          <a:xfrm>
            <a:off x="1472399" y="1056494"/>
            <a:ext cx="3920908" cy="783562"/>
          </a:xfrm>
          <a:prstGeom prst="rect">
            <a:avLst/>
          </a:prstGeom>
        </p:spPr>
        <p:txBody>
          <a:bodyPr wrap="square" lIns="44463" tIns="22232" rIns="44463" bIns="22232">
            <a:spAutoFit/>
          </a:bodyPr>
          <a:lstStyle/>
          <a:p>
            <a:pPr algn="dist">
              <a:defRPr/>
            </a:pPr>
            <a:r>
              <a:rPr lang="en-US" altLang="ko-KR" sz="4800" b="1" dirty="0">
                <a:solidFill>
                  <a:schemeClr val="accent1">
                    <a:lumMod val="75000"/>
                  </a:schemeClr>
                </a:solidFill>
                <a:effectLst>
                  <a:outerShdw blurRad="38100" dist="38100" dir="2700000" algn="tl">
                    <a:srgbClr val="000000">
                      <a:alpha val="43137"/>
                    </a:srgbClr>
                  </a:outerShdw>
                </a:effectLst>
                <a:ea typeface="+mj-ea"/>
                <a:cs typeface="Arial" pitchFamily="34" charset="0"/>
              </a:rPr>
              <a:t>CONTENTS</a:t>
            </a:r>
          </a:p>
        </p:txBody>
      </p:sp>
      <p:sp>
        <p:nvSpPr>
          <p:cNvPr id="42" name="Rectangle 13">
            <a:extLst>
              <a:ext uri="{FF2B5EF4-FFF2-40B4-BE49-F238E27FC236}">
                <a16:creationId xmlns:a16="http://schemas.microsoft.com/office/drawing/2014/main" id="{E0086AD4-5478-42DA-BC30-43FB1EE92013}"/>
              </a:ext>
            </a:extLst>
          </p:cNvPr>
          <p:cNvSpPr>
            <a:spLocks noChangeArrowheads="1"/>
          </p:cNvSpPr>
          <p:nvPr/>
        </p:nvSpPr>
        <p:spPr bwMode="auto">
          <a:xfrm>
            <a:off x="1290721" y="2147673"/>
            <a:ext cx="568278"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0000FF"/>
                </a:solidFill>
                <a:effectLst>
                  <a:outerShdw blurRad="38100" dist="38100" dir="2700000" algn="tl">
                    <a:srgbClr val="000000">
                      <a:alpha val="43137"/>
                    </a:srgbClr>
                  </a:outerShdw>
                </a:effectLst>
                <a:ea typeface="+mj-ea"/>
                <a:cs typeface="산돌고딕 L"/>
              </a:rPr>
              <a:t>I. General Overview</a:t>
            </a:r>
          </a:p>
        </p:txBody>
      </p:sp>
      <p:sp>
        <p:nvSpPr>
          <p:cNvPr id="74" name="Rectangle 13">
            <a:extLst>
              <a:ext uri="{FF2B5EF4-FFF2-40B4-BE49-F238E27FC236}">
                <a16:creationId xmlns:a16="http://schemas.microsoft.com/office/drawing/2014/main" id="{E0086AD4-5478-42DA-BC30-43FB1EE92013}"/>
              </a:ext>
            </a:extLst>
          </p:cNvPr>
          <p:cNvSpPr>
            <a:spLocks noChangeArrowheads="1"/>
          </p:cNvSpPr>
          <p:nvPr/>
        </p:nvSpPr>
        <p:spPr bwMode="auto">
          <a:xfrm>
            <a:off x="4714938" y="21476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777777"/>
                </a:solidFill>
                <a:effectLst>
                  <a:outerShdw blurRad="38100" dist="38100" dir="2700000" algn="tl">
                    <a:srgbClr val="000000">
                      <a:alpha val="43137"/>
                    </a:srgbClr>
                  </a:outerShdw>
                </a:effectLst>
                <a:cs typeface="산돌고딕 L"/>
              </a:rPr>
              <a:t>II. Site and Building</a:t>
            </a:r>
          </a:p>
        </p:txBody>
      </p:sp>
      <p:pic>
        <p:nvPicPr>
          <p:cNvPr id="19" name="그림 18">
            <a:extLst>
              <a:ext uri="{FF2B5EF4-FFF2-40B4-BE49-F238E27FC236}">
                <a16:creationId xmlns:a16="http://schemas.microsoft.com/office/drawing/2014/main" id="{38A17D72-ACB7-4EF2-93C7-AC9858D65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0" name="그림 19">
            <a:extLst>
              <a:ext uri="{FF2B5EF4-FFF2-40B4-BE49-F238E27FC236}">
                <a16:creationId xmlns:a16="http://schemas.microsoft.com/office/drawing/2014/main" id="{8000C437-17AC-4B3E-9FF9-A6C6E3F8A8CF}"/>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1" name="Rectangle 6">
            <a:extLst>
              <a:ext uri="{FF2B5EF4-FFF2-40B4-BE49-F238E27FC236}">
                <a16:creationId xmlns:a16="http://schemas.microsoft.com/office/drawing/2014/main" id="{F6F82A49-D773-4C57-A97F-CF29CC28D8F3}"/>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 name="TextBox 2">
            <a:extLst>
              <a:ext uri="{FF2B5EF4-FFF2-40B4-BE49-F238E27FC236}">
                <a16:creationId xmlns:a16="http://schemas.microsoft.com/office/drawing/2014/main" id="{03147F3A-9688-4943-8D15-37776D5392C0}"/>
              </a:ext>
            </a:extLst>
          </p:cNvPr>
          <p:cNvSpPr txBox="1"/>
          <p:nvPr/>
        </p:nvSpPr>
        <p:spPr>
          <a:xfrm>
            <a:off x="1188677" y="3107449"/>
            <a:ext cx="3298799" cy="1583510"/>
          </a:xfrm>
          <a:prstGeom prst="rect">
            <a:avLst/>
          </a:prstGeom>
          <a:noFill/>
        </p:spPr>
        <p:txBody>
          <a:bodyPr wrap="square" rtlCol="0">
            <a:spAutoFit/>
          </a:bodyPr>
          <a:lstStyle/>
          <a:p>
            <a:pPr defTabSz="1443573">
              <a:lnSpc>
                <a:spcPct val="150000"/>
              </a:lnSpc>
              <a:spcBef>
                <a:spcPts val="630"/>
              </a:spcBef>
            </a:pPr>
            <a:r>
              <a:rPr lang="en-US" altLang="ko-KR" sz="2000" b="1" dirty="0">
                <a:solidFill>
                  <a:srgbClr val="0000FF"/>
                </a:solidFill>
                <a:cs typeface="Arial" pitchFamily="34" charset="0"/>
              </a:rPr>
              <a:t>1. User Activities in Korea</a:t>
            </a:r>
          </a:p>
          <a:p>
            <a:pPr defTabSz="1443573">
              <a:lnSpc>
                <a:spcPct val="150000"/>
              </a:lnSpc>
              <a:spcBef>
                <a:spcPts val="630"/>
              </a:spcBef>
            </a:pPr>
            <a:r>
              <a:rPr lang="en-US" altLang="ko-KR" sz="2000" b="1" dirty="0">
                <a:solidFill>
                  <a:srgbClr val="0000FF"/>
                </a:solidFill>
                <a:cs typeface="Arial" pitchFamily="34" charset="0"/>
              </a:rPr>
              <a:t>2. Overall Project</a:t>
            </a:r>
          </a:p>
          <a:p>
            <a:pPr defTabSz="1443573">
              <a:lnSpc>
                <a:spcPct val="150000"/>
              </a:lnSpc>
              <a:spcBef>
                <a:spcPts val="630"/>
              </a:spcBef>
            </a:pPr>
            <a:r>
              <a:rPr lang="en-US" altLang="ko-KR" sz="2000" b="1" dirty="0">
                <a:solidFill>
                  <a:srgbClr val="0000FF"/>
                </a:solidFill>
                <a:cs typeface="Arial" pitchFamily="34" charset="0"/>
              </a:rPr>
              <a:t>3. Road Map as User Facility</a:t>
            </a:r>
          </a:p>
        </p:txBody>
      </p:sp>
      <p:sp>
        <p:nvSpPr>
          <p:cNvPr id="4" name="TextBox 3">
            <a:extLst>
              <a:ext uri="{FF2B5EF4-FFF2-40B4-BE49-F238E27FC236}">
                <a16:creationId xmlns:a16="http://schemas.microsoft.com/office/drawing/2014/main" id="{7F9FF385-AB3F-41F5-B17A-9A85F46AF0B6}"/>
              </a:ext>
            </a:extLst>
          </p:cNvPr>
          <p:cNvSpPr txBox="1"/>
          <p:nvPr/>
        </p:nvSpPr>
        <p:spPr>
          <a:xfrm>
            <a:off x="4629980" y="3090510"/>
            <a:ext cx="3972013" cy="1044901"/>
          </a:xfrm>
          <a:prstGeom prst="rect">
            <a:avLst/>
          </a:prstGeom>
          <a:noFill/>
        </p:spPr>
        <p:txBody>
          <a:bodyPr wrap="square" rtlCol="0">
            <a:spAutoFit/>
          </a:bodyPr>
          <a:lstStyle/>
          <a:p>
            <a:pPr marL="342900" indent="-342900" defTabSz="1443573">
              <a:lnSpc>
                <a:spcPct val="150000"/>
              </a:lnSpc>
              <a:spcBef>
                <a:spcPts val="630"/>
              </a:spcBef>
              <a:buAutoNum type="arabicPeriod"/>
            </a:pPr>
            <a:r>
              <a:rPr lang="en-US" altLang="ko-KR" sz="2000" b="1" dirty="0">
                <a:solidFill>
                  <a:srgbClr val="777777"/>
                </a:solidFill>
                <a:cs typeface="Arial" pitchFamily="34" charset="0"/>
              </a:rPr>
              <a:t>Site Construction</a:t>
            </a:r>
          </a:p>
          <a:p>
            <a:pPr marL="342900" lvl="0" indent="-342900" defTabSz="1443573">
              <a:lnSpc>
                <a:spcPct val="150000"/>
              </a:lnSpc>
              <a:spcBef>
                <a:spcPts val="630"/>
              </a:spcBef>
              <a:buFontTx/>
              <a:buAutoNum type="arabicPeriod"/>
              <a:defRPr/>
            </a:pPr>
            <a:r>
              <a:rPr lang="en-US" altLang="ko-KR" sz="2000" b="1" dirty="0">
                <a:solidFill>
                  <a:srgbClr val="777777"/>
                </a:solidFill>
                <a:cs typeface="Arial" pitchFamily="34" charset="0"/>
              </a:rPr>
              <a:t>Building Design</a:t>
            </a:r>
          </a:p>
        </p:txBody>
      </p:sp>
      <p:sp>
        <p:nvSpPr>
          <p:cNvPr id="8" name="TextBox 7">
            <a:extLst>
              <a:ext uri="{FF2B5EF4-FFF2-40B4-BE49-F238E27FC236}">
                <a16:creationId xmlns:a16="http://schemas.microsoft.com/office/drawing/2014/main" id="{19E33F56-3A8C-4C90-B272-FC2135186662}"/>
              </a:ext>
            </a:extLst>
          </p:cNvPr>
          <p:cNvSpPr txBox="1"/>
          <p:nvPr/>
        </p:nvSpPr>
        <p:spPr>
          <a:xfrm>
            <a:off x="8313398" y="3112412"/>
            <a:ext cx="2888843" cy="2919710"/>
          </a:xfrm>
          <a:prstGeom prst="rect">
            <a:avLst/>
          </a:prstGeom>
          <a:noFill/>
        </p:spPr>
        <p:txBody>
          <a:bodyPr wrap="square" rtlCol="0">
            <a:spAutoFit/>
          </a:bodyPr>
          <a:lstStyle/>
          <a:p>
            <a:pPr defTabSz="1443573">
              <a:lnSpc>
                <a:spcPct val="150000"/>
              </a:lnSpc>
              <a:spcBef>
                <a:spcPts val="630"/>
              </a:spcBef>
            </a:pPr>
            <a:r>
              <a:rPr lang="en-US" altLang="ko-KR" sz="2000" b="1" dirty="0">
                <a:solidFill>
                  <a:srgbClr val="777777"/>
                </a:solidFill>
                <a:cs typeface="Arial" pitchFamily="34" charset="0"/>
              </a:rPr>
              <a:t>1. Main Parameters</a:t>
            </a:r>
          </a:p>
          <a:p>
            <a:pPr defTabSz="1443573">
              <a:lnSpc>
                <a:spcPct val="150000"/>
              </a:lnSpc>
              <a:spcBef>
                <a:spcPts val="630"/>
              </a:spcBef>
            </a:pPr>
            <a:r>
              <a:rPr lang="en-US" altLang="ko-KR" sz="2000" b="1" dirty="0">
                <a:solidFill>
                  <a:srgbClr val="777777"/>
                </a:solidFill>
                <a:cs typeface="Arial" pitchFamily="34" charset="0"/>
              </a:rPr>
              <a:t>2.</a:t>
            </a:r>
            <a:r>
              <a:rPr lang="ko-KR" altLang="en-US" sz="2000" b="1" dirty="0">
                <a:solidFill>
                  <a:srgbClr val="777777"/>
                </a:solidFill>
                <a:cs typeface="Arial" pitchFamily="34" charset="0"/>
              </a:rPr>
              <a:t> </a:t>
            </a:r>
            <a:r>
              <a:rPr lang="en-US" altLang="ko-KR" sz="2000" b="1" dirty="0">
                <a:solidFill>
                  <a:srgbClr val="777777"/>
                </a:solidFill>
                <a:cs typeface="Arial" pitchFamily="34" charset="0"/>
              </a:rPr>
              <a:t>Accelerator</a:t>
            </a:r>
          </a:p>
          <a:p>
            <a:pPr defTabSz="1443573">
              <a:lnSpc>
                <a:spcPct val="150000"/>
              </a:lnSpc>
              <a:spcBef>
                <a:spcPts val="630"/>
              </a:spcBef>
            </a:pPr>
            <a:r>
              <a:rPr lang="en-US" altLang="ko-KR" sz="2000" b="1" dirty="0">
                <a:solidFill>
                  <a:srgbClr val="777777"/>
                </a:solidFill>
                <a:cs typeface="Arial" pitchFamily="34" charset="0"/>
              </a:rPr>
              <a:t>3. Phase-I</a:t>
            </a:r>
            <a:r>
              <a:rPr lang="ko-KR" altLang="en-US" sz="2000" b="1" dirty="0">
                <a:solidFill>
                  <a:srgbClr val="777777"/>
                </a:solidFill>
                <a:cs typeface="Arial" pitchFamily="34" charset="0"/>
              </a:rPr>
              <a:t> </a:t>
            </a:r>
            <a:r>
              <a:rPr lang="en-US" altLang="ko-KR" sz="2000" b="1" dirty="0">
                <a:solidFill>
                  <a:srgbClr val="777777"/>
                </a:solidFill>
                <a:cs typeface="Arial" pitchFamily="34" charset="0"/>
              </a:rPr>
              <a:t>Beamline</a:t>
            </a:r>
          </a:p>
          <a:p>
            <a:pPr defTabSz="1443573">
              <a:lnSpc>
                <a:spcPct val="150000"/>
              </a:lnSpc>
              <a:spcBef>
                <a:spcPts val="630"/>
              </a:spcBef>
            </a:pPr>
            <a:r>
              <a:rPr lang="en-US" altLang="ko-KR" sz="2000" b="1" dirty="0">
                <a:solidFill>
                  <a:srgbClr val="777777"/>
                </a:solidFill>
                <a:cs typeface="Arial" pitchFamily="34" charset="0"/>
              </a:rPr>
              <a:t>4.</a:t>
            </a:r>
            <a:r>
              <a:rPr lang="ko-KR" altLang="en-US" sz="2000" b="1" dirty="0">
                <a:solidFill>
                  <a:srgbClr val="777777"/>
                </a:solidFill>
                <a:cs typeface="Arial" pitchFamily="34" charset="0"/>
              </a:rPr>
              <a:t> </a:t>
            </a:r>
            <a:r>
              <a:rPr lang="en-US" altLang="ko-KR" sz="2000" b="1" dirty="0">
                <a:solidFill>
                  <a:srgbClr val="777777"/>
                </a:solidFill>
                <a:cs typeface="Arial" pitchFamily="34" charset="0"/>
              </a:rPr>
              <a:t>Prototype testing</a:t>
            </a:r>
          </a:p>
          <a:p>
            <a:pPr defTabSz="1443573">
              <a:lnSpc>
                <a:spcPct val="150000"/>
              </a:lnSpc>
              <a:spcBef>
                <a:spcPts val="630"/>
              </a:spcBef>
            </a:pPr>
            <a:endParaRPr lang="en-US" altLang="ko-KR" sz="1400" b="1" dirty="0">
              <a:solidFill>
                <a:srgbClr val="FF0000"/>
              </a:solidFill>
              <a:latin typeface="HY헤드라인M" panose="02030600000101010101" pitchFamily="18" charset="-127"/>
              <a:ea typeface="HY헤드라인M" panose="02030600000101010101" pitchFamily="18" charset="-127"/>
              <a:cs typeface="Arial" pitchFamily="34" charset="0"/>
            </a:endParaRPr>
          </a:p>
          <a:p>
            <a:pPr defTabSz="1443573">
              <a:lnSpc>
                <a:spcPct val="150000"/>
              </a:lnSpc>
              <a:spcBef>
                <a:spcPts val="630"/>
              </a:spcBef>
            </a:pPr>
            <a:endParaRPr lang="en-US" altLang="ko-KR" sz="1400" dirty="0">
              <a:solidFill>
                <a:prstClr val="black"/>
              </a:solidFill>
              <a:latin typeface="HY헤드라인M" panose="02030600000101010101" pitchFamily="18" charset="-127"/>
              <a:ea typeface="HY헤드라인M" panose="02030600000101010101" pitchFamily="18" charset="-127"/>
              <a:cs typeface="Arial" pitchFamily="34" charset="0"/>
            </a:endParaRPr>
          </a:p>
        </p:txBody>
      </p:sp>
      <p:sp>
        <p:nvSpPr>
          <p:cNvPr id="28" name="TextBox 27">
            <a:extLst>
              <a:ext uri="{FF2B5EF4-FFF2-40B4-BE49-F238E27FC236}">
                <a16:creationId xmlns:a16="http://schemas.microsoft.com/office/drawing/2014/main" id="{8F6E3CBE-6E64-4E7B-A1A4-9F531EE81889}"/>
              </a:ext>
            </a:extLst>
          </p:cNvPr>
          <p:cNvSpPr txBox="1"/>
          <p:nvPr/>
        </p:nvSpPr>
        <p:spPr>
          <a:xfrm>
            <a:off x="11646764" y="3093974"/>
            <a:ext cx="2888843" cy="2122119"/>
          </a:xfrm>
          <a:prstGeom prst="rect">
            <a:avLst/>
          </a:prstGeom>
          <a:noFill/>
        </p:spPr>
        <p:txBody>
          <a:bodyPr wrap="square" rtlCol="0">
            <a:spAutoFit/>
          </a:bodyPr>
          <a:lstStyle/>
          <a:p>
            <a:pPr defTabSz="1443573">
              <a:lnSpc>
                <a:spcPct val="150000"/>
              </a:lnSpc>
              <a:spcBef>
                <a:spcPts val="630"/>
              </a:spcBef>
            </a:pPr>
            <a:r>
              <a:rPr lang="en-US" altLang="ko-KR" sz="2000" b="1" dirty="0">
                <a:solidFill>
                  <a:srgbClr val="777777"/>
                </a:solidFill>
                <a:cs typeface="Arial" pitchFamily="34" charset="0"/>
              </a:rPr>
              <a:t>1. HR Development</a:t>
            </a:r>
          </a:p>
          <a:p>
            <a:pPr defTabSz="1443573">
              <a:lnSpc>
                <a:spcPct val="150000"/>
              </a:lnSpc>
              <a:spcBef>
                <a:spcPts val="630"/>
              </a:spcBef>
            </a:pPr>
            <a:r>
              <a:rPr lang="en-US" altLang="ko-KR" sz="2000" b="1" dirty="0">
                <a:solidFill>
                  <a:srgbClr val="777777"/>
                </a:solidFill>
                <a:cs typeface="Arial" pitchFamily="34" charset="0"/>
              </a:rPr>
              <a:t>2.</a:t>
            </a:r>
            <a:r>
              <a:rPr lang="ko-KR" altLang="en-US" sz="2000" b="1" dirty="0">
                <a:solidFill>
                  <a:srgbClr val="777777"/>
                </a:solidFill>
                <a:cs typeface="Arial" pitchFamily="34" charset="0"/>
              </a:rPr>
              <a:t> </a:t>
            </a:r>
            <a:r>
              <a:rPr lang="en-US" altLang="ko-KR" sz="2000" b="1" dirty="0">
                <a:solidFill>
                  <a:srgbClr val="777777"/>
                </a:solidFill>
                <a:cs typeface="Arial" pitchFamily="34" charset="0"/>
              </a:rPr>
              <a:t>Utilization</a:t>
            </a:r>
          </a:p>
          <a:p>
            <a:pPr defTabSz="1443573">
              <a:lnSpc>
                <a:spcPct val="150000"/>
              </a:lnSpc>
              <a:spcBef>
                <a:spcPts val="630"/>
              </a:spcBef>
            </a:pPr>
            <a:r>
              <a:rPr lang="en-US" altLang="ko-KR" sz="2000" b="1" dirty="0">
                <a:solidFill>
                  <a:srgbClr val="777777"/>
                </a:solidFill>
                <a:cs typeface="Arial" pitchFamily="34" charset="0"/>
              </a:rPr>
              <a:t>3. R&amp;D Activities</a:t>
            </a:r>
          </a:p>
          <a:p>
            <a:pPr defTabSz="1443573">
              <a:lnSpc>
                <a:spcPct val="150000"/>
              </a:lnSpc>
              <a:spcBef>
                <a:spcPts val="630"/>
              </a:spcBef>
            </a:pPr>
            <a:r>
              <a:rPr lang="en-US" altLang="ko-KR" sz="2000" b="1" dirty="0">
                <a:solidFill>
                  <a:srgbClr val="777777"/>
                </a:solidFill>
                <a:cs typeface="Arial" pitchFamily="34" charset="0"/>
              </a:rPr>
              <a:t>4. Summary </a:t>
            </a:r>
          </a:p>
        </p:txBody>
      </p:sp>
      <p:sp>
        <p:nvSpPr>
          <p:cNvPr id="27" name="슬라이드 번호 개체 틀 1">
            <a:extLst>
              <a:ext uri="{FF2B5EF4-FFF2-40B4-BE49-F238E27FC236}">
                <a16:creationId xmlns:a16="http://schemas.microsoft.com/office/drawing/2014/main" id="{11C49381-7C27-4F66-BB2E-180E5E9DA715}"/>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a:t>
            </a:fld>
            <a:endParaRPr lang="en-US" sz="2400" dirty="0">
              <a:solidFill>
                <a:srgbClr val="898989"/>
              </a:solidFill>
            </a:endParaRPr>
          </a:p>
        </p:txBody>
      </p:sp>
      <p:sp>
        <p:nvSpPr>
          <p:cNvPr id="29" name="Rectangle 13">
            <a:extLst>
              <a:ext uri="{FF2B5EF4-FFF2-40B4-BE49-F238E27FC236}">
                <a16:creationId xmlns:a16="http://schemas.microsoft.com/office/drawing/2014/main" id="{00FEAC6B-13BC-4D0F-8C51-4BAF1F1CFE80}"/>
              </a:ext>
            </a:extLst>
          </p:cNvPr>
          <p:cNvSpPr>
            <a:spLocks noChangeArrowheads="1"/>
          </p:cNvSpPr>
          <p:nvPr/>
        </p:nvSpPr>
        <p:spPr bwMode="auto">
          <a:xfrm>
            <a:off x="8363558" y="214639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777777"/>
                </a:solidFill>
                <a:effectLst>
                  <a:outerShdw blurRad="38100" dist="38100" dir="2700000" algn="tl">
                    <a:srgbClr val="000000">
                      <a:alpha val="43137"/>
                    </a:srgbClr>
                  </a:outerShdw>
                </a:effectLst>
                <a:cs typeface="산돌고딕 L"/>
              </a:rPr>
              <a:t>III. Machine</a:t>
            </a:r>
          </a:p>
        </p:txBody>
      </p:sp>
      <p:sp>
        <p:nvSpPr>
          <p:cNvPr id="30" name="Rectangle 13">
            <a:extLst>
              <a:ext uri="{FF2B5EF4-FFF2-40B4-BE49-F238E27FC236}">
                <a16:creationId xmlns:a16="http://schemas.microsoft.com/office/drawing/2014/main" id="{DEBD152F-51EB-4014-8C57-A2E113706B4D}"/>
              </a:ext>
            </a:extLst>
          </p:cNvPr>
          <p:cNvSpPr>
            <a:spLocks noChangeArrowheads="1"/>
          </p:cNvSpPr>
          <p:nvPr/>
        </p:nvSpPr>
        <p:spPr bwMode="auto">
          <a:xfrm>
            <a:off x="11708738" y="21387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777777"/>
                </a:solidFill>
                <a:effectLst>
                  <a:outerShdw blurRad="38100" dist="38100" dir="2700000" algn="tl">
                    <a:srgbClr val="000000">
                      <a:alpha val="43137"/>
                    </a:srgbClr>
                  </a:outerShdw>
                </a:effectLst>
                <a:cs typeface="산돌고딕 L"/>
              </a:rPr>
              <a:t>IV. Plan and Summary</a:t>
            </a:r>
          </a:p>
        </p:txBody>
      </p:sp>
    </p:spTree>
    <p:extLst>
      <p:ext uri="{BB962C8B-B14F-4D97-AF65-F5344CB8AC3E}">
        <p14:creationId xmlns:p14="http://schemas.microsoft.com/office/powerpoint/2010/main" val="240843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그림 34">
            <a:extLst>
              <a:ext uri="{FF2B5EF4-FFF2-40B4-BE49-F238E27FC236}">
                <a16:creationId xmlns:a16="http://schemas.microsoft.com/office/drawing/2014/main" id="{F0B7086B-BE6E-4F97-98C9-934ECC1694F7}"/>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20</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682692" cy="830997"/>
          </a:xfrm>
          <a:prstGeom prst="rect">
            <a:avLst/>
          </a:prstGeom>
          <a:noFill/>
        </p:spPr>
        <p:txBody>
          <a:bodyPr wrap="none" rtlCol="0">
            <a:spAutoFit/>
          </a:bodyPr>
          <a:lstStyle/>
          <a:p>
            <a:r>
              <a:rPr lang="en-US" altLang="ko-KR" sz="4800" dirty="0">
                <a:solidFill>
                  <a:schemeClr val="bg1"/>
                </a:solidFill>
              </a:rPr>
              <a:t>Phase I Beamlines</a:t>
            </a:r>
            <a:endParaRPr lang="ko-KR" altLang="en-US" sz="4800" dirty="0">
              <a:solidFill>
                <a:schemeClr val="bg1"/>
              </a:solidFill>
            </a:endParaRPr>
          </a:p>
        </p:txBody>
      </p:sp>
      <p:pic>
        <p:nvPicPr>
          <p:cNvPr id="7" name="그림 6">
            <a:extLst>
              <a:ext uri="{FF2B5EF4-FFF2-40B4-BE49-F238E27FC236}">
                <a16:creationId xmlns:a16="http://schemas.microsoft.com/office/drawing/2014/main" id="{5DF2847E-8805-4E1A-BDC1-761BE1F4CB06}"/>
              </a:ext>
            </a:extLst>
          </p:cNvPr>
          <p:cNvPicPr>
            <a:picLocks noChangeAspect="1"/>
          </p:cNvPicPr>
          <p:nvPr/>
        </p:nvPicPr>
        <p:blipFill>
          <a:blip r:embed="rId5"/>
          <a:stretch>
            <a:fillRect/>
          </a:stretch>
        </p:blipFill>
        <p:spPr>
          <a:xfrm>
            <a:off x="3295346" y="1097697"/>
            <a:ext cx="7880294" cy="6424972"/>
          </a:xfrm>
          <a:prstGeom prst="rect">
            <a:avLst/>
          </a:prstGeom>
        </p:spPr>
      </p:pic>
      <p:sp>
        <p:nvSpPr>
          <p:cNvPr id="4" name="사각형: 둥근 모서리 3">
            <a:extLst>
              <a:ext uri="{FF2B5EF4-FFF2-40B4-BE49-F238E27FC236}">
                <a16:creationId xmlns:a16="http://schemas.microsoft.com/office/drawing/2014/main" id="{560E8172-E773-4A67-8522-5CF4FC57D3DF}"/>
              </a:ext>
            </a:extLst>
          </p:cNvPr>
          <p:cNvSpPr/>
          <p:nvPr/>
        </p:nvSpPr>
        <p:spPr>
          <a:xfrm>
            <a:off x="647804" y="5793761"/>
            <a:ext cx="3148108" cy="1747503"/>
          </a:xfrm>
          <a:prstGeom prst="roundRect">
            <a:avLst/>
          </a:prstGeom>
          <a:solidFill>
            <a:srgbClr val="634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8" name="표 7">
            <a:extLst>
              <a:ext uri="{FF2B5EF4-FFF2-40B4-BE49-F238E27FC236}">
                <a16:creationId xmlns:a16="http://schemas.microsoft.com/office/drawing/2014/main" id="{633B483D-07C6-4744-9A62-B447BB56C95B}"/>
              </a:ext>
            </a:extLst>
          </p:cNvPr>
          <p:cNvGraphicFramePr>
            <a:graphicFrameLocks noGrp="1"/>
          </p:cNvGraphicFramePr>
          <p:nvPr>
            <p:extLst/>
          </p:nvPr>
        </p:nvGraphicFramePr>
        <p:xfrm>
          <a:off x="876404" y="5905512"/>
          <a:ext cx="2690908" cy="1524000"/>
        </p:xfrm>
        <a:graphic>
          <a:graphicData uri="http://schemas.openxmlformats.org/drawingml/2006/table">
            <a:tbl>
              <a:tblPr/>
              <a:tblGrid>
                <a:gridCol w="1836760">
                  <a:extLst>
                    <a:ext uri="{9D8B030D-6E8A-4147-A177-3AD203B41FA5}">
                      <a16:colId xmlns:a16="http://schemas.microsoft.com/office/drawing/2014/main" val="440279468"/>
                    </a:ext>
                  </a:extLst>
                </a:gridCol>
                <a:gridCol w="450735">
                  <a:extLst>
                    <a:ext uri="{9D8B030D-6E8A-4147-A177-3AD203B41FA5}">
                      <a16:colId xmlns:a16="http://schemas.microsoft.com/office/drawing/2014/main" val="3026532079"/>
                    </a:ext>
                  </a:extLst>
                </a:gridCol>
                <a:gridCol w="403413">
                  <a:extLst>
                    <a:ext uri="{9D8B030D-6E8A-4147-A177-3AD203B41FA5}">
                      <a16:colId xmlns:a16="http://schemas.microsoft.com/office/drawing/2014/main" val="3667283305"/>
                    </a:ext>
                  </a:extLst>
                </a:gridCol>
              </a:tblGrid>
              <a:tr h="180129">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marL="0" marR="0" lvl="0" indent="0" algn="l" defTabSz="914400" rtl="0" eaLnBrk="1" fontAlgn="ctr" latinLnBrk="1" hangingPunct="1">
                        <a:lnSpc>
                          <a:spcPct val="100000"/>
                        </a:lnSpc>
                        <a:spcBef>
                          <a:spcPts val="0"/>
                        </a:spcBef>
                        <a:spcAft>
                          <a:spcPts val="0"/>
                        </a:spcAft>
                        <a:buClrTx/>
                        <a:buSzTx/>
                        <a:buFontTx/>
                        <a:buNone/>
                        <a:tabLst/>
                        <a:defRPr/>
                      </a:pPr>
                      <a:r>
                        <a:rPr lang="en-US" altLang="ko-KR" sz="2000" b="1" dirty="0">
                          <a:solidFill>
                            <a:schemeClr val="bg1"/>
                          </a:solidFill>
                          <a:latin typeface="+mn-ea"/>
                        </a:rPr>
                        <a:t>Beamline Ports</a:t>
                      </a:r>
                      <a:endParaRPr lang="ko-KR" altLang="en-US" sz="2000" b="1" dirty="0">
                        <a:solidFill>
                          <a:schemeClr val="bg1"/>
                        </a:solidFill>
                        <a:latin typeface="+mn-e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marL="0" marR="0" lvl="0" indent="0" algn="l" defTabSz="914400" rtl="0" eaLnBrk="1" fontAlgn="ctr" latinLnBrk="1" hangingPunct="1">
                        <a:lnSpc>
                          <a:spcPct val="100000"/>
                        </a:lnSpc>
                        <a:spcBef>
                          <a:spcPts val="0"/>
                        </a:spcBef>
                        <a:spcAft>
                          <a:spcPts val="0"/>
                        </a:spcAft>
                        <a:buClrTx/>
                        <a:buSzTx/>
                        <a:buFontTx/>
                        <a:buNone/>
                        <a:tabLst/>
                        <a:defRPr/>
                      </a:pPr>
                      <a:endParaRPr lang="ko-KR" altLang="en-US" sz="1600" b="1" dirty="0">
                        <a:solidFill>
                          <a:srgbClr val="FF0000"/>
                        </a:solidFill>
                        <a:latin typeface="+mn-e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fontAlgn="ctr"/>
                      <a:endParaRPr lang="en-US" altLang="ko-KR" sz="1000" b="1" i="0" u="none" strike="noStrike" dirty="0">
                        <a:solidFill>
                          <a:srgbClr val="FFC000"/>
                        </a:solidFill>
                        <a:effectLst/>
                        <a:latin typeface="맑은 고딕" panose="020B0503020000020004" pitchFamily="50" charset="-127"/>
                        <a:ea typeface="맑은 고딕" panose="020B0503020000020004" pitchFamily="50" charset="-127"/>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3124826"/>
                  </a:ext>
                </a:extLst>
              </a:tr>
              <a:tr h="58579">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endParaRPr lang="ko-KR" altLang="en-US" sz="800" b="1" i="0" u="none" strike="noStrike" dirty="0">
                        <a:solidFill>
                          <a:srgbClr val="FF0000"/>
                        </a:solidFill>
                        <a:effectLst/>
                        <a:latin typeface="맑은 고딕" panose="020B0503020000020004" pitchFamily="50" charset="-127"/>
                        <a:ea typeface="맑은 고딕" panose="020B0503020000020004" pitchFamily="50" charset="-127"/>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endParaRPr lang="en-US" altLang="ko-KR" sz="800" b="1" i="0" u="none" strike="noStrike" dirty="0">
                        <a:solidFill>
                          <a:srgbClr val="FF0000"/>
                        </a:solidFill>
                        <a:effectLst/>
                        <a:latin typeface="맑은 고딕" panose="020B0503020000020004" pitchFamily="50" charset="-127"/>
                        <a:ea typeface="맑은 고딕" panose="020B0503020000020004" pitchFamily="50" charset="-127"/>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582468"/>
                  </a:ext>
                </a:extLst>
              </a:tr>
              <a:tr h="174709">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Total straight Section(SS)</a:t>
                      </a:r>
                      <a:endParaRPr lang="ko-KR" altLang="en-US" sz="11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r>
                        <a:rPr lang="en-US" altLang="ko-KR" sz="1200" b="1" i="0" u="none" strike="noStrike" dirty="0">
                          <a:solidFill>
                            <a:schemeClr val="bg1"/>
                          </a:solidFill>
                          <a:effectLst/>
                          <a:latin typeface="맑은 고딕" panose="020B0503020000020004" pitchFamily="50" charset="-127"/>
                          <a:ea typeface="맑은 고딕" panose="020B0503020000020004" pitchFamily="50" charset="-127"/>
                        </a:rPr>
                        <a:t>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912732"/>
                  </a:ext>
                </a:extLst>
              </a:tr>
              <a:tr h="135864">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Occupied SS for BTL and RF</a:t>
                      </a:r>
                      <a:endParaRPr lang="ko-KR" altLang="en-US" sz="11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r>
                        <a:rPr lang="en-US" altLang="ko-KR" sz="1200" b="1" i="0" u="none" strike="noStrike" dirty="0">
                          <a:solidFill>
                            <a:schemeClr val="bg1"/>
                          </a:solidFill>
                          <a:effectLst/>
                          <a:latin typeface="맑은 고딕" panose="020B0503020000020004" pitchFamily="50" charset="-127"/>
                          <a:ea typeface="맑은 고딕" panose="020B0503020000020004" pitchFamily="50" charset="-127"/>
                        </a:rPr>
                        <a:t>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474150"/>
                  </a:ext>
                </a:extLst>
              </a:tr>
              <a:tr h="168979">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Available</a:t>
                      </a:r>
                      <a:r>
                        <a:rPr lang="ko-KR" altLang="en-US" sz="1100" b="1" i="0" u="none" strike="noStrike" dirty="0">
                          <a:solidFill>
                            <a:schemeClr val="bg1"/>
                          </a:solidFill>
                          <a:effectLst/>
                          <a:latin typeface="맑은 고딕" panose="020B0503020000020004" pitchFamily="50" charset="-127"/>
                          <a:ea typeface="맑은 고딕" panose="020B0503020000020004" pitchFamily="50" charset="-127"/>
                        </a:rPr>
                        <a:t> </a:t>
                      </a: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ID sections</a:t>
                      </a:r>
                      <a:endParaRPr lang="ko-KR" altLang="en-US" sz="11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r>
                        <a:rPr lang="en-US" altLang="ko-KR" sz="1200" b="1" i="0" u="none" strike="noStrike" dirty="0">
                          <a:solidFill>
                            <a:schemeClr val="bg1"/>
                          </a:solidFill>
                          <a:effectLst/>
                          <a:latin typeface="맑은 고딕" panose="020B0503020000020004" pitchFamily="50" charset="-127"/>
                          <a:ea typeface="맑은 고딕" panose="020B0503020000020004" pitchFamily="50" charset="-127"/>
                        </a:rPr>
                        <a:t>24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2338923"/>
                  </a:ext>
                </a:extLst>
              </a:tr>
              <a:tr h="168979">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Center band</a:t>
                      </a:r>
                      <a:endParaRPr lang="ko-KR" altLang="en-US" sz="11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r>
                        <a:rPr lang="en-US" altLang="ko-KR" sz="1200" b="1" i="0" u="none" strike="noStrike" dirty="0">
                          <a:solidFill>
                            <a:schemeClr val="bg1"/>
                          </a:solidFill>
                          <a:effectLst/>
                          <a:latin typeface="맑은 고딕" panose="020B0503020000020004" pitchFamily="50" charset="-127"/>
                          <a:ea typeface="맑은 고딕" panose="020B0503020000020004" pitchFamily="50" charset="-127"/>
                        </a:rPr>
                        <a:t>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842268"/>
                  </a:ext>
                </a:extLst>
              </a:tr>
              <a:tr h="168979">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Available ports</a:t>
                      </a:r>
                      <a:endParaRPr lang="ko-KR" altLang="en-US" sz="11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r>
                        <a:rPr lang="en-US" altLang="ko-KR" sz="1200" b="1" i="0" u="none" strike="noStrike" dirty="0">
                          <a:solidFill>
                            <a:schemeClr val="bg1"/>
                          </a:solidFill>
                          <a:effectLst/>
                          <a:latin typeface="맑은 고딕" panose="020B0503020000020004" pitchFamily="50" charset="-127"/>
                          <a:ea typeface="맑은 고딕" panose="020B0503020000020004" pitchFamily="50" charset="-127"/>
                        </a:rPr>
                        <a:t>52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125734"/>
                  </a:ext>
                </a:extLst>
              </a:tr>
              <a:tr h="168979">
                <a:tc gridSpan="2">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l" fontAlgn="ct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Beamline of Phase 1</a:t>
                      </a:r>
                      <a:endParaRPr lang="ko-KR" altLang="en-US" sz="11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a:txBody>
                    <a:bodyPr/>
                    <a:lstStyle>
                      <a:lvl1pPr marL="0" algn="l" defTabSz="914400" rtl="0" eaLnBrk="1" latinLnBrk="1" hangingPunct="1">
                        <a:defRPr sz="1800" kern="1200">
                          <a:solidFill>
                            <a:schemeClr val="tx1"/>
                          </a:solidFill>
                          <a:latin typeface="Calibri" panose="20000000000000000000"/>
                        </a:defRPr>
                      </a:lvl1pPr>
                      <a:lvl2pPr marL="457200" algn="l" defTabSz="914400" rtl="0" eaLnBrk="1" latinLnBrk="1" hangingPunct="1">
                        <a:defRPr sz="1800" kern="1200">
                          <a:solidFill>
                            <a:schemeClr val="tx1"/>
                          </a:solidFill>
                          <a:latin typeface="Calibri" panose="20000000000000000000"/>
                        </a:defRPr>
                      </a:lvl2pPr>
                      <a:lvl3pPr marL="914400" algn="l" defTabSz="914400" rtl="0" eaLnBrk="1" latinLnBrk="1" hangingPunct="1">
                        <a:defRPr sz="1800" kern="1200">
                          <a:solidFill>
                            <a:schemeClr val="tx1"/>
                          </a:solidFill>
                          <a:latin typeface="Calibri" panose="20000000000000000000"/>
                        </a:defRPr>
                      </a:lvl3pPr>
                      <a:lvl4pPr marL="1371600" algn="l" defTabSz="914400" rtl="0" eaLnBrk="1" latinLnBrk="1" hangingPunct="1">
                        <a:defRPr sz="1800" kern="1200">
                          <a:solidFill>
                            <a:schemeClr val="tx1"/>
                          </a:solidFill>
                          <a:latin typeface="Calibri" panose="20000000000000000000"/>
                        </a:defRPr>
                      </a:lvl4pPr>
                      <a:lvl5pPr marL="1828800" algn="l" defTabSz="914400" rtl="0" eaLnBrk="1" latinLnBrk="1" hangingPunct="1">
                        <a:defRPr sz="1800" kern="1200">
                          <a:solidFill>
                            <a:schemeClr val="tx1"/>
                          </a:solidFill>
                          <a:latin typeface="Calibri" panose="20000000000000000000"/>
                        </a:defRPr>
                      </a:lvl5pPr>
                      <a:lvl6pPr marL="2286000" algn="l" defTabSz="914400" rtl="0" eaLnBrk="1" latinLnBrk="1" hangingPunct="1">
                        <a:defRPr sz="1800" kern="1200">
                          <a:solidFill>
                            <a:schemeClr val="tx1"/>
                          </a:solidFill>
                          <a:latin typeface="Calibri" panose="20000000000000000000"/>
                        </a:defRPr>
                      </a:lvl6pPr>
                      <a:lvl7pPr marL="2743200" algn="l" defTabSz="914400" rtl="0" eaLnBrk="1" latinLnBrk="1" hangingPunct="1">
                        <a:defRPr sz="1800" kern="1200">
                          <a:solidFill>
                            <a:schemeClr val="tx1"/>
                          </a:solidFill>
                          <a:latin typeface="Calibri" panose="20000000000000000000"/>
                        </a:defRPr>
                      </a:lvl7pPr>
                      <a:lvl8pPr marL="3200400" algn="l" defTabSz="914400" rtl="0" eaLnBrk="1" latinLnBrk="1" hangingPunct="1">
                        <a:defRPr sz="1800" kern="1200">
                          <a:solidFill>
                            <a:schemeClr val="tx1"/>
                          </a:solidFill>
                          <a:latin typeface="Calibri" panose="20000000000000000000"/>
                        </a:defRPr>
                      </a:lvl8pPr>
                      <a:lvl9pPr marL="3657600" algn="l" defTabSz="914400" rtl="0" eaLnBrk="1" latinLnBrk="1" hangingPunct="1">
                        <a:defRPr sz="1800" kern="1200">
                          <a:solidFill>
                            <a:schemeClr val="tx1"/>
                          </a:solidFill>
                          <a:latin typeface="Calibri" panose="20000000000000000000"/>
                        </a:defRPr>
                      </a:lvl9pPr>
                    </a:lstStyle>
                    <a:p>
                      <a:pPr algn="r" fontAlgn="ctr"/>
                      <a:r>
                        <a:rPr lang="en-US" altLang="ko-KR" sz="1200" b="1" i="0" u="none" strike="noStrike" dirty="0">
                          <a:solidFill>
                            <a:schemeClr val="bg1"/>
                          </a:solidFill>
                          <a:effectLst/>
                          <a:latin typeface="맑은 고딕" panose="020B0503020000020004" pitchFamily="50" charset="-127"/>
                          <a:ea typeface="맑은 고딕" panose="020B0503020000020004" pitchFamily="50" charset="-127"/>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37770"/>
                  </a:ext>
                </a:extLst>
              </a:tr>
            </a:tbl>
          </a:graphicData>
        </a:graphic>
      </p:graphicFrame>
      <p:sp>
        <p:nvSpPr>
          <p:cNvPr id="5" name="사각형: 둥근 모서리 4">
            <a:extLst>
              <a:ext uri="{FF2B5EF4-FFF2-40B4-BE49-F238E27FC236}">
                <a16:creationId xmlns:a16="http://schemas.microsoft.com/office/drawing/2014/main" id="{24B42C3C-022D-4002-90AF-FDD1E1AAE00C}"/>
              </a:ext>
            </a:extLst>
          </p:cNvPr>
          <p:cNvSpPr/>
          <p:nvPr/>
        </p:nvSpPr>
        <p:spPr>
          <a:xfrm>
            <a:off x="647804" y="2552263"/>
            <a:ext cx="2481518"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ID10 : Hard X-ray Nanoprobe</a:t>
            </a:r>
          </a:p>
          <a:p>
            <a:r>
              <a:rPr lang="en-US" altLang="ko-KR" sz="1400" dirty="0">
                <a:solidFill>
                  <a:schemeClr val="tx1"/>
                </a:solidFill>
              </a:rPr>
              <a:t>5 – 25 keV / IVU24</a:t>
            </a:r>
          </a:p>
          <a:p>
            <a:r>
              <a:rPr lang="en-US" altLang="ko-KR" sz="1400" dirty="0">
                <a:solidFill>
                  <a:schemeClr val="tx1"/>
                </a:solidFill>
              </a:rPr>
              <a:t>150 m long / </a:t>
            </a:r>
            <a:r>
              <a:rPr lang="en-US" altLang="ko-KR" sz="1400" dirty="0" err="1">
                <a:solidFill>
                  <a:schemeClr val="tx1"/>
                </a:solidFill>
              </a:rPr>
              <a:t>nanoscopy</a:t>
            </a:r>
            <a:endParaRPr lang="ko-KR" altLang="en-US" sz="1400" dirty="0">
              <a:solidFill>
                <a:schemeClr val="tx1"/>
              </a:solidFill>
            </a:endParaRPr>
          </a:p>
        </p:txBody>
      </p:sp>
      <p:sp>
        <p:nvSpPr>
          <p:cNvPr id="13" name="사각형: 둥근 모서리 12">
            <a:extLst>
              <a:ext uri="{FF2B5EF4-FFF2-40B4-BE49-F238E27FC236}">
                <a16:creationId xmlns:a16="http://schemas.microsoft.com/office/drawing/2014/main" id="{B6953A0B-A015-4D5D-A647-1103A9F14BD7}"/>
              </a:ext>
            </a:extLst>
          </p:cNvPr>
          <p:cNvSpPr/>
          <p:nvPr/>
        </p:nvSpPr>
        <p:spPr>
          <a:xfrm>
            <a:off x="647804" y="3735445"/>
            <a:ext cx="2581411"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BM10 : High Energy Microscope</a:t>
            </a:r>
          </a:p>
          <a:p>
            <a:r>
              <a:rPr lang="en-US" altLang="ko-KR" sz="1400" dirty="0">
                <a:solidFill>
                  <a:schemeClr val="tx1"/>
                </a:solidFill>
              </a:rPr>
              <a:t>20 – 150 keV / BM (H</a:t>
            </a:r>
            <a:r>
              <a:rPr lang="en-US" altLang="ko-KR" sz="1400" baseline="-25000" dirty="0">
                <a:solidFill>
                  <a:schemeClr val="tx1"/>
                </a:solidFill>
              </a:rPr>
              <a:t>C</a:t>
            </a:r>
            <a:r>
              <a:rPr lang="en-US" altLang="ko-KR" sz="1400" dirty="0">
                <a:solidFill>
                  <a:schemeClr val="tx1"/>
                </a:solidFill>
              </a:rPr>
              <a:t> = 21 keV)</a:t>
            </a:r>
          </a:p>
          <a:p>
            <a:r>
              <a:rPr lang="en-US" altLang="ko-KR" sz="1400" dirty="0">
                <a:solidFill>
                  <a:schemeClr val="tx1"/>
                </a:solidFill>
              </a:rPr>
              <a:t>100 m long / phase-contrast</a:t>
            </a:r>
            <a:endParaRPr lang="ko-KR" altLang="en-US" sz="1400" dirty="0">
              <a:solidFill>
                <a:schemeClr val="tx1"/>
              </a:solidFill>
            </a:endParaRPr>
          </a:p>
        </p:txBody>
      </p:sp>
      <p:cxnSp>
        <p:nvCxnSpPr>
          <p:cNvPr id="11" name="직선 화살표 연결선 10">
            <a:extLst>
              <a:ext uri="{FF2B5EF4-FFF2-40B4-BE49-F238E27FC236}">
                <a16:creationId xmlns:a16="http://schemas.microsoft.com/office/drawing/2014/main" id="{088362BB-DBA1-41FE-BE5B-E34803B2A72B}"/>
              </a:ext>
            </a:extLst>
          </p:cNvPr>
          <p:cNvCxnSpPr>
            <a:cxnSpLocks/>
            <a:stCxn id="13" idx="3"/>
          </p:cNvCxnSpPr>
          <p:nvPr/>
        </p:nvCxnSpPr>
        <p:spPr>
          <a:xfrm flipV="1">
            <a:off x="3229215" y="3469887"/>
            <a:ext cx="774167" cy="6795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116EAB20-5D88-4FB4-A317-36C614A1D4B5}"/>
              </a:ext>
            </a:extLst>
          </p:cNvPr>
          <p:cNvCxnSpPr>
            <a:cxnSpLocks/>
            <a:stCxn id="5" idx="3"/>
          </p:cNvCxnSpPr>
          <p:nvPr/>
        </p:nvCxnSpPr>
        <p:spPr>
          <a:xfrm>
            <a:off x="3129322" y="2966263"/>
            <a:ext cx="666590" cy="1484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사각형: 둥근 모서리 22">
            <a:extLst>
              <a:ext uri="{FF2B5EF4-FFF2-40B4-BE49-F238E27FC236}">
                <a16:creationId xmlns:a16="http://schemas.microsoft.com/office/drawing/2014/main" id="{220498A0-8266-4044-A9A0-BC015F4E8438}"/>
              </a:ext>
            </a:extLst>
          </p:cNvPr>
          <p:cNvSpPr/>
          <p:nvPr/>
        </p:nvSpPr>
        <p:spPr>
          <a:xfrm>
            <a:off x="10185748" y="1180938"/>
            <a:ext cx="2112046"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ID03 : </a:t>
            </a:r>
            <a:r>
              <a:rPr lang="en-US" altLang="ko-KR" sz="1400" dirty="0" err="1">
                <a:solidFill>
                  <a:schemeClr val="tx1"/>
                </a:solidFill>
              </a:rPr>
              <a:t>CoXRD</a:t>
            </a:r>
            <a:endParaRPr lang="en-US" altLang="ko-KR" sz="1400" dirty="0">
              <a:solidFill>
                <a:schemeClr val="tx1"/>
              </a:solidFill>
            </a:endParaRPr>
          </a:p>
          <a:p>
            <a:r>
              <a:rPr lang="en-US" altLang="ko-KR" sz="1400" dirty="0">
                <a:solidFill>
                  <a:schemeClr val="tx1"/>
                </a:solidFill>
              </a:rPr>
              <a:t>5 – 30 keV / IVU22</a:t>
            </a:r>
          </a:p>
          <a:p>
            <a:r>
              <a:rPr lang="en-US" altLang="ko-KR" sz="1400" dirty="0">
                <a:solidFill>
                  <a:schemeClr val="tx1"/>
                </a:solidFill>
              </a:rPr>
              <a:t>CDI, Bragg CDI, XRD</a:t>
            </a:r>
            <a:endParaRPr lang="ko-KR" altLang="en-US" sz="1400" dirty="0">
              <a:solidFill>
                <a:schemeClr val="tx1"/>
              </a:solidFill>
            </a:endParaRPr>
          </a:p>
        </p:txBody>
      </p:sp>
      <p:sp>
        <p:nvSpPr>
          <p:cNvPr id="32" name="사각형: 둥근 모서리 31">
            <a:extLst>
              <a:ext uri="{FF2B5EF4-FFF2-40B4-BE49-F238E27FC236}">
                <a16:creationId xmlns:a16="http://schemas.microsoft.com/office/drawing/2014/main" id="{3CD79E9C-F0C7-4E0C-BC0E-3D0A0B516032}"/>
              </a:ext>
            </a:extLst>
          </p:cNvPr>
          <p:cNvSpPr/>
          <p:nvPr/>
        </p:nvSpPr>
        <p:spPr>
          <a:xfrm>
            <a:off x="9309483" y="266700"/>
            <a:ext cx="2112046"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ID04 : </a:t>
            </a:r>
            <a:r>
              <a:rPr lang="en-US" altLang="ko-KR" sz="1400" dirty="0" err="1">
                <a:solidFill>
                  <a:schemeClr val="tx1"/>
                </a:solidFill>
              </a:rPr>
              <a:t>CoSAXS</a:t>
            </a:r>
            <a:endParaRPr lang="en-US" altLang="ko-KR" sz="1400" dirty="0">
              <a:solidFill>
                <a:schemeClr val="tx1"/>
              </a:solidFill>
            </a:endParaRPr>
          </a:p>
          <a:p>
            <a:r>
              <a:rPr lang="en-US" altLang="ko-KR" sz="1400" dirty="0">
                <a:solidFill>
                  <a:schemeClr val="tx1"/>
                </a:solidFill>
              </a:rPr>
              <a:t>8 – 30 keV / IVU20</a:t>
            </a:r>
          </a:p>
          <a:p>
            <a:r>
              <a:rPr lang="en-US" altLang="ko-KR" sz="1400" dirty="0">
                <a:solidFill>
                  <a:schemeClr val="tx1"/>
                </a:solidFill>
              </a:rPr>
              <a:t>Coherent SAXS (XPCS)</a:t>
            </a:r>
            <a:endParaRPr lang="ko-KR" altLang="en-US" sz="1400" dirty="0">
              <a:solidFill>
                <a:schemeClr val="tx1"/>
              </a:solidFill>
            </a:endParaRPr>
          </a:p>
        </p:txBody>
      </p:sp>
      <p:cxnSp>
        <p:nvCxnSpPr>
          <p:cNvPr id="33" name="직선 화살표 연결선 32">
            <a:extLst>
              <a:ext uri="{FF2B5EF4-FFF2-40B4-BE49-F238E27FC236}">
                <a16:creationId xmlns:a16="http://schemas.microsoft.com/office/drawing/2014/main" id="{EDD60294-DEA2-4F56-AD7A-65E2DA0C9B77}"/>
              </a:ext>
            </a:extLst>
          </p:cNvPr>
          <p:cNvCxnSpPr>
            <a:cxnSpLocks/>
            <a:stCxn id="32" idx="1"/>
          </p:cNvCxnSpPr>
          <p:nvPr/>
        </p:nvCxnSpPr>
        <p:spPr>
          <a:xfrm flipH="1">
            <a:off x="8490857" y="680700"/>
            <a:ext cx="818626" cy="97136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E8D0057-7DCF-4518-AD4E-4E24B3842182}"/>
              </a:ext>
            </a:extLst>
          </p:cNvPr>
          <p:cNvCxnSpPr>
            <a:cxnSpLocks/>
            <a:stCxn id="23" idx="1"/>
          </p:cNvCxnSpPr>
          <p:nvPr/>
        </p:nvCxnSpPr>
        <p:spPr>
          <a:xfrm flipH="1">
            <a:off x="9091632" y="1594938"/>
            <a:ext cx="1094116" cy="4491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사각형: 둥근 모서리 41">
            <a:extLst>
              <a:ext uri="{FF2B5EF4-FFF2-40B4-BE49-F238E27FC236}">
                <a16:creationId xmlns:a16="http://schemas.microsoft.com/office/drawing/2014/main" id="{F52707C7-CB62-4CC1-B518-833D53B4AB3F}"/>
              </a:ext>
            </a:extLst>
          </p:cNvPr>
          <p:cNvSpPr/>
          <p:nvPr/>
        </p:nvSpPr>
        <p:spPr>
          <a:xfrm>
            <a:off x="9401977" y="7310278"/>
            <a:ext cx="2182520" cy="82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ID21 : Bio SAXS</a:t>
            </a:r>
          </a:p>
          <a:p>
            <a:r>
              <a:rPr lang="en-US" altLang="ko-KR" sz="1400" dirty="0">
                <a:solidFill>
                  <a:schemeClr val="tx1"/>
                </a:solidFill>
              </a:rPr>
              <a:t>5 – 25 keV / IVU24</a:t>
            </a:r>
          </a:p>
          <a:p>
            <a:r>
              <a:rPr lang="en-US" altLang="ko-KR" sz="1400" dirty="0">
                <a:solidFill>
                  <a:schemeClr val="tx1"/>
                </a:solidFill>
              </a:rPr>
              <a:t>Bio / Solution SAXS</a:t>
            </a:r>
            <a:endParaRPr lang="ko-KR" altLang="en-US" sz="1400" dirty="0">
              <a:solidFill>
                <a:schemeClr val="tx1"/>
              </a:solidFill>
            </a:endParaRPr>
          </a:p>
        </p:txBody>
      </p:sp>
      <p:sp>
        <p:nvSpPr>
          <p:cNvPr id="43" name="사각형: 둥근 모서리 42">
            <a:extLst>
              <a:ext uri="{FF2B5EF4-FFF2-40B4-BE49-F238E27FC236}">
                <a16:creationId xmlns:a16="http://schemas.microsoft.com/office/drawing/2014/main" id="{45120E98-7A8C-4EC7-81EF-A65CDCFFA913}"/>
              </a:ext>
            </a:extLst>
          </p:cNvPr>
          <p:cNvSpPr/>
          <p:nvPr/>
        </p:nvSpPr>
        <p:spPr>
          <a:xfrm>
            <a:off x="10242562" y="6360898"/>
            <a:ext cx="2182520"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ID22 : Nano MX</a:t>
            </a:r>
          </a:p>
          <a:p>
            <a:r>
              <a:rPr lang="en-US" altLang="ko-KR" sz="1400" dirty="0">
                <a:solidFill>
                  <a:schemeClr val="tx1"/>
                </a:solidFill>
              </a:rPr>
              <a:t>5 – 20 keV / IVU20</a:t>
            </a:r>
          </a:p>
          <a:p>
            <a:r>
              <a:rPr lang="en-US" altLang="ko-KR" sz="1400" dirty="0">
                <a:solidFill>
                  <a:schemeClr val="tx1"/>
                </a:solidFill>
              </a:rPr>
              <a:t>Molecular Crystallography</a:t>
            </a:r>
            <a:endParaRPr lang="ko-KR" altLang="en-US" sz="1400" dirty="0">
              <a:solidFill>
                <a:schemeClr val="tx1"/>
              </a:solidFill>
            </a:endParaRPr>
          </a:p>
        </p:txBody>
      </p:sp>
      <p:cxnSp>
        <p:nvCxnSpPr>
          <p:cNvPr id="44" name="직선 화살표 연결선 43">
            <a:extLst>
              <a:ext uri="{FF2B5EF4-FFF2-40B4-BE49-F238E27FC236}">
                <a16:creationId xmlns:a16="http://schemas.microsoft.com/office/drawing/2014/main" id="{54009699-B1CF-403F-A502-78C0985C137B}"/>
              </a:ext>
            </a:extLst>
          </p:cNvPr>
          <p:cNvCxnSpPr>
            <a:cxnSpLocks/>
            <a:stCxn id="42" idx="1"/>
          </p:cNvCxnSpPr>
          <p:nvPr/>
        </p:nvCxnSpPr>
        <p:spPr>
          <a:xfrm flipH="1" flipV="1">
            <a:off x="8209273" y="7054335"/>
            <a:ext cx="1192704" cy="66994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C4BE5AF1-9C49-4E91-8C7E-204A9FDE575B}"/>
              </a:ext>
            </a:extLst>
          </p:cNvPr>
          <p:cNvCxnSpPr>
            <a:cxnSpLocks/>
            <a:stCxn id="43" idx="1"/>
          </p:cNvCxnSpPr>
          <p:nvPr/>
        </p:nvCxnSpPr>
        <p:spPr>
          <a:xfrm flipH="1">
            <a:off x="8736746" y="6774898"/>
            <a:ext cx="1505816"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사각형: 둥근 모서리 49">
            <a:extLst>
              <a:ext uri="{FF2B5EF4-FFF2-40B4-BE49-F238E27FC236}">
                <a16:creationId xmlns:a16="http://schemas.microsoft.com/office/drawing/2014/main" id="{D03AB7B5-F966-482F-836A-05E05510BA70}"/>
              </a:ext>
            </a:extLst>
          </p:cNvPr>
          <p:cNvSpPr/>
          <p:nvPr/>
        </p:nvSpPr>
        <p:spPr>
          <a:xfrm>
            <a:off x="12731922" y="5637320"/>
            <a:ext cx="2182520"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ID23 : Realtime XAFS</a:t>
            </a:r>
          </a:p>
          <a:p>
            <a:r>
              <a:rPr lang="en-US" altLang="ko-KR" sz="1400" dirty="0">
                <a:solidFill>
                  <a:schemeClr val="tx1"/>
                </a:solidFill>
              </a:rPr>
              <a:t>4 – 40 keV / IVU24</a:t>
            </a:r>
          </a:p>
          <a:p>
            <a:r>
              <a:rPr lang="en-US" altLang="ko-KR" sz="1400" dirty="0">
                <a:solidFill>
                  <a:schemeClr val="tx1"/>
                </a:solidFill>
              </a:rPr>
              <a:t>XAFS (tr-XANES, EXAFS)</a:t>
            </a:r>
            <a:endParaRPr lang="ko-KR" altLang="en-US" sz="1400" dirty="0">
              <a:solidFill>
                <a:schemeClr val="tx1"/>
              </a:solidFill>
            </a:endParaRPr>
          </a:p>
        </p:txBody>
      </p:sp>
      <p:sp>
        <p:nvSpPr>
          <p:cNvPr id="51" name="사각형: 둥근 모서리 50">
            <a:extLst>
              <a:ext uri="{FF2B5EF4-FFF2-40B4-BE49-F238E27FC236}">
                <a16:creationId xmlns:a16="http://schemas.microsoft.com/office/drawing/2014/main" id="{51E30D78-3576-427A-AEF6-1116319DD74C}"/>
              </a:ext>
            </a:extLst>
          </p:cNvPr>
          <p:cNvSpPr/>
          <p:nvPr/>
        </p:nvSpPr>
        <p:spPr>
          <a:xfrm>
            <a:off x="12731922" y="4708680"/>
            <a:ext cx="2182520" cy="82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ID24 : Material Structure</a:t>
            </a:r>
          </a:p>
          <a:p>
            <a:r>
              <a:rPr lang="en-US" altLang="ko-KR" sz="1400" dirty="0">
                <a:solidFill>
                  <a:schemeClr val="tx1"/>
                </a:solidFill>
              </a:rPr>
              <a:t>6 – 45 keV / IVU16</a:t>
            </a:r>
          </a:p>
          <a:p>
            <a:r>
              <a:rPr lang="en-US" altLang="ko-KR" sz="1400" dirty="0">
                <a:solidFill>
                  <a:schemeClr val="tx1"/>
                </a:solidFill>
              </a:rPr>
              <a:t>Diffraction, HRPD</a:t>
            </a:r>
            <a:endParaRPr lang="ko-KR" altLang="en-US" sz="1400" dirty="0">
              <a:solidFill>
                <a:schemeClr val="tx1"/>
              </a:solidFill>
            </a:endParaRPr>
          </a:p>
        </p:txBody>
      </p:sp>
      <p:sp>
        <p:nvSpPr>
          <p:cNvPr id="52" name="사각형: 둥근 모서리 51">
            <a:extLst>
              <a:ext uri="{FF2B5EF4-FFF2-40B4-BE49-F238E27FC236}">
                <a16:creationId xmlns:a16="http://schemas.microsoft.com/office/drawing/2014/main" id="{A900A955-0CB9-4233-AE5F-4400F5542472}"/>
              </a:ext>
            </a:extLst>
          </p:cNvPr>
          <p:cNvSpPr/>
          <p:nvPr/>
        </p:nvSpPr>
        <p:spPr>
          <a:xfrm>
            <a:off x="11899952" y="3501643"/>
            <a:ext cx="2182520" cy="828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ID25 : Nano ARPES</a:t>
            </a:r>
          </a:p>
          <a:p>
            <a:r>
              <a:rPr lang="en-US" altLang="ko-KR" sz="1400" dirty="0">
                <a:solidFill>
                  <a:schemeClr val="tx1"/>
                </a:solidFill>
              </a:rPr>
              <a:t>0.1 – 2 keV / EPU98</a:t>
            </a:r>
          </a:p>
          <a:p>
            <a:r>
              <a:rPr lang="en-US" altLang="ko-KR" sz="1400" dirty="0">
                <a:solidFill>
                  <a:schemeClr val="tx1"/>
                </a:solidFill>
              </a:rPr>
              <a:t>Nano-ARPES / </a:t>
            </a:r>
            <a:r>
              <a:rPr lang="el-GR" altLang="ko-KR" sz="1400" dirty="0">
                <a:solidFill>
                  <a:schemeClr val="tx1"/>
                </a:solidFill>
                <a:cs typeface="Arial" panose="020B0604020202020204" pitchFamily="34" charset="0"/>
              </a:rPr>
              <a:t>μ</a:t>
            </a:r>
            <a:r>
              <a:rPr lang="en-US" altLang="ko-KR" sz="1400" dirty="0">
                <a:solidFill>
                  <a:schemeClr val="tx1"/>
                </a:solidFill>
                <a:cs typeface="Arial" panose="020B0604020202020204" pitchFamily="34" charset="0"/>
              </a:rPr>
              <a:t>-ARPES</a:t>
            </a:r>
            <a:endParaRPr lang="ko-KR" altLang="en-US" sz="1400" dirty="0">
              <a:solidFill>
                <a:schemeClr val="tx1"/>
              </a:solidFill>
            </a:endParaRPr>
          </a:p>
        </p:txBody>
      </p:sp>
      <p:sp>
        <p:nvSpPr>
          <p:cNvPr id="53" name="사각형: 둥근 모서리 52">
            <a:extLst>
              <a:ext uri="{FF2B5EF4-FFF2-40B4-BE49-F238E27FC236}">
                <a16:creationId xmlns:a16="http://schemas.microsoft.com/office/drawing/2014/main" id="{F28DD33F-B470-46E2-9456-CBA8A9992DD1}"/>
              </a:ext>
            </a:extLst>
          </p:cNvPr>
          <p:cNvSpPr/>
          <p:nvPr/>
        </p:nvSpPr>
        <p:spPr>
          <a:xfrm>
            <a:off x="11175640" y="2552263"/>
            <a:ext cx="2418942" cy="82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ID26 : Soft x-ray </a:t>
            </a:r>
            <a:r>
              <a:rPr lang="en-US" altLang="ko-KR" sz="1400" dirty="0" err="1">
                <a:solidFill>
                  <a:schemeClr val="tx1"/>
                </a:solidFill>
              </a:rPr>
              <a:t>Nanoscopy</a:t>
            </a:r>
            <a:endParaRPr lang="en-US" altLang="ko-KR" sz="1400" dirty="0">
              <a:solidFill>
                <a:schemeClr val="tx1"/>
              </a:solidFill>
            </a:endParaRPr>
          </a:p>
          <a:p>
            <a:r>
              <a:rPr lang="en-US" altLang="ko-KR" sz="1400" dirty="0">
                <a:solidFill>
                  <a:schemeClr val="tx1"/>
                </a:solidFill>
              </a:rPr>
              <a:t>0.1 – 5 keV / EPU78 + IVU24</a:t>
            </a:r>
          </a:p>
          <a:p>
            <a:r>
              <a:rPr lang="en-US" altLang="ko-KR" sz="1400" dirty="0">
                <a:solidFill>
                  <a:schemeClr val="tx1"/>
                </a:solidFill>
              </a:rPr>
              <a:t>Soft x-ray spectroscopy</a:t>
            </a:r>
            <a:endParaRPr lang="ko-KR" altLang="en-US" sz="1400" dirty="0">
              <a:solidFill>
                <a:schemeClr val="tx1"/>
              </a:solidFill>
            </a:endParaRPr>
          </a:p>
        </p:txBody>
      </p:sp>
      <p:cxnSp>
        <p:nvCxnSpPr>
          <p:cNvPr id="54" name="직선 화살표 연결선 53">
            <a:extLst>
              <a:ext uri="{FF2B5EF4-FFF2-40B4-BE49-F238E27FC236}">
                <a16:creationId xmlns:a16="http://schemas.microsoft.com/office/drawing/2014/main" id="{0EB1FB2C-6BCA-4D35-8D84-4A373A0B53BD}"/>
              </a:ext>
            </a:extLst>
          </p:cNvPr>
          <p:cNvCxnSpPr>
            <a:cxnSpLocks/>
            <a:stCxn id="50" idx="1"/>
          </p:cNvCxnSpPr>
          <p:nvPr/>
        </p:nvCxnSpPr>
        <p:spPr>
          <a:xfrm flipH="1">
            <a:off x="9320733" y="6051320"/>
            <a:ext cx="3411189" cy="28032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직선 화살표 연결선 57">
            <a:extLst>
              <a:ext uri="{FF2B5EF4-FFF2-40B4-BE49-F238E27FC236}">
                <a16:creationId xmlns:a16="http://schemas.microsoft.com/office/drawing/2014/main" id="{0DBDF282-C1C8-4D6D-A05A-A7E76A8C577D}"/>
              </a:ext>
            </a:extLst>
          </p:cNvPr>
          <p:cNvCxnSpPr>
            <a:cxnSpLocks/>
            <a:stCxn id="51" idx="1"/>
          </p:cNvCxnSpPr>
          <p:nvPr/>
        </p:nvCxnSpPr>
        <p:spPr>
          <a:xfrm flipH="1">
            <a:off x="9678782" y="5122680"/>
            <a:ext cx="3053140" cy="74753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직선 화살표 연결선 60">
            <a:extLst>
              <a:ext uri="{FF2B5EF4-FFF2-40B4-BE49-F238E27FC236}">
                <a16:creationId xmlns:a16="http://schemas.microsoft.com/office/drawing/2014/main" id="{FCCA0528-D455-4EB1-B062-90CDFC8EAEAE}"/>
              </a:ext>
            </a:extLst>
          </p:cNvPr>
          <p:cNvCxnSpPr>
            <a:cxnSpLocks/>
            <a:stCxn id="52" idx="1"/>
          </p:cNvCxnSpPr>
          <p:nvPr/>
        </p:nvCxnSpPr>
        <p:spPr>
          <a:xfrm flipH="1">
            <a:off x="9886252" y="3915643"/>
            <a:ext cx="2013700" cy="142741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25DB1D92-CC6D-4181-BD06-FB347959CB26}"/>
              </a:ext>
            </a:extLst>
          </p:cNvPr>
          <p:cNvCxnSpPr>
            <a:cxnSpLocks/>
            <a:stCxn id="53" idx="1"/>
          </p:cNvCxnSpPr>
          <p:nvPr/>
        </p:nvCxnSpPr>
        <p:spPr>
          <a:xfrm flipH="1">
            <a:off x="10081524" y="2966263"/>
            <a:ext cx="1094116" cy="184963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7" name="사각형: 둥근 모서리 66">
            <a:extLst>
              <a:ext uri="{FF2B5EF4-FFF2-40B4-BE49-F238E27FC236}">
                <a16:creationId xmlns:a16="http://schemas.microsoft.com/office/drawing/2014/main" id="{E618B8B9-B915-40DD-8168-E3DD76C277CE}"/>
              </a:ext>
            </a:extLst>
          </p:cNvPr>
          <p:cNvSpPr/>
          <p:nvPr/>
        </p:nvSpPr>
        <p:spPr>
          <a:xfrm>
            <a:off x="647804" y="1416439"/>
            <a:ext cx="2172236" cy="3192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Industry Priority Beamline</a:t>
            </a:r>
            <a:endParaRPr lang="ko-KR" altLang="en-US" sz="1400" dirty="0">
              <a:solidFill>
                <a:schemeClr val="tx1"/>
              </a:solidFill>
            </a:endParaRPr>
          </a:p>
        </p:txBody>
      </p:sp>
      <p:sp>
        <p:nvSpPr>
          <p:cNvPr id="68" name="사각형: 둥근 모서리 67">
            <a:extLst>
              <a:ext uri="{FF2B5EF4-FFF2-40B4-BE49-F238E27FC236}">
                <a16:creationId xmlns:a16="http://schemas.microsoft.com/office/drawing/2014/main" id="{425E3BFC-92CC-45B2-A4CA-054BE599E8C6}"/>
              </a:ext>
            </a:extLst>
          </p:cNvPr>
          <p:cNvSpPr/>
          <p:nvPr/>
        </p:nvSpPr>
        <p:spPr>
          <a:xfrm>
            <a:off x="647804" y="1819268"/>
            <a:ext cx="2172236" cy="319252"/>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Public Beamline</a:t>
            </a:r>
            <a:endParaRPr lang="ko-KR" altLang="en-US" sz="1400" dirty="0">
              <a:solidFill>
                <a:schemeClr val="tx1"/>
              </a:solidFill>
            </a:endParaRPr>
          </a:p>
        </p:txBody>
      </p:sp>
      <p:pic>
        <p:nvPicPr>
          <p:cNvPr id="31" name="그림 30">
            <a:extLst>
              <a:ext uri="{FF2B5EF4-FFF2-40B4-BE49-F238E27FC236}">
                <a16:creationId xmlns:a16="http://schemas.microsoft.com/office/drawing/2014/main" id="{9A9F6316-6C60-4F40-9CA7-32B68B321054}"/>
              </a:ext>
            </a:extLst>
          </p:cNvPr>
          <p:cNvPicPr>
            <a:picLocks noChangeAspect="1"/>
          </p:cNvPicPr>
          <p:nvPr/>
        </p:nvPicPr>
        <p:blipFill>
          <a:blip r:embed="rId6"/>
          <a:stretch>
            <a:fillRect/>
          </a:stretch>
        </p:blipFill>
        <p:spPr>
          <a:xfrm>
            <a:off x="4258253" y="3025311"/>
            <a:ext cx="5954479" cy="2577793"/>
          </a:xfrm>
          <a:prstGeom prst="rect">
            <a:avLst/>
          </a:prstGeom>
        </p:spPr>
      </p:pic>
      <p:sp>
        <p:nvSpPr>
          <p:cNvPr id="34" name="Rectangle 6">
            <a:extLst>
              <a:ext uri="{FF2B5EF4-FFF2-40B4-BE49-F238E27FC236}">
                <a16:creationId xmlns:a16="http://schemas.microsoft.com/office/drawing/2014/main" id="{74C9BE9F-C3B9-4B18-8694-A9EB03F7FD52}"/>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Tree>
    <p:extLst>
      <p:ext uri="{BB962C8B-B14F-4D97-AF65-F5344CB8AC3E}">
        <p14:creationId xmlns:p14="http://schemas.microsoft.com/office/powerpoint/2010/main" val="39253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a:extLst>
              <a:ext uri="{FF2B5EF4-FFF2-40B4-BE49-F238E27FC236}">
                <a16:creationId xmlns:a16="http://schemas.microsoft.com/office/drawing/2014/main" id="{E5D0BA86-995B-4D05-8069-CD92014AC48A}"/>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21</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10086544" cy="830997"/>
          </a:xfrm>
          <a:prstGeom prst="rect">
            <a:avLst/>
          </a:prstGeom>
          <a:noFill/>
        </p:spPr>
        <p:txBody>
          <a:bodyPr wrap="none" rtlCol="0">
            <a:spAutoFit/>
          </a:bodyPr>
          <a:lstStyle/>
          <a:p>
            <a:r>
              <a:rPr lang="en-US" altLang="ko-KR" sz="4800" dirty="0">
                <a:solidFill>
                  <a:schemeClr val="bg1"/>
                </a:solidFill>
              </a:rPr>
              <a:t>Feature Beamline - Coherent Beamlines</a:t>
            </a:r>
            <a:endParaRPr lang="ko-KR" altLang="en-US" sz="4800" dirty="0">
              <a:solidFill>
                <a:schemeClr val="bg1"/>
              </a:solidFill>
            </a:endParaRPr>
          </a:p>
        </p:txBody>
      </p:sp>
      <p:pic>
        <p:nvPicPr>
          <p:cNvPr id="6" name="그림 5">
            <a:extLst>
              <a:ext uri="{FF2B5EF4-FFF2-40B4-BE49-F238E27FC236}">
                <a16:creationId xmlns:a16="http://schemas.microsoft.com/office/drawing/2014/main" id="{8361C1CC-A9C5-4CAF-8A24-77DF122267ED}"/>
              </a:ext>
            </a:extLst>
          </p:cNvPr>
          <p:cNvPicPr>
            <a:picLocks noChangeAspect="1"/>
          </p:cNvPicPr>
          <p:nvPr/>
        </p:nvPicPr>
        <p:blipFill>
          <a:blip r:embed="rId5"/>
          <a:stretch>
            <a:fillRect/>
          </a:stretch>
        </p:blipFill>
        <p:spPr>
          <a:xfrm>
            <a:off x="533400" y="4680940"/>
            <a:ext cx="3247125" cy="2983336"/>
          </a:xfrm>
          <a:prstGeom prst="rect">
            <a:avLst/>
          </a:prstGeom>
        </p:spPr>
      </p:pic>
      <p:pic>
        <p:nvPicPr>
          <p:cNvPr id="7" name="Picture 31">
            <a:extLst>
              <a:ext uri="{FF2B5EF4-FFF2-40B4-BE49-F238E27FC236}">
                <a16:creationId xmlns:a16="http://schemas.microsoft.com/office/drawing/2014/main" id="{509C4947-B188-4BD3-AAFB-7115B5988852}"/>
              </a:ext>
            </a:extLst>
          </p:cNvPr>
          <p:cNvPicPr>
            <a:picLocks noChangeAspect="1"/>
          </p:cNvPicPr>
          <p:nvPr/>
        </p:nvPicPr>
        <p:blipFill rotWithShape="1">
          <a:blip r:embed="rId6"/>
          <a:srcRect b="16544"/>
          <a:stretch/>
        </p:blipFill>
        <p:spPr>
          <a:xfrm>
            <a:off x="3959426" y="5092346"/>
            <a:ext cx="4746584" cy="2311673"/>
          </a:xfrm>
          <a:prstGeom prst="rect">
            <a:avLst/>
          </a:prstGeom>
        </p:spPr>
      </p:pic>
      <p:sp>
        <p:nvSpPr>
          <p:cNvPr id="3" name="TextBox 2">
            <a:extLst>
              <a:ext uri="{FF2B5EF4-FFF2-40B4-BE49-F238E27FC236}">
                <a16:creationId xmlns:a16="http://schemas.microsoft.com/office/drawing/2014/main" id="{E85202B1-AFED-4B9C-A8A4-9513F60914E2}"/>
              </a:ext>
            </a:extLst>
          </p:cNvPr>
          <p:cNvSpPr txBox="1"/>
          <p:nvPr/>
        </p:nvSpPr>
        <p:spPr>
          <a:xfrm>
            <a:off x="533400" y="3846874"/>
            <a:ext cx="8775166" cy="784830"/>
          </a:xfrm>
          <a:prstGeom prst="rect">
            <a:avLst/>
          </a:prstGeom>
          <a:noFill/>
        </p:spPr>
        <p:txBody>
          <a:bodyPr wrap="square" rtlCol="0">
            <a:spAutoFit/>
          </a:bodyPr>
          <a:lstStyle/>
          <a:p>
            <a:r>
              <a:rPr lang="en-US" altLang="ko-KR" dirty="0"/>
              <a:t>Coherent fraction is enhanced by 100~1000 times better</a:t>
            </a:r>
          </a:p>
          <a:p>
            <a:r>
              <a:rPr lang="en-US" altLang="ko-KR" dirty="0"/>
              <a:t>          </a:t>
            </a:r>
            <a:r>
              <a:rPr lang="en-US" altLang="ko-KR" dirty="0">
                <a:sym typeface="Wingdings" panose="05000000000000000000" pitchFamily="2" charset="2"/>
              </a:rPr>
              <a:t> Direct enhancement of experimental efficiency</a:t>
            </a:r>
            <a:endParaRPr lang="ko-KR" altLang="en-US" dirty="0"/>
          </a:p>
        </p:txBody>
      </p:sp>
      <p:pic>
        <p:nvPicPr>
          <p:cNvPr id="9" name="Google Shape;128;p3">
            <a:extLst>
              <a:ext uri="{FF2B5EF4-FFF2-40B4-BE49-F238E27FC236}">
                <a16:creationId xmlns:a16="http://schemas.microsoft.com/office/drawing/2014/main" id="{19329451-6FDC-441B-BC76-3AAF46CE493C}"/>
              </a:ext>
            </a:extLst>
          </p:cNvPr>
          <p:cNvPicPr preferRelativeResize="0"/>
          <p:nvPr/>
        </p:nvPicPr>
        <p:blipFill rotWithShape="1">
          <a:blip r:embed="rId7">
            <a:alphaModFix/>
          </a:blip>
          <a:srcRect l="8713" r="12957"/>
          <a:stretch/>
        </p:blipFill>
        <p:spPr>
          <a:xfrm>
            <a:off x="10006171" y="3845412"/>
            <a:ext cx="4373335" cy="3918757"/>
          </a:xfrm>
          <a:prstGeom prst="rect">
            <a:avLst/>
          </a:prstGeom>
          <a:noFill/>
          <a:ln>
            <a:noFill/>
          </a:ln>
        </p:spPr>
      </p:pic>
      <p:sp>
        <p:nvSpPr>
          <p:cNvPr id="4" name="TextBox 3">
            <a:extLst>
              <a:ext uri="{FF2B5EF4-FFF2-40B4-BE49-F238E27FC236}">
                <a16:creationId xmlns:a16="http://schemas.microsoft.com/office/drawing/2014/main" id="{F8EF5BD1-01CA-4FCE-A91F-7AF57F57CB25}"/>
              </a:ext>
            </a:extLst>
          </p:cNvPr>
          <p:cNvSpPr txBox="1"/>
          <p:nvPr/>
        </p:nvSpPr>
        <p:spPr>
          <a:xfrm>
            <a:off x="12719754" y="4698152"/>
            <a:ext cx="1590500" cy="400110"/>
          </a:xfrm>
          <a:prstGeom prst="rect">
            <a:avLst/>
          </a:prstGeom>
          <a:noFill/>
        </p:spPr>
        <p:txBody>
          <a:bodyPr wrap="none" rtlCol="0">
            <a:spAutoFit/>
          </a:bodyPr>
          <a:lstStyle/>
          <a:p>
            <a:r>
              <a:rPr lang="en-US" altLang="ko-KR" sz="2000" b="1" dirty="0">
                <a:effectLst>
                  <a:glow rad="190500">
                    <a:schemeClr val="bg1"/>
                  </a:glow>
                </a:effectLst>
              </a:rPr>
              <a:t>ID03</a:t>
            </a:r>
            <a:r>
              <a:rPr lang="ko-KR" altLang="en-US" sz="2000" b="1" dirty="0">
                <a:effectLst>
                  <a:glow rad="190500">
                    <a:schemeClr val="bg1"/>
                  </a:glow>
                </a:effectLst>
              </a:rPr>
              <a:t> </a:t>
            </a:r>
            <a:r>
              <a:rPr lang="en-US" altLang="ko-KR" sz="2000" b="1" dirty="0">
                <a:effectLst>
                  <a:glow rad="190500">
                    <a:schemeClr val="bg1"/>
                  </a:glow>
                </a:effectLst>
              </a:rPr>
              <a:t>-</a:t>
            </a:r>
            <a:r>
              <a:rPr lang="ko-KR" altLang="en-US" sz="2000" b="1" dirty="0">
                <a:effectLst>
                  <a:glow rad="190500">
                    <a:schemeClr val="bg1"/>
                  </a:glow>
                </a:effectLst>
              </a:rPr>
              <a:t> </a:t>
            </a:r>
            <a:r>
              <a:rPr lang="en-US" altLang="ko-KR" sz="2000" b="1" dirty="0" err="1">
                <a:effectLst>
                  <a:glow rad="190500">
                    <a:schemeClr val="bg1"/>
                  </a:glow>
                </a:effectLst>
              </a:rPr>
              <a:t>CoXRD</a:t>
            </a:r>
            <a:endParaRPr lang="ko-KR" altLang="en-US" sz="2000" b="1" dirty="0">
              <a:effectLst>
                <a:glow rad="190500">
                  <a:schemeClr val="bg1"/>
                </a:glow>
              </a:effectLst>
            </a:endParaRPr>
          </a:p>
        </p:txBody>
      </p:sp>
      <p:sp>
        <p:nvSpPr>
          <p:cNvPr id="11" name="TextBox 10">
            <a:extLst>
              <a:ext uri="{FF2B5EF4-FFF2-40B4-BE49-F238E27FC236}">
                <a16:creationId xmlns:a16="http://schemas.microsoft.com/office/drawing/2014/main" id="{A5BF29F7-A896-4327-BD04-19E4B1C544B6}"/>
              </a:ext>
            </a:extLst>
          </p:cNvPr>
          <p:cNvSpPr txBox="1"/>
          <p:nvPr/>
        </p:nvSpPr>
        <p:spPr>
          <a:xfrm>
            <a:off x="11311026" y="3886202"/>
            <a:ext cx="1677832" cy="400110"/>
          </a:xfrm>
          <a:prstGeom prst="rect">
            <a:avLst/>
          </a:prstGeom>
          <a:noFill/>
        </p:spPr>
        <p:txBody>
          <a:bodyPr wrap="none" rtlCol="0">
            <a:spAutoFit/>
          </a:bodyPr>
          <a:lstStyle/>
          <a:p>
            <a:r>
              <a:rPr lang="en-US" altLang="ko-KR" sz="2000" b="1" dirty="0">
                <a:effectLst>
                  <a:glow rad="190500">
                    <a:schemeClr val="bg1"/>
                  </a:glow>
                </a:effectLst>
              </a:rPr>
              <a:t>ID04</a:t>
            </a:r>
            <a:r>
              <a:rPr lang="ko-KR" altLang="en-US" sz="2000" b="1" dirty="0">
                <a:effectLst>
                  <a:glow rad="190500">
                    <a:schemeClr val="bg1"/>
                  </a:glow>
                </a:effectLst>
              </a:rPr>
              <a:t> </a:t>
            </a:r>
            <a:r>
              <a:rPr lang="en-US" altLang="ko-KR" sz="2000" b="1" dirty="0">
                <a:effectLst>
                  <a:glow rad="190500">
                    <a:schemeClr val="bg1"/>
                  </a:glow>
                </a:effectLst>
              </a:rPr>
              <a:t>-</a:t>
            </a:r>
            <a:r>
              <a:rPr lang="ko-KR" altLang="en-US" sz="2000" b="1" dirty="0">
                <a:effectLst>
                  <a:glow rad="190500">
                    <a:schemeClr val="bg1"/>
                  </a:glow>
                </a:effectLst>
              </a:rPr>
              <a:t> </a:t>
            </a:r>
            <a:r>
              <a:rPr lang="en-US" altLang="ko-KR" sz="2000" b="1" dirty="0" err="1">
                <a:effectLst>
                  <a:glow rad="190500">
                    <a:schemeClr val="bg1"/>
                  </a:glow>
                </a:effectLst>
              </a:rPr>
              <a:t>CoSAXS</a:t>
            </a:r>
            <a:endParaRPr lang="ko-KR" altLang="en-US" sz="2000" b="1" dirty="0">
              <a:effectLst>
                <a:glow rad="190500">
                  <a:schemeClr val="bg1"/>
                </a:glow>
              </a:effectLst>
            </a:endParaRPr>
          </a:p>
        </p:txBody>
      </p:sp>
      <p:graphicFrame>
        <p:nvGraphicFramePr>
          <p:cNvPr id="5" name="표 7">
            <a:extLst>
              <a:ext uri="{FF2B5EF4-FFF2-40B4-BE49-F238E27FC236}">
                <a16:creationId xmlns:a16="http://schemas.microsoft.com/office/drawing/2014/main" id="{53A29578-FC7C-4F2B-AABB-8F8EEEE24D59}"/>
              </a:ext>
            </a:extLst>
          </p:cNvPr>
          <p:cNvGraphicFramePr>
            <a:graphicFrameLocks noGrp="1"/>
          </p:cNvGraphicFramePr>
          <p:nvPr>
            <p:extLst/>
          </p:nvPr>
        </p:nvGraphicFramePr>
        <p:xfrm>
          <a:off x="533400" y="1312235"/>
          <a:ext cx="6680200" cy="434213"/>
        </p:xfrm>
        <a:graphic>
          <a:graphicData uri="http://schemas.openxmlformats.org/drawingml/2006/table">
            <a:tbl>
              <a:tblPr firstRow="1" bandRow="1">
                <a:tableStyleId>{5C22544A-7EE6-4342-B048-85BDC9FD1C3A}</a:tableStyleId>
              </a:tblPr>
              <a:tblGrid>
                <a:gridCol w="6680200">
                  <a:extLst>
                    <a:ext uri="{9D8B030D-6E8A-4147-A177-3AD203B41FA5}">
                      <a16:colId xmlns:a16="http://schemas.microsoft.com/office/drawing/2014/main" val="769963106"/>
                    </a:ext>
                  </a:extLst>
                </a:gridCol>
              </a:tblGrid>
              <a:tr h="370840">
                <a:tc>
                  <a:txBody>
                    <a:bodyPr/>
                    <a:lstStyle/>
                    <a:p>
                      <a:pPr latinLnBrk="1"/>
                      <a:r>
                        <a:rPr lang="en-US" altLang="ko-KR" dirty="0"/>
                        <a:t>ID03 Coherent XRD</a:t>
                      </a:r>
                      <a:endParaRPr lang="ko-KR" altLang="en-US" dirty="0"/>
                    </a:p>
                  </a:txBody>
                  <a:tcPr>
                    <a:solidFill>
                      <a:schemeClr val="accent1">
                        <a:lumMod val="75000"/>
                      </a:schemeClr>
                    </a:solidFill>
                  </a:tcPr>
                </a:tc>
                <a:extLst>
                  <a:ext uri="{0D108BD9-81ED-4DB2-BD59-A6C34878D82A}">
                    <a16:rowId xmlns:a16="http://schemas.microsoft.com/office/drawing/2014/main" val="4138797681"/>
                  </a:ext>
                </a:extLst>
              </a:tr>
            </a:tbl>
          </a:graphicData>
        </a:graphic>
      </p:graphicFrame>
      <p:graphicFrame>
        <p:nvGraphicFramePr>
          <p:cNvPr id="13" name="표 7">
            <a:extLst>
              <a:ext uri="{FF2B5EF4-FFF2-40B4-BE49-F238E27FC236}">
                <a16:creationId xmlns:a16="http://schemas.microsoft.com/office/drawing/2014/main" id="{4CBBE227-B194-4D36-B2A8-183701691A3D}"/>
              </a:ext>
            </a:extLst>
          </p:cNvPr>
          <p:cNvGraphicFramePr>
            <a:graphicFrameLocks noGrp="1"/>
          </p:cNvGraphicFramePr>
          <p:nvPr>
            <p:extLst/>
          </p:nvPr>
        </p:nvGraphicFramePr>
        <p:xfrm>
          <a:off x="7699306" y="1305748"/>
          <a:ext cx="6680200" cy="434213"/>
        </p:xfrm>
        <a:graphic>
          <a:graphicData uri="http://schemas.openxmlformats.org/drawingml/2006/table">
            <a:tbl>
              <a:tblPr firstRow="1" bandRow="1">
                <a:tableStyleId>{5C22544A-7EE6-4342-B048-85BDC9FD1C3A}</a:tableStyleId>
              </a:tblPr>
              <a:tblGrid>
                <a:gridCol w="6680200">
                  <a:extLst>
                    <a:ext uri="{9D8B030D-6E8A-4147-A177-3AD203B41FA5}">
                      <a16:colId xmlns:a16="http://schemas.microsoft.com/office/drawing/2014/main" val="769963106"/>
                    </a:ext>
                  </a:extLst>
                </a:gridCol>
              </a:tblGrid>
              <a:tr h="370840">
                <a:tc>
                  <a:txBody>
                    <a:bodyPr/>
                    <a:lstStyle/>
                    <a:p>
                      <a:pPr latinLnBrk="1"/>
                      <a:r>
                        <a:rPr lang="en-US" altLang="ko-KR" dirty="0"/>
                        <a:t>ID04 Coherent SAXS</a:t>
                      </a:r>
                      <a:endParaRPr lang="ko-KR" altLang="en-US" dirty="0"/>
                    </a:p>
                  </a:txBody>
                  <a:tcPr>
                    <a:solidFill>
                      <a:schemeClr val="accent1">
                        <a:lumMod val="75000"/>
                      </a:schemeClr>
                    </a:solidFill>
                  </a:tcPr>
                </a:tc>
                <a:extLst>
                  <a:ext uri="{0D108BD9-81ED-4DB2-BD59-A6C34878D82A}">
                    <a16:rowId xmlns:a16="http://schemas.microsoft.com/office/drawing/2014/main" val="4138797681"/>
                  </a:ext>
                </a:extLst>
              </a:tr>
            </a:tbl>
          </a:graphicData>
        </a:graphic>
      </p:graphicFrame>
      <p:pic>
        <p:nvPicPr>
          <p:cNvPr id="14" name="Picture 2" descr="A diagram of a diagram of a hutch&#10;&#10;AI-generated content may be incorrect.">
            <a:extLst>
              <a:ext uri="{FF2B5EF4-FFF2-40B4-BE49-F238E27FC236}">
                <a16:creationId xmlns:a16="http://schemas.microsoft.com/office/drawing/2014/main" id="{718E0D19-F757-4D8E-95F1-9FDDA4E9DA3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378843" y="1875752"/>
            <a:ext cx="5321125" cy="1969427"/>
          </a:xfrm>
          <a:prstGeom prst="rect">
            <a:avLst/>
          </a:prstGeom>
        </p:spPr>
      </p:pic>
      <p:pic>
        <p:nvPicPr>
          <p:cNvPr id="17" name="그림 16">
            <a:extLst>
              <a:ext uri="{FF2B5EF4-FFF2-40B4-BE49-F238E27FC236}">
                <a16:creationId xmlns:a16="http://schemas.microsoft.com/office/drawing/2014/main" id="{0C192790-ECFC-43CC-8375-039521B1E453}"/>
              </a:ext>
            </a:extLst>
          </p:cNvPr>
          <p:cNvPicPr/>
          <p:nvPr/>
        </p:nvPicPr>
        <p:blipFill>
          <a:blip r:embed="rId9"/>
          <a:stretch>
            <a:fillRect/>
          </a:stretch>
        </p:blipFill>
        <p:spPr>
          <a:xfrm>
            <a:off x="648373" y="1869265"/>
            <a:ext cx="6450254" cy="1934387"/>
          </a:xfrm>
          <a:prstGeom prst="rect">
            <a:avLst/>
          </a:prstGeom>
        </p:spPr>
      </p:pic>
      <p:sp>
        <p:nvSpPr>
          <p:cNvPr id="8" name="TextBox 7">
            <a:extLst>
              <a:ext uri="{FF2B5EF4-FFF2-40B4-BE49-F238E27FC236}">
                <a16:creationId xmlns:a16="http://schemas.microsoft.com/office/drawing/2014/main" id="{7FA19B9F-306D-4933-A372-02C3EF6B8ECB}"/>
              </a:ext>
            </a:extLst>
          </p:cNvPr>
          <p:cNvSpPr txBox="1"/>
          <p:nvPr/>
        </p:nvSpPr>
        <p:spPr>
          <a:xfrm>
            <a:off x="11701509" y="3081603"/>
            <a:ext cx="3224537" cy="646331"/>
          </a:xfrm>
          <a:prstGeom prst="rect">
            <a:avLst/>
          </a:prstGeom>
          <a:noFill/>
        </p:spPr>
        <p:txBody>
          <a:bodyPr wrap="none" rtlCol="0">
            <a:spAutoFit/>
          </a:bodyPr>
          <a:lstStyle/>
          <a:p>
            <a:r>
              <a:rPr lang="en-US" altLang="ko-KR" sz="1800" dirty="0"/>
              <a:t>CRL2 : 8.2 x 2.3 </a:t>
            </a:r>
            <a:r>
              <a:rPr lang="el-GR" altLang="ko-KR" sz="1800" dirty="0">
                <a:cs typeface="Arial" panose="020B0604020202020204" pitchFamily="34" charset="0"/>
              </a:rPr>
              <a:t>μ</a:t>
            </a:r>
            <a:r>
              <a:rPr lang="en-US" altLang="ko-KR" sz="1800" dirty="0">
                <a:cs typeface="Arial" panose="020B0604020202020204" pitchFamily="34" charset="0"/>
              </a:rPr>
              <a:t>m</a:t>
            </a:r>
            <a:r>
              <a:rPr lang="en-US" altLang="ko-KR" sz="1800" baseline="30000" dirty="0">
                <a:cs typeface="Arial" panose="020B0604020202020204" pitchFamily="34" charset="0"/>
              </a:rPr>
              <a:t>2</a:t>
            </a:r>
            <a:r>
              <a:rPr lang="en-US" altLang="ko-KR" sz="1800" dirty="0">
                <a:cs typeface="Arial" panose="020B0604020202020204" pitchFamily="34" charset="0"/>
              </a:rPr>
              <a:t> @ 20 keV</a:t>
            </a:r>
          </a:p>
          <a:p>
            <a:r>
              <a:rPr lang="en-US" altLang="ko-KR" sz="1800" dirty="0">
                <a:cs typeface="Arial" panose="020B0604020202020204" pitchFamily="34" charset="0"/>
              </a:rPr>
              <a:t>CRL1 : 14.3 x 17.9 </a:t>
            </a:r>
            <a:r>
              <a:rPr lang="el-GR" altLang="ko-KR" sz="1800" dirty="0">
                <a:cs typeface="Arial" panose="020B0604020202020204" pitchFamily="34" charset="0"/>
              </a:rPr>
              <a:t>μ</a:t>
            </a:r>
            <a:r>
              <a:rPr lang="en-US" altLang="ko-KR" sz="1800" dirty="0">
                <a:cs typeface="Arial" panose="020B0604020202020204" pitchFamily="34" charset="0"/>
              </a:rPr>
              <a:t>m</a:t>
            </a:r>
            <a:r>
              <a:rPr lang="en-US" altLang="ko-KR" sz="1800" baseline="30000" dirty="0">
                <a:cs typeface="Arial" panose="020B0604020202020204" pitchFamily="34" charset="0"/>
              </a:rPr>
              <a:t>2</a:t>
            </a:r>
            <a:r>
              <a:rPr lang="en-US" altLang="ko-KR" sz="1800" dirty="0">
                <a:cs typeface="Arial" panose="020B0604020202020204" pitchFamily="34" charset="0"/>
              </a:rPr>
              <a:t> @ 20 keV</a:t>
            </a:r>
            <a:endParaRPr lang="ko-KR" altLang="en-US" sz="1800" dirty="0"/>
          </a:p>
        </p:txBody>
      </p:sp>
      <p:graphicFrame>
        <p:nvGraphicFramePr>
          <p:cNvPr id="18" name="표 17">
            <a:extLst>
              <a:ext uri="{FF2B5EF4-FFF2-40B4-BE49-F238E27FC236}">
                <a16:creationId xmlns:a16="http://schemas.microsoft.com/office/drawing/2014/main" id="{D37A9B11-ACE1-4B95-9888-F22434BC515E}"/>
              </a:ext>
            </a:extLst>
          </p:cNvPr>
          <p:cNvGraphicFramePr>
            <a:graphicFrameLocks noGrp="1"/>
          </p:cNvGraphicFramePr>
          <p:nvPr>
            <p:extLst/>
          </p:nvPr>
        </p:nvGraphicFramePr>
        <p:xfrm>
          <a:off x="533400" y="1746448"/>
          <a:ext cx="4528128" cy="784830"/>
        </p:xfrm>
        <a:graphic>
          <a:graphicData uri="http://schemas.openxmlformats.org/drawingml/2006/table">
            <a:tbl>
              <a:tblPr firstRow="1" firstCol="1" bandRow="1">
                <a:tableStyleId>{93296810-A885-4BE3-A3E7-6D5BEEA58F35}</a:tableStyleId>
              </a:tblPr>
              <a:tblGrid>
                <a:gridCol w="1470891">
                  <a:extLst>
                    <a:ext uri="{9D8B030D-6E8A-4147-A177-3AD203B41FA5}">
                      <a16:colId xmlns:a16="http://schemas.microsoft.com/office/drawing/2014/main" val="3821609190"/>
                    </a:ext>
                  </a:extLst>
                </a:gridCol>
                <a:gridCol w="1019079">
                  <a:extLst>
                    <a:ext uri="{9D8B030D-6E8A-4147-A177-3AD203B41FA5}">
                      <a16:colId xmlns:a16="http://schemas.microsoft.com/office/drawing/2014/main" val="963960267"/>
                    </a:ext>
                  </a:extLst>
                </a:gridCol>
                <a:gridCol w="1019079">
                  <a:extLst>
                    <a:ext uri="{9D8B030D-6E8A-4147-A177-3AD203B41FA5}">
                      <a16:colId xmlns:a16="http://schemas.microsoft.com/office/drawing/2014/main" val="2820101323"/>
                    </a:ext>
                  </a:extLst>
                </a:gridCol>
                <a:gridCol w="1019079">
                  <a:extLst>
                    <a:ext uri="{9D8B030D-6E8A-4147-A177-3AD203B41FA5}">
                      <a16:colId xmlns:a16="http://schemas.microsoft.com/office/drawing/2014/main" val="2117274846"/>
                    </a:ext>
                  </a:extLst>
                </a:gridCol>
              </a:tblGrid>
              <a:tr h="261610">
                <a:tc>
                  <a:txBody>
                    <a:bodyPr/>
                    <a:lstStyle/>
                    <a:p>
                      <a:endParaRPr lang="ko-KR" sz="1400" dirty="0">
                        <a:effectLst/>
                        <a:latin typeface="Arial" panose="020B0604020202020204" pitchFamily="34" charset="0"/>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6 keV (3</a:t>
                      </a:r>
                      <a:r>
                        <a:rPr lang="en-US" sz="1400" baseline="30000" dirty="0">
                          <a:effectLst/>
                        </a:rPr>
                        <a:t>rd</a:t>
                      </a:r>
                      <a:r>
                        <a:rPr lang="en-US" sz="1400" dirty="0">
                          <a:effectLst/>
                        </a:rPr>
                        <a:t>)</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a:effectLst/>
                        </a:rPr>
                        <a:t>15 keV (5</a:t>
                      </a:r>
                      <a:r>
                        <a:rPr lang="en-US" sz="1400" baseline="30000">
                          <a:effectLst/>
                        </a:rPr>
                        <a:t>th</a:t>
                      </a:r>
                      <a:r>
                        <a:rPr lang="en-US" sz="1400">
                          <a:effectLst/>
                        </a:rPr>
                        <a:t>)</a:t>
                      </a:r>
                      <a:endParaRPr lang="ko-KR" sz="140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a:effectLst/>
                        </a:rPr>
                        <a:t>30 keV (7</a:t>
                      </a:r>
                      <a:r>
                        <a:rPr lang="en-US" sz="1400" baseline="30000">
                          <a:effectLst/>
                        </a:rPr>
                        <a:t>th</a:t>
                      </a:r>
                      <a:r>
                        <a:rPr lang="en-US" sz="1400">
                          <a:effectLst/>
                        </a:rPr>
                        <a:t>)</a:t>
                      </a:r>
                      <a:endParaRPr lang="ko-KR" sz="140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extLst>
                  <a:ext uri="{0D108BD9-81ED-4DB2-BD59-A6C34878D82A}">
                    <a16:rowId xmlns:a16="http://schemas.microsoft.com/office/drawing/2014/main" val="2139528307"/>
                  </a:ext>
                </a:extLst>
              </a:tr>
              <a:tr h="261610">
                <a:tc>
                  <a:txBody>
                    <a:bodyPr/>
                    <a:lstStyle/>
                    <a:p>
                      <a:pPr algn="ctr" fontAlgn="base" latinLnBrk="1">
                        <a:spcAft>
                          <a:spcPts val="1000"/>
                        </a:spcAft>
                        <a:tabLst>
                          <a:tab pos="801370" algn="l"/>
                        </a:tabLst>
                      </a:pPr>
                      <a:r>
                        <a:rPr lang="en-US" sz="1400" dirty="0">
                          <a:effectLst/>
                        </a:rPr>
                        <a:t>Coherence (</a:t>
                      </a:r>
                      <a:r>
                        <a:rPr lang="en-US" sz="1400" dirty="0" err="1">
                          <a:effectLst/>
                        </a:rPr>
                        <a:t>ph</a:t>
                      </a:r>
                      <a:r>
                        <a:rPr lang="en-US" sz="1400" dirty="0">
                          <a:effectLst/>
                        </a:rPr>
                        <a:t>/s)</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5.66 x 10</a:t>
                      </a:r>
                      <a:r>
                        <a:rPr lang="en-US" sz="1400" baseline="30000" dirty="0">
                          <a:effectLst/>
                        </a:rPr>
                        <a:t>12</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6.34 x 10</a:t>
                      </a:r>
                      <a:r>
                        <a:rPr lang="en-US" sz="1400" baseline="30000" dirty="0">
                          <a:effectLst/>
                        </a:rPr>
                        <a:t>11</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1.43 x 10</a:t>
                      </a:r>
                      <a:r>
                        <a:rPr lang="en-US" sz="1400" baseline="30000" dirty="0">
                          <a:effectLst/>
                        </a:rPr>
                        <a:t>10</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extLst>
                  <a:ext uri="{0D108BD9-81ED-4DB2-BD59-A6C34878D82A}">
                    <a16:rowId xmlns:a16="http://schemas.microsoft.com/office/drawing/2014/main" val="1461641543"/>
                  </a:ext>
                </a:extLst>
              </a:tr>
              <a:tr h="261610">
                <a:tc>
                  <a:txBody>
                    <a:bodyPr/>
                    <a:lstStyle/>
                    <a:p>
                      <a:pPr algn="ctr" fontAlgn="base" latinLnBrk="1">
                        <a:spcAft>
                          <a:spcPts val="1000"/>
                        </a:spcAft>
                        <a:tabLst>
                          <a:tab pos="801370" algn="l"/>
                        </a:tabLst>
                      </a:pPr>
                      <a:r>
                        <a:rPr lang="en-US" sz="1400" dirty="0">
                          <a:effectLst/>
                        </a:rPr>
                        <a:t>Flux (</a:t>
                      </a:r>
                      <a:r>
                        <a:rPr lang="en-US" sz="1400" dirty="0" err="1">
                          <a:effectLst/>
                        </a:rPr>
                        <a:t>ph</a:t>
                      </a:r>
                      <a:r>
                        <a:rPr lang="en-US" sz="1400" dirty="0">
                          <a:effectLst/>
                        </a:rPr>
                        <a:t>/s)</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1.77 x 10</a:t>
                      </a:r>
                      <a:r>
                        <a:rPr lang="en-US" sz="1400" baseline="30000" dirty="0">
                          <a:effectLst/>
                        </a:rPr>
                        <a:t>14</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6.62 x 10</a:t>
                      </a:r>
                      <a:r>
                        <a:rPr lang="en-US" sz="1400" baseline="30000" dirty="0">
                          <a:effectLst/>
                        </a:rPr>
                        <a:t>13</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tc>
                  <a:txBody>
                    <a:bodyPr/>
                    <a:lstStyle/>
                    <a:p>
                      <a:pPr algn="ctr" fontAlgn="base" latinLnBrk="1">
                        <a:spcAft>
                          <a:spcPts val="1000"/>
                        </a:spcAft>
                        <a:tabLst>
                          <a:tab pos="801370" algn="l"/>
                        </a:tabLst>
                      </a:pPr>
                      <a:r>
                        <a:rPr lang="en-US" sz="1400" dirty="0">
                          <a:effectLst/>
                        </a:rPr>
                        <a:t>3.72 x 10</a:t>
                      </a:r>
                      <a:r>
                        <a:rPr lang="en-US" sz="1400" baseline="30000" dirty="0">
                          <a:effectLst/>
                        </a:rPr>
                        <a:t>12</a:t>
                      </a:r>
                      <a:endParaRPr lang="ko-KR" sz="1400" dirty="0">
                        <a:effectLst/>
                        <a:latin typeface="Arial" panose="020B0604020202020204" pitchFamily="34" charset="0"/>
                        <a:ea typeface="맑은 고딕" panose="020B0503020000020004" pitchFamily="50" charset="-127"/>
                        <a:cs typeface="Arial" panose="020B0604020202020204" pitchFamily="34" charset="0"/>
                      </a:endParaRPr>
                    </a:p>
                  </a:txBody>
                  <a:tcPr marL="0" marR="0" marT="0" marB="0" anchor="ctr"/>
                </a:tc>
                <a:extLst>
                  <a:ext uri="{0D108BD9-81ED-4DB2-BD59-A6C34878D82A}">
                    <a16:rowId xmlns:a16="http://schemas.microsoft.com/office/drawing/2014/main" val="2623055254"/>
                  </a:ext>
                </a:extLst>
              </a:tr>
            </a:tbl>
          </a:graphicData>
        </a:graphic>
      </p:graphicFrame>
      <p:sp>
        <p:nvSpPr>
          <p:cNvPr id="19" name="Rectangle 6">
            <a:extLst>
              <a:ext uri="{FF2B5EF4-FFF2-40B4-BE49-F238E27FC236}">
                <a16:creationId xmlns:a16="http://schemas.microsoft.com/office/drawing/2014/main" id="{9BDFFEF3-AF7E-44BF-9A0C-A5883EA7BB1B}"/>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Tree>
    <p:extLst>
      <p:ext uri="{BB962C8B-B14F-4D97-AF65-F5344CB8AC3E}">
        <p14:creationId xmlns:p14="http://schemas.microsoft.com/office/powerpoint/2010/main" val="26015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그림 31">
            <a:extLst>
              <a:ext uri="{FF2B5EF4-FFF2-40B4-BE49-F238E27FC236}">
                <a16:creationId xmlns:a16="http://schemas.microsoft.com/office/drawing/2014/main" id="{C581FE73-4322-493E-BE9E-65596C99A66A}"/>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22</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11001089" cy="830997"/>
          </a:xfrm>
          <a:prstGeom prst="rect">
            <a:avLst/>
          </a:prstGeom>
          <a:noFill/>
        </p:spPr>
        <p:txBody>
          <a:bodyPr wrap="none" rtlCol="0">
            <a:spAutoFit/>
          </a:bodyPr>
          <a:lstStyle/>
          <a:p>
            <a:r>
              <a:rPr lang="en-US" altLang="ko-KR" sz="4800" dirty="0">
                <a:solidFill>
                  <a:schemeClr val="bg1"/>
                </a:solidFill>
              </a:rPr>
              <a:t>Beamline Application - Coherent Beamlines</a:t>
            </a:r>
            <a:endParaRPr lang="ko-KR" altLang="en-US" sz="4800" dirty="0">
              <a:solidFill>
                <a:schemeClr val="bg1"/>
              </a:solidFill>
            </a:endParaRPr>
          </a:p>
        </p:txBody>
      </p:sp>
      <p:pic>
        <p:nvPicPr>
          <p:cNvPr id="10" name="그림 9">
            <a:extLst>
              <a:ext uri="{FF2B5EF4-FFF2-40B4-BE49-F238E27FC236}">
                <a16:creationId xmlns:a16="http://schemas.microsoft.com/office/drawing/2014/main" id="{F10AA01F-CA17-4585-9F30-1B70F049568C}"/>
              </a:ext>
            </a:extLst>
          </p:cNvPr>
          <p:cNvPicPr>
            <a:picLocks noChangeAspect="1"/>
          </p:cNvPicPr>
          <p:nvPr/>
        </p:nvPicPr>
        <p:blipFill>
          <a:blip r:embed="rId5"/>
          <a:stretch>
            <a:fillRect/>
          </a:stretch>
        </p:blipFill>
        <p:spPr>
          <a:xfrm>
            <a:off x="4708821" y="2660072"/>
            <a:ext cx="5053344" cy="3469726"/>
          </a:xfrm>
          <a:prstGeom prst="rect">
            <a:avLst/>
          </a:prstGeom>
        </p:spPr>
      </p:pic>
      <p:pic>
        <p:nvPicPr>
          <p:cNvPr id="17" name="Picture 36">
            <a:extLst>
              <a:ext uri="{FF2B5EF4-FFF2-40B4-BE49-F238E27FC236}">
                <a16:creationId xmlns:a16="http://schemas.microsoft.com/office/drawing/2014/main" id="{4A1B695B-E0A6-4374-8CDF-AFDE30EA204F}"/>
              </a:ext>
            </a:extLst>
          </p:cNvPr>
          <p:cNvPicPr>
            <a:picLocks noChangeAspect="1"/>
          </p:cNvPicPr>
          <p:nvPr/>
        </p:nvPicPr>
        <p:blipFill>
          <a:blip r:embed="rId6"/>
          <a:stretch>
            <a:fillRect/>
          </a:stretch>
        </p:blipFill>
        <p:spPr>
          <a:xfrm>
            <a:off x="1119859" y="1670392"/>
            <a:ext cx="2214468" cy="1530169"/>
          </a:xfrm>
          <a:prstGeom prst="rect">
            <a:avLst/>
          </a:prstGeom>
        </p:spPr>
      </p:pic>
      <p:sp>
        <p:nvSpPr>
          <p:cNvPr id="18" name="TextBox 17">
            <a:extLst>
              <a:ext uri="{FF2B5EF4-FFF2-40B4-BE49-F238E27FC236}">
                <a16:creationId xmlns:a16="http://schemas.microsoft.com/office/drawing/2014/main" id="{4AFF2A32-7506-43D3-8364-1F7A8933A668}"/>
              </a:ext>
            </a:extLst>
          </p:cNvPr>
          <p:cNvSpPr txBox="1"/>
          <p:nvPr/>
        </p:nvSpPr>
        <p:spPr>
          <a:xfrm>
            <a:off x="1052530" y="3221331"/>
            <a:ext cx="3015377" cy="215444"/>
          </a:xfrm>
          <a:prstGeom prst="rect">
            <a:avLst/>
          </a:prstGeom>
          <a:noFill/>
        </p:spPr>
        <p:txBody>
          <a:bodyPr wrap="square">
            <a:spAutoFit/>
          </a:bodyPr>
          <a:lstStyle/>
          <a:p>
            <a:r>
              <a:rPr lang="en-KR" sz="800" dirty="0">
                <a:latin typeface="Arial" panose="020B0604020202020204" pitchFamily="34" charset="0"/>
                <a:cs typeface="Arial" panose="020B0604020202020204" pitchFamily="34" charset="0"/>
              </a:rPr>
              <a:t>N. D. Anthuparambil et al., Nat. Commun., 14, 5580 (2023)</a:t>
            </a:r>
          </a:p>
        </p:txBody>
      </p:sp>
      <p:sp>
        <p:nvSpPr>
          <p:cNvPr id="19" name="TextBox 18">
            <a:extLst>
              <a:ext uri="{FF2B5EF4-FFF2-40B4-BE49-F238E27FC236}">
                <a16:creationId xmlns:a16="http://schemas.microsoft.com/office/drawing/2014/main" id="{341F1B6D-2CCA-46AE-BDBE-28D65F0ECF50}"/>
              </a:ext>
            </a:extLst>
          </p:cNvPr>
          <p:cNvSpPr txBox="1"/>
          <p:nvPr/>
        </p:nvSpPr>
        <p:spPr>
          <a:xfrm>
            <a:off x="987491" y="1443835"/>
            <a:ext cx="1976823" cy="276999"/>
          </a:xfrm>
          <a:prstGeom prst="rect">
            <a:avLst/>
          </a:prstGeom>
          <a:no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Protein dynamics in SAXS</a:t>
            </a:r>
            <a:endParaRPr lang="en-KR" sz="1200" dirty="0">
              <a:solidFill>
                <a:srgbClr val="002060"/>
              </a:solidFill>
              <a:latin typeface="Arial" panose="020B0604020202020204" pitchFamily="34" charset="0"/>
              <a:cs typeface="Arial" panose="020B0604020202020204" pitchFamily="34" charset="0"/>
            </a:endParaRPr>
          </a:p>
        </p:txBody>
      </p:sp>
      <p:pic>
        <p:nvPicPr>
          <p:cNvPr id="20" name="Picture 40">
            <a:extLst>
              <a:ext uri="{FF2B5EF4-FFF2-40B4-BE49-F238E27FC236}">
                <a16:creationId xmlns:a16="http://schemas.microsoft.com/office/drawing/2014/main" id="{304D0D3C-49D0-4D15-8DCA-19DE9D3D32B2}"/>
              </a:ext>
            </a:extLst>
          </p:cNvPr>
          <p:cNvPicPr>
            <a:picLocks noChangeAspect="1"/>
          </p:cNvPicPr>
          <p:nvPr/>
        </p:nvPicPr>
        <p:blipFill>
          <a:blip r:embed="rId7"/>
          <a:stretch>
            <a:fillRect/>
          </a:stretch>
        </p:blipFill>
        <p:spPr>
          <a:xfrm>
            <a:off x="1579960" y="3795837"/>
            <a:ext cx="1384354" cy="1433611"/>
          </a:xfrm>
          <a:prstGeom prst="rect">
            <a:avLst/>
          </a:prstGeom>
        </p:spPr>
      </p:pic>
      <p:sp>
        <p:nvSpPr>
          <p:cNvPr id="21" name="TextBox 20">
            <a:extLst>
              <a:ext uri="{FF2B5EF4-FFF2-40B4-BE49-F238E27FC236}">
                <a16:creationId xmlns:a16="http://schemas.microsoft.com/office/drawing/2014/main" id="{D501B85C-5810-47A8-A8CC-36D2F7E73682}"/>
              </a:ext>
            </a:extLst>
          </p:cNvPr>
          <p:cNvSpPr txBox="1"/>
          <p:nvPr/>
        </p:nvSpPr>
        <p:spPr>
          <a:xfrm>
            <a:off x="987491" y="3539343"/>
            <a:ext cx="3015377" cy="276999"/>
          </a:xfrm>
          <a:prstGeom prst="rect">
            <a:avLst/>
          </a:prstGeom>
          <a:no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Charge Density Wave dynamics in WAXS</a:t>
            </a:r>
            <a:endParaRPr lang="en-KR" sz="1200" dirty="0">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014A7E3-C3DF-445D-8B4C-D42A0A020149}"/>
              </a:ext>
            </a:extLst>
          </p:cNvPr>
          <p:cNvSpPr txBox="1"/>
          <p:nvPr/>
        </p:nvSpPr>
        <p:spPr>
          <a:xfrm>
            <a:off x="1252771" y="5229448"/>
            <a:ext cx="2275884" cy="215444"/>
          </a:xfrm>
          <a:prstGeom prst="rect">
            <a:avLst/>
          </a:prstGeom>
          <a:noFill/>
        </p:spPr>
        <p:txBody>
          <a:bodyPr wrap="square">
            <a:spAutoFit/>
          </a:bodyPr>
          <a:lstStyle/>
          <a:p>
            <a:r>
              <a:rPr lang="en-KR" sz="800" dirty="0">
                <a:latin typeface="Arial" panose="020B0604020202020204" pitchFamily="34" charset="0"/>
                <a:cs typeface="Arial" panose="020B0604020202020204" pitchFamily="34" charset="0"/>
              </a:rPr>
              <a:t>L. Shen., Phys. Rev. B, 108, L201111 (2023)</a:t>
            </a:r>
          </a:p>
        </p:txBody>
      </p:sp>
      <p:pic>
        <p:nvPicPr>
          <p:cNvPr id="24" name="Picture 10">
            <a:extLst>
              <a:ext uri="{FF2B5EF4-FFF2-40B4-BE49-F238E27FC236}">
                <a16:creationId xmlns:a16="http://schemas.microsoft.com/office/drawing/2014/main" id="{1A03D80A-AB09-4975-91D5-F47B5AD200A1}"/>
              </a:ext>
            </a:extLst>
          </p:cNvPr>
          <p:cNvPicPr>
            <a:picLocks noChangeAspect="1"/>
          </p:cNvPicPr>
          <p:nvPr/>
        </p:nvPicPr>
        <p:blipFill>
          <a:blip r:embed="rId8"/>
          <a:stretch>
            <a:fillRect/>
          </a:stretch>
        </p:blipFill>
        <p:spPr>
          <a:xfrm>
            <a:off x="987491" y="6027752"/>
            <a:ext cx="2260141" cy="1686744"/>
          </a:xfrm>
          <a:prstGeom prst="rect">
            <a:avLst/>
          </a:prstGeom>
        </p:spPr>
      </p:pic>
      <p:sp>
        <p:nvSpPr>
          <p:cNvPr id="25" name="TextBox 24">
            <a:extLst>
              <a:ext uri="{FF2B5EF4-FFF2-40B4-BE49-F238E27FC236}">
                <a16:creationId xmlns:a16="http://schemas.microsoft.com/office/drawing/2014/main" id="{599CC132-F6D2-4B01-B194-E282528F28AD}"/>
              </a:ext>
            </a:extLst>
          </p:cNvPr>
          <p:cNvSpPr txBox="1"/>
          <p:nvPr/>
        </p:nvSpPr>
        <p:spPr>
          <a:xfrm>
            <a:off x="1052530" y="5563603"/>
            <a:ext cx="2817506" cy="461665"/>
          </a:xfrm>
          <a:prstGeom prst="rect">
            <a:avLst/>
          </a:prstGeom>
          <a:noFill/>
        </p:spPr>
        <p:txBody>
          <a:bodyPr wrap="square">
            <a:spAutoFit/>
          </a:bodyPr>
          <a:lstStyle/>
          <a:p>
            <a:r>
              <a:rPr lang="en-KR" sz="1200" dirty="0">
                <a:solidFill>
                  <a:srgbClr val="002060"/>
                </a:solidFill>
                <a:latin typeface="Arial" panose="020B0604020202020204" pitchFamily="34" charset="0"/>
                <a:cs typeface="Arial" panose="020B0604020202020204" pitchFamily="34" charset="0"/>
              </a:rPr>
              <a:t>Intensity correlation function </a:t>
            </a:r>
            <a:endParaRPr lang="en-US" sz="1200" dirty="0">
              <a:solidFill>
                <a:srgbClr val="002060"/>
              </a:solidFill>
              <a:latin typeface="Arial" panose="020B0604020202020204" pitchFamily="34" charset="0"/>
              <a:cs typeface="Arial" panose="020B0604020202020204" pitchFamily="34" charset="0"/>
            </a:endParaRPr>
          </a:p>
          <a:p>
            <a:r>
              <a:rPr lang="en-KR" sz="1200" dirty="0">
                <a:solidFill>
                  <a:srgbClr val="002060"/>
                </a:solidFill>
                <a:latin typeface="Arial" panose="020B0604020202020204" pitchFamily="34" charset="0"/>
                <a:cs typeface="Arial" panose="020B0604020202020204" pitchFamily="34" charset="0"/>
              </a:rPr>
              <a:t>measured in silica NPs in water</a:t>
            </a:r>
          </a:p>
        </p:txBody>
      </p:sp>
      <p:sp>
        <p:nvSpPr>
          <p:cNvPr id="26" name="TextBox 25">
            <a:extLst>
              <a:ext uri="{FF2B5EF4-FFF2-40B4-BE49-F238E27FC236}">
                <a16:creationId xmlns:a16="http://schemas.microsoft.com/office/drawing/2014/main" id="{F930E233-8D66-4138-BA8B-183EEA84FD03}"/>
              </a:ext>
            </a:extLst>
          </p:cNvPr>
          <p:cNvSpPr txBox="1"/>
          <p:nvPr/>
        </p:nvSpPr>
        <p:spPr>
          <a:xfrm>
            <a:off x="838803" y="7714496"/>
            <a:ext cx="2777584" cy="246221"/>
          </a:xfrm>
          <a:prstGeom prst="rect">
            <a:avLst/>
          </a:prstGeom>
          <a:noFill/>
        </p:spPr>
        <p:txBody>
          <a:bodyPr wrap="square">
            <a:spAutoFit/>
          </a:bodyPr>
          <a:lstStyle/>
          <a:p>
            <a:pPr algn="ctr"/>
            <a:r>
              <a:rPr lang="en-KR" sz="1000" dirty="0">
                <a:latin typeface="Arial" panose="020B0604020202020204" pitchFamily="34" charset="0"/>
                <a:cs typeface="Arial" panose="020B0604020202020204" pitchFamily="34" charset="0"/>
              </a:rPr>
              <a:t>B. Ruta, Scientific Reports 7, 3962 (2017)</a:t>
            </a:r>
          </a:p>
        </p:txBody>
      </p:sp>
      <p:pic>
        <p:nvPicPr>
          <p:cNvPr id="14" name="그림 13">
            <a:extLst>
              <a:ext uri="{FF2B5EF4-FFF2-40B4-BE49-F238E27FC236}">
                <a16:creationId xmlns:a16="http://schemas.microsoft.com/office/drawing/2014/main" id="{96CAB8C1-3A6E-4071-8684-CCA6BEF57D86}"/>
              </a:ext>
            </a:extLst>
          </p:cNvPr>
          <p:cNvPicPr>
            <a:picLocks noChangeAspect="1"/>
          </p:cNvPicPr>
          <p:nvPr/>
        </p:nvPicPr>
        <p:blipFill>
          <a:blip r:embed="rId9"/>
          <a:stretch>
            <a:fillRect/>
          </a:stretch>
        </p:blipFill>
        <p:spPr>
          <a:xfrm>
            <a:off x="10739139" y="1704761"/>
            <a:ext cx="2757761" cy="1507149"/>
          </a:xfrm>
          <a:prstGeom prst="rect">
            <a:avLst/>
          </a:prstGeom>
        </p:spPr>
      </p:pic>
      <p:sp>
        <p:nvSpPr>
          <p:cNvPr id="27" name="TextBox 26">
            <a:extLst>
              <a:ext uri="{FF2B5EF4-FFF2-40B4-BE49-F238E27FC236}">
                <a16:creationId xmlns:a16="http://schemas.microsoft.com/office/drawing/2014/main" id="{74D7C76D-7484-4033-B861-148068316D68}"/>
              </a:ext>
            </a:extLst>
          </p:cNvPr>
          <p:cNvSpPr txBox="1"/>
          <p:nvPr/>
        </p:nvSpPr>
        <p:spPr>
          <a:xfrm>
            <a:off x="10785122" y="1466695"/>
            <a:ext cx="2359941" cy="276999"/>
          </a:xfrm>
          <a:prstGeom prst="rect">
            <a:avLst/>
          </a:prstGeom>
          <a:no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In-situ Operando Strain Imaging</a:t>
            </a:r>
            <a:endParaRPr lang="en-KR" sz="1200" dirty="0">
              <a:solidFill>
                <a:srgbClr val="00206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AD429B6-F9D3-4B6F-A232-2304575DF627}"/>
              </a:ext>
            </a:extLst>
          </p:cNvPr>
          <p:cNvSpPr txBox="1"/>
          <p:nvPr/>
        </p:nvSpPr>
        <p:spPr>
          <a:xfrm>
            <a:off x="10785121" y="3541698"/>
            <a:ext cx="1769587" cy="276999"/>
          </a:xfrm>
          <a:prstGeom prst="rect">
            <a:avLst/>
          </a:prstGeom>
          <a:no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Twin boundary Imaging</a:t>
            </a:r>
            <a:endParaRPr lang="en-KR" sz="1200" dirty="0">
              <a:solidFill>
                <a:srgbClr val="002060"/>
              </a:solidFill>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2CDB5B71-D2D5-41FA-8B05-A0A69E029FC7}"/>
              </a:ext>
            </a:extLst>
          </p:cNvPr>
          <p:cNvSpPr/>
          <p:nvPr/>
        </p:nvSpPr>
        <p:spPr>
          <a:xfrm>
            <a:off x="10785122" y="3213414"/>
            <a:ext cx="2838709" cy="246221"/>
          </a:xfrm>
          <a:prstGeom prst="rect">
            <a:avLst/>
          </a:prstGeom>
        </p:spPr>
        <p:txBody>
          <a:bodyPr wrap="square">
            <a:spAutoFit/>
          </a:bodyPr>
          <a:lstStyle/>
          <a:p>
            <a:r>
              <a:rPr lang="en-US" altLang="ko-KR" sz="1000" dirty="0">
                <a:solidFill>
                  <a:srgbClr val="222222"/>
                </a:solidFill>
                <a:latin typeface="Times New Roman" panose="02020603050405020304" pitchFamily="18" charset="0"/>
                <a:cs typeface="Times New Roman" panose="02020603050405020304" pitchFamily="18" charset="0"/>
              </a:rPr>
              <a:t>Nature communications 14.1 (2023): 3615.</a:t>
            </a:r>
            <a:endParaRPr lang="ko-KR" altLang="en-US" sz="1000" dirty="0">
              <a:latin typeface="Times New Roman" panose="02020603050405020304" pitchFamily="18" charset="0"/>
              <a:cs typeface="Times New Roman" panose="02020603050405020304" pitchFamily="18" charset="0"/>
            </a:endParaRPr>
          </a:p>
        </p:txBody>
      </p:sp>
      <p:pic>
        <p:nvPicPr>
          <p:cNvPr id="30" name="그림 29">
            <a:extLst>
              <a:ext uri="{FF2B5EF4-FFF2-40B4-BE49-F238E27FC236}">
                <a16:creationId xmlns:a16="http://schemas.microsoft.com/office/drawing/2014/main" id="{BEEB229B-D68B-4AF3-9D03-847F270A48A1}"/>
              </a:ext>
            </a:extLst>
          </p:cNvPr>
          <p:cNvPicPr>
            <a:picLocks noChangeAspect="1"/>
          </p:cNvPicPr>
          <p:nvPr/>
        </p:nvPicPr>
        <p:blipFill>
          <a:blip r:embed="rId10"/>
          <a:stretch>
            <a:fillRect/>
          </a:stretch>
        </p:blipFill>
        <p:spPr>
          <a:xfrm>
            <a:off x="10785121" y="3818697"/>
            <a:ext cx="3050959" cy="1297534"/>
          </a:xfrm>
          <a:prstGeom prst="rect">
            <a:avLst/>
          </a:prstGeom>
        </p:spPr>
      </p:pic>
      <p:sp>
        <p:nvSpPr>
          <p:cNvPr id="35" name="직사각형 34">
            <a:extLst>
              <a:ext uri="{FF2B5EF4-FFF2-40B4-BE49-F238E27FC236}">
                <a16:creationId xmlns:a16="http://schemas.microsoft.com/office/drawing/2014/main" id="{1A10EAF3-747F-4C4F-9F58-FC8ECF107306}"/>
              </a:ext>
            </a:extLst>
          </p:cNvPr>
          <p:cNvSpPr/>
          <p:nvPr/>
        </p:nvSpPr>
        <p:spPr>
          <a:xfrm>
            <a:off x="10739139" y="7198096"/>
            <a:ext cx="2479290" cy="246221"/>
          </a:xfrm>
          <a:prstGeom prst="rect">
            <a:avLst/>
          </a:prstGeom>
        </p:spPr>
        <p:txBody>
          <a:bodyPr wrap="square">
            <a:spAutoFit/>
          </a:bodyPr>
          <a:lstStyle/>
          <a:p>
            <a:r>
              <a:rPr lang="en-US" altLang="ko-KR" sz="1000" dirty="0">
                <a:solidFill>
                  <a:srgbClr val="222222"/>
                </a:solidFill>
                <a:latin typeface="Times New Roman" panose="02020603050405020304" pitchFamily="18" charset="0"/>
                <a:cs typeface="Times New Roman" panose="02020603050405020304" pitchFamily="18" charset="0"/>
              </a:rPr>
              <a:t> </a:t>
            </a:r>
            <a:r>
              <a:rPr lang="en-US" altLang="ko-KR" sz="1000" dirty="0" err="1">
                <a:solidFill>
                  <a:srgbClr val="222222"/>
                </a:solidFill>
                <a:latin typeface="Times New Roman" panose="02020603050405020304" pitchFamily="18" charset="0"/>
                <a:cs typeface="Times New Roman" panose="02020603050405020304" pitchFamily="18" charset="0"/>
              </a:rPr>
              <a:t>CrystEngComm</a:t>
            </a:r>
            <a:r>
              <a:rPr lang="en-US" altLang="ko-KR" sz="1000" dirty="0">
                <a:solidFill>
                  <a:srgbClr val="222222"/>
                </a:solidFill>
                <a:latin typeface="Times New Roman" panose="02020603050405020304" pitchFamily="18" charset="0"/>
                <a:cs typeface="Times New Roman" panose="02020603050405020304" pitchFamily="18" charset="0"/>
              </a:rPr>
              <a:t> 24.7 (2022): 1334-1343.</a:t>
            </a:r>
            <a:endParaRPr lang="ko-KR" altLang="en-US" sz="1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8CA6E361-456A-49B7-AD78-AEF6BFBB8048}"/>
              </a:ext>
            </a:extLst>
          </p:cNvPr>
          <p:cNvSpPr txBox="1"/>
          <p:nvPr/>
        </p:nvSpPr>
        <p:spPr>
          <a:xfrm>
            <a:off x="10739139" y="5583467"/>
            <a:ext cx="2117887" cy="276999"/>
          </a:xfrm>
          <a:prstGeom prst="rect">
            <a:avLst/>
          </a:prstGeom>
          <a:no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Corrosion Chemical Imaging</a:t>
            </a:r>
            <a:endParaRPr lang="en-KR" sz="1200" dirty="0">
              <a:solidFill>
                <a:srgbClr val="002060"/>
              </a:solidFill>
              <a:latin typeface="Arial" panose="020B0604020202020204" pitchFamily="34" charset="0"/>
              <a:cs typeface="Arial" panose="020B0604020202020204" pitchFamily="34" charset="0"/>
            </a:endParaRPr>
          </a:p>
        </p:txBody>
      </p:sp>
      <p:grpSp>
        <p:nvGrpSpPr>
          <p:cNvPr id="37" name="그룹 36">
            <a:extLst>
              <a:ext uri="{FF2B5EF4-FFF2-40B4-BE49-F238E27FC236}">
                <a16:creationId xmlns:a16="http://schemas.microsoft.com/office/drawing/2014/main" id="{9629579D-9D7E-4F24-846D-919E94D48F14}"/>
              </a:ext>
            </a:extLst>
          </p:cNvPr>
          <p:cNvGrpSpPr/>
          <p:nvPr/>
        </p:nvGrpSpPr>
        <p:grpSpPr>
          <a:xfrm>
            <a:off x="10785121" y="5863908"/>
            <a:ext cx="3177284" cy="1297534"/>
            <a:chOff x="7840673" y="2058429"/>
            <a:chExt cx="4045364" cy="1652039"/>
          </a:xfrm>
        </p:grpSpPr>
        <p:pic>
          <p:nvPicPr>
            <p:cNvPr id="38" name="그림 37">
              <a:extLst>
                <a:ext uri="{FF2B5EF4-FFF2-40B4-BE49-F238E27FC236}">
                  <a16:creationId xmlns:a16="http://schemas.microsoft.com/office/drawing/2014/main" id="{037F840B-E113-445F-B807-5609868B0604}"/>
                </a:ext>
              </a:extLst>
            </p:cNvPr>
            <p:cNvPicPr>
              <a:picLocks noChangeAspect="1"/>
            </p:cNvPicPr>
            <p:nvPr/>
          </p:nvPicPr>
          <p:blipFill>
            <a:blip r:embed="rId11"/>
            <a:stretch>
              <a:fillRect/>
            </a:stretch>
          </p:blipFill>
          <p:spPr>
            <a:xfrm>
              <a:off x="7840673" y="2170902"/>
              <a:ext cx="1509184" cy="1285048"/>
            </a:xfrm>
            <a:prstGeom prst="rect">
              <a:avLst/>
            </a:prstGeom>
          </p:spPr>
        </p:pic>
        <p:pic>
          <p:nvPicPr>
            <p:cNvPr id="39" name="그림 38">
              <a:extLst>
                <a:ext uri="{FF2B5EF4-FFF2-40B4-BE49-F238E27FC236}">
                  <a16:creationId xmlns:a16="http://schemas.microsoft.com/office/drawing/2014/main" id="{DFC80918-0CA3-4A45-8F68-C17DA6BD63FC}"/>
                </a:ext>
              </a:extLst>
            </p:cNvPr>
            <p:cNvPicPr>
              <a:picLocks noChangeAspect="1"/>
            </p:cNvPicPr>
            <p:nvPr/>
          </p:nvPicPr>
          <p:blipFill>
            <a:blip r:embed="rId12"/>
            <a:stretch>
              <a:fillRect/>
            </a:stretch>
          </p:blipFill>
          <p:spPr>
            <a:xfrm>
              <a:off x="9373813" y="2058429"/>
              <a:ext cx="2512224" cy="1652039"/>
            </a:xfrm>
            <a:prstGeom prst="rect">
              <a:avLst/>
            </a:prstGeom>
          </p:spPr>
        </p:pic>
      </p:grpSp>
      <p:sp>
        <p:nvSpPr>
          <p:cNvPr id="40" name="TextBox 39">
            <a:extLst>
              <a:ext uri="{FF2B5EF4-FFF2-40B4-BE49-F238E27FC236}">
                <a16:creationId xmlns:a16="http://schemas.microsoft.com/office/drawing/2014/main" id="{7762CCC0-6288-4556-9EEF-301CE494B9D1}"/>
              </a:ext>
            </a:extLst>
          </p:cNvPr>
          <p:cNvSpPr txBox="1"/>
          <p:nvPr/>
        </p:nvSpPr>
        <p:spPr>
          <a:xfrm>
            <a:off x="10795412" y="5139061"/>
            <a:ext cx="3188642" cy="246221"/>
          </a:xfrm>
          <a:prstGeom prst="rect">
            <a:avLst/>
          </a:prstGeom>
          <a:noFill/>
        </p:spPr>
        <p:txBody>
          <a:bodyPr wrap="square">
            <a:spAutoFit/>
          </a:bodyPr>
          <a:lstStyle/>
          <a:p>
            <a:r>
              <a:rPr lang="en-US" altLang="ko-KR" sz="1000" b="0" dirty="0">
                <a:solidFill>
                  <a:srgbClr val="222222"/>
                </a:solidFill>
                <a:effectLst/>
                <a:latin typeface="Times New Roman" panose="02020603050405020304" pitchFamily="18" charset="0"/>
                <a:cs typeface="Times New Roman" panose="02020603050405020304" pitchFamily="18" charset="0"/>
              </a:rPr>
              <a:t>Advanced Functional Materials 33.19 (2023): 2208012.</a:t>
            </a:r>
            <a:endParaRPr lang="ko-KR" altLang="en-US" sz="1000" dirty="0">
              <a:latin typeface="Times New Roman" panose="02020603050405020304" pitchFamily="18" charset="0"/>
              <a:cs typeface="Times New Roman" panose="02020603050405020304" pitchFamily="18" charset="0"/>
            </a:endParaRPr>
          </a:p>
        </p:txBody>
      </p:sp>
      <p:sp>
        <p:nvSpPr>
          <p:cNvPr id="41" name="화살표: 오른쪽 40">
            <a:extLst>
              <a:ext uri="{FF2B5EF4-FFF2-40B4-BE49-F238E27FC236}">
                <a16:creationId xmlns:a16="http://schemas.microsoft.com/office/drawing/2014/main" id="{1D39C199-506A-416B-9257-EC3412E51444}"/>
              </a:ext>
            </a:extLst>
          </p:cNvPr>
          <p:cNvSpPr/>
          <p:nvPr/>
        </p:nvSpPr>
        <p:spPr>
          <a:xfrm>
            <a:off x="6530109" y="6501328"/>
            <a:ext cx="3232056" cy="111242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Inhomogeneity </a:t>
            </a:r>
            <a:endParaRPr lang="ko-KR" altLang="en-US" dirty="0"/>
          </a:p>
        </p:txBody>
      </p:sp>
      <p:sp>
        <p:nvSpPr>
          <p:cNvPr id="42" name="화살표: 오른쪽 41">
            <a:extLst>
              <a:ext uri="{FF2B5EF4-FFF2-40B4-BE49-F238E27FC236}">
                <a16:creationId xmlns:a16="http://schemas.microsoft.com/office/drawing/2014/main" id="{67A5FC6C-8EB6-44A8-AB9B-60B3CE7DE940}"/>
              </a:ext>
            </a:extLst>
          </p:cNvPr>
          <p:cNvSpPr/>
          <p:nvPr/>
        </p:nvSpPr>
        <p:spPr>
          <a:xfrm rot="10800000" flipV="1">
            <a:off x="4497686" y="1338494"/>
            <a:ext cx="3232056" cy="111242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Dynamics</a:t>
            </a:r>
            <a:endParaRPr lang="ko-KR" altLang="en-US" dirty="0"/>
          </a:p>
        </p:txBody>
      </p:sp>
      <p:sp>
        <p:nvSpPr>
          <p:cNvPr id="31" name="Rectangle 6">
            <a:extLst>
              <a:ext uri="{FF2B5EF4-FFF2-40B4-BE49-F238E27FC236}">
                <a16:creationId xmlns:a16="http://schemas.microsoft.com/office/drawing/2014/main" id="{CE05B3BB-8B33-4EE0-83EB-AC08697026F9}"/>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Tree>
    <p:extLst>
      <p:ext uri="{BB962C8B-B14F-4D97-AF65-F5344CB8AC3E}">
        <p14:creationId xmlns:p14="http://schemas.microsoft.com/office/powerpoint/2010/main" val="210707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0527CCFE-214E-4064-B38F-77F00D953417}"/>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23</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6186052" cy="830997"/>
          </a:xfrm>
          <a:prstGeom prst="rect">
            <a:avLst/>
          </a:prstGeom>
          <a:noFill/>
        </p:spPr>
        <p:txBody>
          <a:bodyPr wrap="none" rtlCol="0">
            <a:spAutoFit/>
          </a:bodyPr>
          <a:lstStyle/>
          <a:p>
            <a:r>
              <a:rPr lang="en-US" altLang="ko-KR" sz="4800" dirty="0">
                <a:solidFill>
                  <a:schemeClr val="bg1"/>
                </a:solidFill>
              </a:rPr>
              <a:t>Prototype Development</a:t>
            </a:r>
            <a:endParaRPr lang="ko-KR" altLang="en-US" sz="4800" dirty="0">
              <a:solidFill>
                <a:schemeClr val="bg1"/>
              </a:solidFill>
            </a:endParaRPr>
          </a:p>
        </p:txBody>
      </p:sp>
      <p:sp>
        <p:nvSpPr>
          <p:cNvPr id="12" name="직사각형 11">
            <a:extLst>
              <a:ext uri="{FF2B5EF4-FFF2-40B4-BE49-F238E27FC236}">
                <a16:creationId xmlns:a16="http://schemas.microsoft.com/office/drawing/2014/main" id="{CEA52CCE-8B21-445D-9605-0639FD35CB1E}"/>
              </a:ext>
            </a:extLst>
          </p:cNvPr>
          <p:cNvSpPr/>
          <p:nvPr/>
        </p:nvSpPr>
        <p:spPr>
          <a:xfrm>
            <a:off x="1387225" y="1200432"/>
            <a:ext cx="2084032" cy="584775"/>
          </a:xfrm>
          <a:prstGeom prst="rect">
            <a:avLst/>
          </a:prstGeom>
        </p:spPr>
        <p:txBody>
          <a:bodyPr wrap="none">
            <a:spAutoFit/>
          </a:bodyPr>
          <a:lstStyle/>
          <a:p>
            <a:r>
              <a:rPr lang="en-US" altLang="ko-KR" sz="3200" dirty="0">
                <a:solidFill>
                  <a:prstClr val="black"/>
                </a:solidFill>
              </a:rPr>
              <a:t>Electronics </a:t>
            </a:r>
            <a:endParaRPr lang="ko-KR" altLang="en-US" dirty="0"/>
          </a:p>
        </p:txBody>
      </p:sp>
      <p:sp>
        <p:nvSpPr>
          <p:cNvPr id="18" name="직사각형 17">
            <a:extLst>
              <a:ext uri="{FF2B5EF4-FFF2-40B4-BE49-F238E27FC236}">
                <a16:creationId xmlns:a16="http://schemas.microsoft.com/office/drawing/2014/main" id="{B56A4B2B-F567-40D0-B8DE-E01EF6BA10F7}"/>
              </a:ext>
            </a:extLst>
          </p:cNvPr>
          <p:cNvSpPr/>
          <p:nvPr/>
        </p:nvSpPr>
        <p:spPr>
          <a:xfrm>
            <a:off x="6247826" y="1206916"/>
            <a:ext cx="2543710" cy="584775"/>
          </a:xfrm>
          <a:prstGeom prst="rect">
            <a:avLst/>
          </a:prstGeom>
        </p:spPr>
        <p:txBody>
          <a:bodyPr wrap="none">
            <a:spAutoFit/>
          </a:bodyPr>
          <a:lstStyle/>
          <a:p>
            <a:r>
              <a:rPr lang="en-US" altLang="ko-KR" sz="3200" dirty="0">
                <a:solidFill>
                  <a:prstClr val="black"/>
                </a:solidFill>
              </a:rPr>
              <a:t>Power Supply</a:t>
            </a:r>
            <a:endParaRPr lang="ko-KR" altLang="en-US" dirty="0"/>
          </a:p>
        </p:txBody>
      </p:sp>
      <p:sp>
        <p:nvSpPr>
          <p:cNvPr id="19" name="직사각형 18">
            <a:extLst>
              <a:ext uri="{FF2B5EF4-FFF2-40B4-BE49-F238E27FC236}">
                <a16:creationId xmlns:a16="http://schemas.microsoft.com/office/drawing/2014/main" id="{B225C7D2-C082-4EC0-B283-5DCB687CB75B}"/>
              </a:ext>
            </a:extLst>
          </p:cNvPr>
          <p:cNvSpPr/>
          <p:nvPr/>
        </p:nvSpPr>
        <p:spPr>
          <a:xfrm>
            <a:off x="11789369" y="1213402"/>
            <a:ext cx="1198983" cy="584775"/>
          </a:xfrm>
          <a:prstGeom prst="rect">
            <a:avLst/>
          </a:prstGeom>
        </p:spPr>
        <p:txBody>
          <a:bodyPr wrap="none">
            <a:spAutoFit/>
          </a:bodyPr>
          <a:lstStyle/>
          <a:p>
            <a:r>
              <a:rPr lang="en-US" altLang="ko-KR" sz="3200" dirty="0">
                <a:solidFill>
                  <a:prstClr val="black"/>
                </a:solidFill>
              </a:rPr>
              <a:t>Cavity</a:t>
            </a:r>
            <a:endParaRPr lang="ko-KR" altLang="en-US" dirty="0"/>
          </a:p>
        </p:txBody>
      </p:sp>
      <p:sp>
        <p:nvSpPr>
          <p:cNvPr id="20" name="직사각형 19">
            <a:extLst>
              <a:ext uri="{FF2B5EF4-FFF2-40B4-BE49-F238E27FC236}">
                <a16:creationId xmlns:a16="http://schemas.microsoft.com/office/drawing/2014/main" id="{21940FA6-61BA-48F6-854E-1FE39A24E013}"/>
              </a:ext>
            </a:extLst>
          </p:cNvPr>
          <p:cNvSpPr/>
          <p:nvPr/>
        </p:nvSpPr>
        <p:spPr>
          <a:xfrm>
            <a:off x="1559080" y="4708884"/>
            <a:ext cx="1482522" cy="584775"/>
          </a:xfrm>
          <a:prstGeom prst="rect">
            <a:avLst/>
          </a:prstGeom>
        </p:spPr>
        <p:txBody>
          <a:bodyPr wrap="none">
            <a:spAutoFit/>
          </a:bodyPr>
          <a:lstStyle/>
          <a:p>
            <a:r>
              <a:rPr lang="en-US" altLang="ko-KR" sz="3200" dirty="0">
                <a:solidFill>
                  <a:prstClr val="black"/>
                </a:solidFill>
              </a:rPr>
              <a:t>Magnet</a:t>
            </a:r>
            <a:endParaRPr lang="ko-KR" altLang="en-US" dirty="0"/>
          </a:p>
        </p:txBody>
      </p:sp>
      <p:sp>
        <p:nvSpPr>
          <p:cNvPr id="21" name="직사각형 20">
            <a:extLst>
              <a:ext uri="{FF2B5EF4-FFF2-40B4-BE49-F238E27FC236}">
                <a16:creationId xmlns:a16="http://schemas.microsoft.com/office/drawing/2014/main" id="{B33C11C1-7746-4345-A1E8-F207DC7AA3A2}"/>
              </a:ext>
            </a:extLst>
          </p:cNvPr>
          <p:cNvSpPr/>
          <p:nvPr/>
        </p:nvSpPr>
        <p:spPr>
          <a:xfrm>
            <a:off x="5991663" y="4715369"/>
            <a:ext cx="3143425" cy="584775"/>
          </a:xfrm>
          <a:prstGeom prst="rect">
            <a:avLst/>
          </a:prstGeom>
        </p:spPr>
        <p:txBody>
          <a:bodyPr wrap="none">
            <a:spAutoFit/>
          </a:bodyPr>
          <a:lstStyle/>
          <a:p>
            <a:r>
              <a:rPr lang="en-US" altLang="ko-KR" sz="3200" dirty="0">
                <a:solidFill>
                  <a:prstClr val="black"/>
                </a:solidFill>
              </a:rPr>
              <a:t>Vacuum Chamber</a:t>
            </a:r>
            <a:endParaRPr lang="ko-KR" altLang="en-US" dirty="0"/>
          </a:p>
        </p:txBody>
      </p:sp>
      <p:sp>
        <p:nvSpPr>
          <p:cNvPr id="23" name="직사각형 22">
            <a:extLst>
              <a:ext uri="{FF2B5EF4-FFF2-40B4-BE49-F238E27FC236}">
                <a16:creationId xmlns:a16="http://schemas.microsoft.com/office/drawing/2014/main" id="{0DB0989F-F06C-4878-9FF0-907D697BF95C}"/>
              </a:ext>
            </a:extLst>
          </p:cNvPr>
          <p:cNvSpPr/>
          <p:nvPr/>
        </p:nvSpPr>
        <p:spPr>
          <a:xfrm>
            <a:off x="11231651" y="4712126"/>
            <a:ext cx="2406236" cy="584775"/>
          </a:xfrm>
          <a:prstGeom prst="rect">
            <a:avLst/>
          </a:prstGeom>
        </p:spPr>
        <p:txBody>
          <a:bodyPr wrap="none">
            <a:spAutoFit/>
          </a:bodyPr>
          <a:lstStyle/>
          <a:p>
            <a:r>
              <a:rPr lang="en-US" altLang="ko-KR" sz="3200" dirty="0">
                <a:solidFill>
                  <a:prstClr val="black"/>
                </a:solidFill>
              </a:rPr>
              <a:t>DCM / Optics</a:t>
            </a:r>
            <a:endParaRPr lang="ko-KR" altLang="en-US" dirty="0"/>
          </a:p>
        </p:txBody>
      </p:sp>
      <p:pic>
        <p:nvPicPr>
          <p:cNvPr id="24" name="그림 23">
            <a:extLst>
              <a:ext uri="{FF2B5EF4-FFF2-40B4-BE49-F238E27FC236}">
                <a16:creationId xmlns:a16="http://schemas.microsoft.com/office/drawing/2014/main" id="{120D27CD-01E6-4F3F-BE3B-17F9D0B1D121}"/>
              </a:ext>
            </a:extLst>
          </p:cNvPr>
          <p:cNvPicPr>
            <a:picLocks noChangeAspect="1"/>
          </p:cNvPicPr>
          <p:nvPr/>
        </p:nvPicPr>
        <p:blipFill>
          <a:blip r:embed="rId5"/>
          <a:stretch>
            <a:fillRect/>
          </a:stretch>
        </p:blipFill>
        <p:spPr>
          <a:xfrm>
            <a:off x="4863830" y="2066775"/>
            <a:ext cx="2670404" cy="2291567"/>
          </a:xfrm>
          <a:prstGeom prst="rect">
            <a:avLst/>
          </a:prstGeom>
        </p:spPr>
      </p:pic>
      <p:pic>
        <p:nvPicPr>
          <p:cNvPr id="25" name="그림 24">
            <a:extLst>
              <a:ext uri="{FF2B5EF4-FFF2-40B4-BE49-F238E27FC236}">
                <a16:creationId xmlns:a16="http://schemas.microsoft.com/office/drawing/2014/main" id="{2C638D8F-35FB-488C-9C8B-48D8E76466BB}"/>
              </a:ext>
            </a:extLst>
          </p:cNvPr>
          <p:cNvPicPr>
            <a:picLocks noChangeAspect="1"/>
          </p:cNvPicPr>
          <p:nvPr/>
        </p:nvPicPr>
        <p:blipFill>
          <a:blip r:embed="rId6"/>
          <a:stretch>
            <a:fillRect/>
          </a:stretch>
        </p:blipFill>
        <p:spPr>
          <a:xfrm>
            <a:off x="7568998" y="2057032"/>
            <a:ext cx="2316687" cy="2301310"/>
          </a:xfrm>
          <a:prstGeom prst="rect">
            <a:avLst/>
          </a:prstGeom>
        </p:spPr>
      </p:pic>
      <p:pic>
        <p:nvPicPr>
          <p:cNvPr id="28" name="Picture 0">
            <a:extLst>
              <a:ext uri="{FF2B5EF4-FFF2-40B4-BE49-F238E27FC236}">
                <a16:creationId xmlns:a16="http://schemas.microsoft.com/office/drawing/2014/main" id="{C3624E23-CC36-4D3B-BBD8-8B738758D563}"/>
              </a:ext>
            </a:extLst>
          </p:cNvPr>
          <p:cNvPicPr>
            <a:picLocks noChangeAspect="1"/>
          </p:cNvPicPr>
          <p:nvPr/>
        </p:nvPicPr>
        <p:blipFill>
          <a:blip r:embed="rId7">
            <a:extLst/>
          </a:blip>
          <a:stretch>
            <a:fillRect/>
          </a:stretch>
        </p:blipFill>
        <p:spPr>
          <a:xfrm>
            <a:off x="10657515" y="1999678"/>
            <a:ext cx="1762315" cy="2352169"/>
          </a:xfrm>
          <a:prstGeom prst="rect">
            <a:avLst/>
          </a:prstGeom>
          <a:noFill/>
          <a:ln>
            <a:noFill/>
          </a:ln>
          <a:effectLst/>
        </p:spPr>
      </p:pic>
      <p:pic>
        <p:nvPicPr>
          <p:cNvPr id="31" name="그림 30">
            <a:extLst>
              <a:ext uri="{FF2B5EF4-FFF2-40B4-BE49-F238E27FC236}">
                <a16:creationId xmlns:a16="http://schemas.microsoft.com/office/drawing/2014/main" id="{1ACA2D3A-C95A-4F7B-9B09-2C0C64CDC6D2}"/>
              </a:ext>
            </a:extLst>
          </p:cNvPr>
          <p:cNvPicPr>
            <a:picLocks noChangeAspect="1"/>
          </p:cNvPicPr>
          <p:nvPr/>
        </p:nvPicPr>
        <p:blipFill>
          <a:blip r:embed="rId8"/>
          <a:stretch>
            <a:fillRect/>
          </a:stretch>
        </p:blipFill>
        <p:spPr>
          <a:xfrm>
            <a:off x="12542214" y="2032817"/>
            <a:ext cx="1762315" cy="2294815"/>
          </a:xfrm>
          <a:prstGeom prst="rect">
            <a:avLst/>
          </a:prstGeom>
        </p:spPr>
      </p:pic>
      <p:pic>
        <p:nvPicPr>
          <p:cNvPr id="32" name="Picture 12">
            <a:extLst>
              <a:ext uri="{FF2B5EF4-FFF2-40B4-BE49-F238E27FC236}">
                <a16:creationId xmlns:a16="http://schemas.microsoft.com/office/drawing/2014/main" id="{9560B9BB-145D-4AD5-B31E-2768F1D1430F}"/>
              </a:ext>
            </a:extLst>
          </p:cNvPr>
          <p:cNvPicPr>
            <a:picLocks noChangeAspect="1"/>
          </p:cNvPicPr>
          <p:nvPr/>
        </p:nvPicPr>
        <p:blipFill>
          <a:blip r:embed="rId9">
            <a:extLst/>
          </a:blip>
          <a:stretch>
            <a:fillRect/>
          </a:stretch>
        </p:blipFill>
        <p:spPr>
          <a:xfrm>
            <a:off x="285235" y="6631629"/>
            <a:ext cx="2217621" cy="1014311"/>
          </a:xfrm>
          <a:prstGeom prst="rect">
            <a:avLst/>
          </a:prstGeom>
          <a:noFill/>
          <a:ln>
            <a:noFill/>
          </a:ln>
          <a:effectLst/>
        </p:spPr>
      </p:pic>
      <p:pic>
        <p:nvPicPr>
          <p:cNvPr id="33" name="Picture 14">
            <a:extLst>
              <a:ext uri="{FF2B5EF4-FFF2-40B4-BE49-F238E27FC236}">
                <a16:creationId xmlns:a16="http://schemas.microsoft.com/office/drawing/2014/main" id="{2DA0C4D7-45FD-4BE9-AB7B-AE5308F8E9A4}"/>
              </a:ext>
            </a:extLst>
          </p:cNvPr>
          <p:cNvPicPr>
            <a:picLocks noChangeAspect="1"/>
          </p:cNvPicPr>
          <p:nvPr/>
        </p:nvPicPr>
        <p:blipFill>
          <a:blip r:embed="rId10">
            <a:extLst/>
          </a:blip>
          <a:stretch>
            <a:fillRect/>
          </a:stretch>
        </p:blipFill>
        <p:spPr>
          <a:xfrm>
            <a:off x="299946" y="5287926"/>
            <a:ext cx="2188200" cy="1244472"/>
          </a:xfrm>
          <a:prstGeom prst="rect">
            <a:avLst/>
          </a:prstGeom>
          <a:noFill/>
          <a:ln>
            <a:noFill/>
          </a:ln>
          <a:effectLst/>
        </p:spPr>
      </p:pic>
      <p:pic>
        <p:nvPicPr>
          <p:cNvPr id="34" name="Picture 7">
            <a:extLst>
              <a:ext uri="{FF2B5EF4-FFF2-40B4-BE49-F238E27FC236}">
                <a16:creationId xmlns:a16="http://schemas.microsoft.com/office/drawing/2014/main" id="{7D5517E1-C4BE-40A7-ADD7-1869BB7FC637}"/>
              </a:ext>
            </a:extLst>
          </p:cNvPr>
          <p:cNvPicPr>
            <a:picLocks noChangeAspect="1"/>
          </p:cNvPicPr>
          <p:nvPr/>
        </p:nvPicPr>
        <p:blipFill>
          <a:blip r:embed="rId11">
            <a:extLst/>
          </a:blip>
          <a:stretch>
            <a:fillRect/>
          </a:stretch>
        </p:blipFill>
        <p:spPr>
          <a:xfrm>
            <a:off x="2922140" y="5268602"/>
            <a:ext cx="1459058" cy="2377338"/>
          </a:xfrm>
          <a:prstGeom prst="rect">
            <a:avLst/>
          </a:prstGeom>
          <a:noFill/>
          <a:ln>
            <a:noFill/>
          </a:ln>
          <a:effectLst/>
        </p:spPr>
      </p:pic>
      <p:pic>
        <p:nvPicPr>
          <p:cNvPr id="37" name="그림 36">
            <a:extLst>
              <a:ext uri="{FF2B5EF4-FFF2-40B4-BE49-F238E27FC236}">
                <a16:creationId xmlns:a16="http://schemas.microsoft.com/office/drawing/2014/main" id="{973FE4D3-B894-480B-A0E5-9CCABDEFA2A6}"/>
              </a:ext>
            </a:extLst>
          </p:cNvPr>
          <p:cNvPicPr>
            <a:picLocks noChangeAspect="1"/>
          </p:cNvPicPr>
          <p:nvPr/>
        </p:nvPicPr>
        <p:blipFill>
          <a:blip r:embed="rId12"/>
          <a:stretch>
            <a:fillRect/>
          </a:stretch>
        </p:blipFill>
        <p:spPr>
          <a:xfrm>
            <a:off x="10627378" y="5237891"/>
            <a:ext cx="2157965" cy="2578532"/>
          </a:xfrm>
          <a:prstGeom prst="rect">
            <a:avLst/>
          </a:prstGeom>
        </p:spPr>
      </p:pic>
      <p:pic>
        <p:nvPicPr>
          <p:cNvPr id="38" name="그림 37">
            <a:extLst>
              <a:ext uri="{FF2B5EF4-FFF2-40B4-BE49-F238E27FC236}">
                <a16:creationId xmlns:a16="http://schemas.microsoft.com/office/drawing/2014/main" id="{108C814D-9815-41D2-ACE0-37CD6C7E99E3}"/>
              </a:ext>
            </a:extLst>
          </p:cNvPr>
          <p:cNvPicPr>
            <a:picLocks noChangeAspect="1"/>
          </p:cNvPicPr>
          <p:nvPr/>
        </p:nvPicPr>
        <p:blipFill>
          <a:blip r:embed="rId13"/>
          <a:stretch>
            <a:fillRect/>
          </a:stretch>
        </p:blipFill>
        <p:spPr>
          <a:xfrm>
            <a:off x="13047375" y="5245724"/>
            <a:ext cx="1407438" cy="2521067"/>
          </a:xfrm>
          <a:prstGeom prst="rect">
            <a:avLst/>
          </a:prstGeom>
        </p:spPr>
      </p:pic>
      <p:pic>
        <p:nvPicPr>
          <p:cNvPr id="41" name="그림 40">
            <a:extLst>
              <a:ext uri="{FF2B5EF4-FFF2-40B4-BE49-F238E27FC236}">
                <a16:creationId xmlns:a16="http://schemas.microsoft.com/office/drawing/2014/main" id="{F95A2F3B-B7F2-4C61-93A6-394E5BAD6DD7}"/>
              </a:ext>
            </a:extLst>
          </p:cNvPr>
          <p:cNvPicPr>
            <a:picLocks noChangeAspect="1"/>
          </p:cNvPicPr>
          <p:nvPr/>
        </p:nvPicPr>
        <p:blipFill>
          <a:blip r:embed="rId14"/>
          <a:stretch>
            <a:fillRect/>
          </a:stretch>
        </p:blipFill>
        <p:spPr>
          <a:xfrm>
            <a:off x="1890958" y="2064971"/>
            <a:ext cx="2423357" cy="2293371"/>
          </a:xfrm>
          <a:prstGeom prst="rect">
            <a:avLst/>
          </a:prstGeom>
        </p:spPr>
      </p:pic>
      <p:pic>
        <p:nvPicPr>
          <p:cNvPr id="26" name="그림 25">
            <a:extLst>
              <a:ext uri="{FF2B5EF4-FFF2-40B4-BE49-F238E27FC236}">
                <a16:creationId xmlns:a16="http://schemas.microsoft.com/office/drawing/2014/main" id="{51A82AFD-015C-4C03-84FC-C907490713AD}"/>
              </a:ext>
            </a:extLst>
          </p:cNvPr>
          <p:cNvPicPr>
            <a:picLocks noChangeAspect="1"/>
          </p:cNvPicPr>
          <p:nvPr/>
        </p:nvPicPr>
        <p:blipFill>
          <a:blip r:embed="rId15"/>
          <a:stretch>
            <a:fillRect/>
          </a:stretch>
        </p:blipFill>
        <p:spPr>
          <a:xfrm>
            <a:off x="242197" y="3380078"/>
            <a:ext cx="1648761" cy="1014311"/>
          </a:xfrm>
          <a:prstGeom prst="rect">
            <a:avLst/>
          </a:prstGeom>
        </p:spPr>
      </p:pic>
      <p:pic>
        <p:nvPicPr>
          <p:cNvPr id="27" name="object 2">
            <a:extLst>
              <a:ext uri="{FF2B5EF4-FFF2-40B4-BE49-F238E27FC236}">
                <a16:creationId xmlns:a16="http://schemas.microsoft.com/office/drawing/2014/main" id="{8571A893-0DBA-4C49-97E9-24DB1C71BE20}"/>
              </a:ext>
            </a:extLst>
          </p:cNvPr>
          <p:cNvPicPr/>
          <p:nvPr/>
        </p:nvPicPr>
        <p:blipFill>
          <a:blip r:embed="rId16" cstate="print"/>
          <a:stretch>
            <a:fillRect/>
          </a:stretch>
        </p:blipFill>
        <p:spPr>
          <a:xfrm>
            <a:off x="140561" y="2064971"/>
            <a:ext cx="1648760" cy="1215876"/>
          </a:xfrm>
          <a:prstGeom prst="rect">
            <a:avLst/>
          </a:prstGeom>
        </p:spPr>
      </p:pic>
      <p:sp>
        <p:nvSpPr>
          <p:cNvPr id="29" name="Rectangle 6">
            <a:extLst>
              <a:ext uri="{FF2B5EF4-FFF2-40B4-BE49-F238E27FC236}">
                <a16:creationId xmlns:a16="http://schemas.microsoft.com/office/drawing/2014/main" id="{EC340AB6-BB26-40D3-B22D-BE37E4E25D78}"/>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4" name="그림 3">
            <a:extLst>
              <a:ext uri="{FF2B5EF4-FFF2-40B4-BE49-F238E27FC236}">
                <a16:creationId xmlns:a16="http://schemas.microsoft.com/office/drawing/2014/main" id="{F831D7CD-7AD1-44CF-998B-D592E802464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10215" y="5300144"/>
            <a:ext cx="4380148" cy="2463833"/>
          </a:xfrm>
          <a:prstGeom prst="rect">
            <a:avLst/>
          </a:prstGeom>
        </p:spPr>
      </p:pic>
      <p:pic>
        <p:nvPicPr>
          <p:cNvPr id="39" name="Picture 2">
            <a:extLst>
              <a:ext uri="{FF2B5EF4-FFF2-40B4-BE49-F238E27FC236}">
                <a16:creationId xmlns:a16="http://schemas.microsoft.com/office/drawing/2014/main" id="{C393FDBF-577D-400C-84C7-D0C4941F052A}"/>
              </a:ext>
            </a:extLst>
          </p:cNvPr>
          <p:cNvPicPr>
            <a:picLocks noChangeAspect="1"/>
          </p:cNvPicPr>
          <p:nvPr/>
        </p:nvPicPr>
        <p:blipFill>
          <a:blip r:embed="rId18">
            <a:extLst/>
          </a:blip>
          <a:stretch>
            <a:fillRect/>
          </a:stretch>
        </p:blipFill>
        <p:spPr>
          <a:xfrm rot="5400000">
            <a:off x="4549367" y="5758439"/>
            <a:ext cx="2454114" cy="1531037"/>
          </a:xfrm>
          <a:prstGeom prst="rect">
            <a:avLst/>
          </a:prstGeom>
          <a:noFill/>
          <a:ln>
            <a:noFill/>
          </a:ln>
          <a:effectLst/>
        </p:spPr>
      </p:pic>
    </p:spTree>
    <p:extLst>
      <p:ext uri="{BB962C8B-B14F-4D97-AF65-F5344CB8AC3E}">
        <p14:creationId xmlns:p14="http://schemas.microsoft.com/office/powerpoint/2010/main" val="119847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직사각형 139">
            <a:extLst>
              <a:ext uri="{FF2B5EF4-FFF2-40B4-BE49-F238E27FC236}">
                <a16:creationId xmlns:a16="http://schemas.microsoft.com/office/drawing/2014/main" id="{5B7D6D10-6464-4B54-96EB-98AAE96B68EC}"/>
              </a:ext>
            </a:extLst>
          </p:cNvPr>
          <p:cNvSpPr/>
          <p:nvPr/>
        </p:nvSpPr>
        <p:spPr>
          <a:xfrm>
            <a:off x="0" y="629832"/>
            <a:ext cx="15236828" cy="2455339"/>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456" tIns="22228" rIns="44456" bIns="22228" rtlCol="0" anchor="ctr"/>
          <a:lstStyle/>
          <a:p>
            <a:pPr algn="ctr"/>
            <a:endParaRPr lang="ko-KR" altLang="en-US" sz="2511" spc="-118" dirty="0">
              <a:solidFill>
                <a:schemeClr val="tx1"/>
              </a:solidFill>
              <a:latin typeface="HY헤드라인M" panose="02030600000101010101" pitchFamily="18" charset="-127"/>
              <a:ea typeface="HY헤드라인M" panose="02030600000101010101" pitchFamily="18" charset="-127"/>
            </a:endParaRPr>
          </a:p>
        </p:txBody>
      </p:sp>
      <p:sp>
        <p:nvSpPr>
          <p:cNvPr id="141" name="직사각형 140">
            <a:extLst>
              <a:ext uri="{FF2B5EF4-FFF2-40B4-BE49-F238E27FC236}">
                <a16:creationId xmlns:a16="http://schemas.microsoft.com/office/drawing/2014/main" id="{8EFCC1DB-F30D-4BC3-8463-60892E1E4033}"/>
              </a:ext>
            </a:extLst>
          </p:cNvPr>
          <p:cNvSpPr/>
          <p:nvPr/>
        </p:nvSpPr>
        <p:spPr>
          <a:xfrm>
            <a:off x="1472399" y="1056494"/>
            <a:ext cx="3920908" cy="783562"/>
          </a:xfrm>
          <a:prstGeom prst="rect">
            <a:avLst/>
          </a:prstGeom>
        </p:spPr>
        <p:txBody>
          <a:bodyPr wrap="square" lIns="44463" tIns="22232" rIns="44463" bIns="22232">
            <a:spAutoFit/>
          </a:bodyPr>
          <a:lstStyle/>
          <a:p>
            <a:pPr algn="dist">
              <a:defRPr/>
            </a:pPr>
            <a:r>
              <a:rPr lang="en-US" altLang="ko-KR" sz="4800" b="1" dirty="0">
                <a:solidFill>
                  <a:schemeClr val="accent1">
                    <a:lumMod val="75000"/>
                  </a:schemeClr>
                </a:solidFill>
                <a:effectLst>
                  <a:outerShdw blurRad="38100" dist="38100" dir="2700000" algn="tl">
                    <a:srgbClr val="000000">
                      <a:alpha val="43137"/>
                    </a:srgbClr>
                  </a:outerShdw>
                </a:effectLst>
                <a:ea typeface="+mj-ea"/>
                <a:cs typeface="Arial" pitchFamily="34" charset="0"/>
              </a:rPr>
              <a:t>CONTENTS</a:t>
            </a:r>
          </a:p>
        </p:txBody>
      </p:sp>
      <p:sp>
        <p:nvSpPr>
          <p:cNvPr id="42" name="Rectangle 13">
            <a:extLst>
              <a:ext uri="{FF2B5EF4-FFF2-40B4-BE49-F238E27FC236}">
                <a16:creationId xmlns:a16="http://schemas.microsoft.com/office/drawing/2014/main" id="{E0086AD4-5478-42DA-BC30-43FB1EE92013}"/>
              </a:ext>
            </a:extLst>
          </p:cNvPr>
          <p:cNvSpPr>
            <a:spLocks noChangeArrowheads="1"/>
          </p:cNvSpPr>
          <p:nvPr/>
        </p:nvSpPr>
        <p:spPr bwMode="auto">
          <a:xfrm>
            <a:off x="1290721" y="2147673"/>
            <a:ext cx="568278"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ea typeface="+mj-ea"/>
                <a:cs typeface="산돌고딕 L"/>
              </a:rPr>
              <a:t>I. General Overview</a:t>
            </a:r>
          </a:p>
        </p:txBody>
      </p:sp>
      <p:sp>
        <p:nvSpPr>
          <p:cNvPr id="74" name="Rectangle 13">
            <a:extLst>
              <a:ext uri="{FF2B5EF4-FFF2-40B4-BE49-F238E27FC236}">
                <a16:creationId xmlns:a16="http://schemas.microsoft.com/office/drawing/2014/main" id="{E0086AD4-5478-42DA-BC30-43FB1EE92013}"/>
              </a:ext>
            </a:extLst>
          </p:cNvPr>
          <p:cNvSpPr>
            <a:spLocks noChangeArrowheads="1"/>
          </p:cNvSpPr>
          <p:nvPr/>
        </p:nvSpPr>
        <p:spPr bwMode="auto">
          <a:xfrm>
            <a:off x="4714938" y="21476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cs typeface="산돌고딕 L"/>
              </a:rPr>
              <a:t>II. Site and Building</a:t>
            </a:r>
          </a:p>
        </p:txBody>
      </p:sp>
      <p:pic>
        <p:nvPicPr>
          <p:cNvPr id="19" name="그림 18">
            <a:extLst>
              <a:ext uri="{FF2B5EF4-FFF2-40B4-BE49-F238E27FC236}">
                <a16:creationId xmlns:a16="http://schemas.microsoft.com/office/drawing/2014/main" id="{38A17D72-ACB7-4EF2-93C7-AC9858D65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0" name="그림 19">
            <a:extLst>
              <a:ext uri="{FF2B5EF4-FFF2-40B4-BE49-F238E27FC236}">
                <a16:creationId xmlns:a16="http://schemas.microsoft.com/office/drawing/2014/main" id="{8000C437-17AC-4B3E-9FF9-A6C6E3F8A8CF}"/>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1" name="Rectangle 6">
            <a:extLst>
              <a:ext uri="{FF2B5EF4-FFF2-40B4-BE49-F238E27FC236}">
                <a16:creationId xmlns:a16="http://schemas.microsoft.com/office/drawing/2014/main" id="{F6F82A49-D773-4C57-A97F-CF29CC28D8F3}"/>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 name="TextBox 2">
            <a:extLst>
              <a:ext uri="{FF2B5EF4-FFF2-40B4-BE49-F238E27FC236}">
                <a16:creationId xmlns:a16="http://schemas.microsoft.com/office/drawing/2014/main" id="{03147F3A-9688-4943-8D15-37776D5392C0}"/>
              </a:ext>
            </a:extLst>
          </p:cNvPr>
          <p:cNvSpPr txBox="1"/>
          <p:nvPr/>
        </p:nvSpPr>
        <p:spPr>
          <a:xfrm>
            <a:off x="1188677" y="3107449"/>
            <a:ext cx="3298799" cy="1583510"/>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User Activities in Korea</a:t>
            </a:r>
          </a:p>
          <a:p>
            <a:pPr defTabSz="1443573">
              <a:lnSpc>
                <a:spcPct val="150000"/>
              </a:lnSpc>
              <a:spcBef>
                <a:spcPts val="630"/>
              </a:spcBef>
            </a:pPr>
            <a:r>
              <a:rPr lang="en-US" altLang="ko-KR" sz="2000" b="1" dirty="0">
                <a:solidFill>
                  <a:schemeClr val="bg1">
                    <a:lumMod val="50000"/>
                  </a:schemeClr>
                </a:solidFill>
                <a:cs typeface="Arial" pitchFamily="34" charset="0"/>
              </a:rPr>
              <a:t>2. Overall Project</a:t>
            </a:r>
          </a:p>
          <a:p>
            <a:pPr defTabSz="1443573">
              <a:lnSpc>
                <a:spcPct val="150000"/>
              </a:lnSpc>
              <a:spcBef>
                <a:spcPts val="630"/>
              </a:spcBef>
            </a:pPr>
            <a:r>
              <a:rPr lang="en-US" altLang="ko-KR" sz="2000" b="1" dirty="0">
                <a:solidFill>
                  <a:schemeClr val="bg1">
                    <a:lumMod val="50000"/>
                  </a:schemeClr>
                </a:solidFill>
                <a:cs typeface="Arial" pitchFamily="34" charset="0"/>
              </a:rPr>
              <a:t>3. Road Map as User Facility</a:t>
            </a:r>
          </a:p>
        </p:txBody>
      </p:sp>
      <p:sp>
        <p:nvSpPr>
          <p:cNvPr id="4" name="TextBox 3">
            <a:extLst>
              <a:ext uri="{FF2B5EF4-FFF2-40B4-BE49-F238E27FC236}">
                <a16:creationId xmlns:a16="http://schemas.microsoft.com/office/drawing/2014/main" id="{7F9FF385-AB3F-41F5-B17A-9A85F46AF0B6}"/>
              </a:ext>
            </a:extLst>
          </p:cNvPr>
          <p:cNvSpPr txBox="1"/>
          <p:nvPr/>
        </p:nvSpPr>
        <p:spPr>
          <a:xfrm>
            <a:off x="4629980" y="3090510"/>
            <a:ext cx="3972013" cy="1044901"/>
          </a:xfrm>
          <a:prstGeom prst="rect">
            <a:avLst/>
          </a:prstGeom>
          <a:noFill/>
        </p:spPr>
        <p:txBody>
          <a:bodyPr wrap="square" rtlCol="0">
            <a:spAutoFit/>
          </a:bodyPr>
          <a:lstStyle/>
          <a:p>
            <a:pPr marL="342900" indent="-342900" defTabSz="1443573">
              <a:lnSpc>
                <a:spcPct val="150000"/>
              </a:lnSpc>
              <a:spcBef>
                <a:spcPts val="630"/>
              </a:spcBef>
              <a:buAutoNum type="arabicPeriod"/>
            </a:pPr>
            <a:r>
              <a:rPr lang="en-US" altLang="ko-KR" sz="2000" b="1" dirty="0">
                <a:solidFill>
                  <a:schemeClr val="bg1">
                    <a:lumMod val="50000"/>
                  </a:schemeClr>
                </a:solidFill>
                <a:cs typeface="Arial" pitchFamily="34" charset="0"/>
              </a:rPr>
              <a:t>Site Construction</a:t>
            </a:r>
          </a:p>
          <a:p>
            <a:pPr marL="342900" lvl="0" indent="-342900" defTabSz="1443573">
              <a:lnSpc>
                <a:spcPct val="150000"/>
              </a:lnSpc>
              <a:spcBef>
                <a:spcPts val="630"/>
              </a:spcBef>
              <a:buFontTx/>
              <a:buAutoNum type="arabicPeriod"/>
              <a:defRPr/>
            </a:pPr>
            <a:r>
              <a:rPr lang="en-US" altLang="ko-KR" sz="2000" b="1" dirty="0">
                <a:solidFill>
                  <a:schemeClr val="bg1">
                    <a:lumMod val="50000"/>
                  </a:schemeClr>
                </a:solidFill>
                <a:cs typeface="Arial" pitchFamily="34" charset="0"/>
              </a:rPr>
              <a:t>Building Design</a:t>
            </a:r>
          </a:p>
        </p:txBody>
      </p:sp>
      <p:sp>
        <p:nvSpPr>
          <p:cNvPr id="8" name="TextBox 7">
            <a:extLst>
              <a:ext uri="{FF2B5EF4-FFF2-40B4-BE49-F238E27FC236}">
                <a16:creationId xmlns:a16="http://schemas.microsoft.com/office/drawing/2014/main" id="{19E33F56-3A8C-4C90-B272-FC2135186662}"/>
              </a:ext>
            </a:extLst>
          </p:cNvPr>
          <p:cNvSpPr txBox="1"/>
          <p:nvPr/>
        </p:nvSpPr>
        <p:spPr>
          <a:xfrm>
            <a:off x="8313398" y="3112412"/>
            <a:ext cx="2888843" cy="2919710"/>
          </a:xfrm>
          <a:prstGeom prst="rect">
            <a:avLst/>
          </a:prstGeom>
          <a:noFill/>
        </p:spPr>
        <p:txBody>
          <a:bodyPr wrap="square" rtlCol="0">
            <a:spAutoFit/>
          </a:bodyPr>
          <a:lstStyle/>
          <a:p>
            <a:pPr defTabSz="1443573">
              <a:lnSpc>
                <a:spcPct val="150000"/>
              </a:lnSpc>
              <a:spcBef>
                <a:spcPts val="630"/>
              </a:spcBef>
            </a:pPr>
            <a:r>
              <a:rPr lang="en-US" altLang="ko-KR" sz="2000" b="1" dirty="0">
                <a:solidFill>
                  <a:schemeClr val="bg1">
                    <a:lumMod val="50000"/>
                  </a:schemeClr>
                </a:solidFill>
                <a:cs typeface="Arial" pitchFamily="34" charset="0"/>
              </a:rPr>
              <a:t>1. Main Parameters</a:t>
            </a:r>
          </a:p>
          <a:p>
            <a:pPr defTabSz="1443573">
              <a:lnSpc>
                <a:spcPct val="150000"/>
              </a:lnSpc>
              <a:spcBef>
                <a:spcPts val="630"/>
              </a:spcBef>
            </a:pPr>
            <a:r>
              <a:rPr lang="en-US" altLang="ko-KR" sz="2000" b="1" dirty="0">
                <a:solidFill>
                  <a:schemeClr val="bg1">
                    <a:lumMod val="50000"/>
                  </a:schemeClr>
                </a:solidFill>
                <a:cs typeface="Arial" pitchFamily="34" charset="0"/>
              </a:rPr>
              <a:t>2.</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Accelerator</a:t>
            </a:r>
          </a:p>
          <a:p>
            <a:pPr defTabSz="1443573">
              <a:lnSpc>
                <a:spcPct val="150000"/>
              </a:lnSpc>
              <a:spcBef>
                <a:spcPts val="630"/>
              </a:spcBef>
            </a:pPr>
            <a:r>
              <a:rPr lang="en-US" altLang="ko-KR" sz="2000" b="1" dirty="0">
                <a:solidFill>
                  <a:schemeClr val="bg1">
                    <a:lumMod val="50000"/>
                  </a:schemeClr>
                </a:solidFill>
                <a:cs typeface="Arial" pitchFamily="34" charset="0"/>
              </a:rPr>
              <a:t>3. Phase-I</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Beamline</a:t>
            </a:r>
          </a:p>
          <a:p>
            <a:pPr defTabSz="1443573">
              <a:lnSpc>
                <a:spcPct val="150000"/>
              </a:lnSpc>
              <a:spcBef>
                <a:spcPts val="630"/>
              </a:spcBef>
            </a:pPr>
            <a:r>
              <a:rPr lang="en-US" altLang="ko-KR" sz="2000" b="1" dirty="0">
                <a:solidFill>
                  <a:schemeClr val="bg1">
                    <a:lumMod val="50000"/>
                  </a:schemeClr>
                </a:solidFill>
                <a:cs typeface="Arial" pitchFamily="34" charset="0"/>
              </a:rPr>
              <a:t>4.</a:t>
            </a:r>
            <a:r>
              <a:rPr lang="ko-KR" altLang="en-US" sz="2000" b="1" dirty="0">
                <a:solidFill>
                  <a:schemeClr val="bg1">
                    <a:lumMod val="50000"/>
                  </a:schemeClr>
                </a:solidFill>
                <a:cs typeface="Arial" pitchFamily="34" charset="0"/>
              </a:rPr>
              <a:t> </a:t>
            </a:r>
            <a:r>
              <a:rPr lang="en-US" altLang="ko-KR" sz="2000" b="1" dirty="0">
                <a:solidFill>
                  <a:schemeClr val="bg1">
                    <a:lumMod val="50000"/>
                  </a:schemeClr>
                </a:solidFill>
                <a:cs typeface="Arial" pitchFamily="34" charset="0"/>
              </a:rPr>
              <a:t>Prototype testing</a:t>
            </a:r>
          </a:p>
          <a:p>
            <a:pPr defTabSz="1443573">
              <a:lnSpc>
                <a:spcPct val="150000"/>
              </a:lnSpc>
              <a:spcBef>
                <a:spcPts val="630"/>
              </a:spcBef>
            </a:pPr>
            <a:endParaRPr lang="en-US" altLang="ko-KR" sz="1400" b="1" dirty="0">
              <a:solidFill>
                <a:srgbClr val="FF0000"/>
              </a:solidFill>
              <a:latin typeface="HY헤드라인M" panose="02030600000101010101" pitchFamily="18" charset="-127"/>
              <a:ea typeface="HY헤드라인M" panose="02030600000101010101" pitchFamily="18" charset="-127"/>
              <a:cs typeface="Arial" pitchFamily="34" charset="0"/>
            </a:endParaRPr>
          </a:p>
          <a:p>
            <a:pPr defTabSz="1443573">
              <a:lnSpc>
                <a:spcPct val="150000"/>
              </a:lnSpc>
              <a:spcBef>
                <a:spcPts val="630"/>
              </a:spcBef>
            </a:pPr>
            <a:endParaRPr lang="en-US" altLang="ko-KR" sz="1400" dirty="0">
              <a:solidFill>
                <a:prstClr val="black"/>
              </a:solidFill>
              <a:latin typeface="HY헤드라인M" panose="02030600000101010101" pitchFamily="18" charset="-127"/>
              <a:ea typeface="HY헤드라인M" panose="02030600000101010101" pitchFamily="18" charset="-127"/>
              <a:cs typeface="Arial" pitchFamily="34" charset="0"/>
            </a:endParaRPr>
          </a:p>
        </p:txBody>
      </p:sp>
      <p:sp>
        <p:nvSpPr>
          <p:cNvPr id="28" name="TextBox 27">
            <a:extLst>
              <a:ext uri="{FF2B5EF4-FFF2-40B4-BE49-F238E27FC236}">
                <a16:creationId xmlns:a16="http://schemas.microsoft.com/office/drawing/2014/main" id="{8F6E3CBE-6E64-4E7B-A1A4-9F531EE81889}"/>
              </a:ext>
            </a:extLst>
          </p:cNvPr>
          <p:cNvSpPr txBox="1"/>
          <p:nvPr/>
        </p:nvSpPr>
        <p:spPr>
          <a:xfrm>
            <a:off x="11646764" y="3093974"/>
            <a:ext cx="2888843" cy="2122119"/>
          </a:xfrm>
          <a:prstGeom prst="rect">
            <a:avLst/>
          </a:prstGeom>
          <a:noFill/>
        </p:spPr>
        <p:txBody>
          <a:bodyPr wrap="square" rtlCol="0">
            <a:spAutoFit/>
          </a:bodyPr>
          <a:lstStyle/>
          <a:p>
            <a:pPr defTabSz="1443573">
              <a:lnSpc>
                <a:spcPct val="150000"/>
              </a:lnSpc>
              <a:spcBef>
                <a:spcPts val="630"/>
              </a:spcBef>
            </a:pPr>
            <a:r>
              <a:rPr lang="en-US" altLang="ko-KR" sz="2000" b="1" dirty="0">
                <a:solidFill>
                  <a:srgbClr val="0000FF"/>
                </a:solidFill>
                <a:cs typeface="Arial" pitchFamily="34" charset="0"/>
              </a:rPr>
              <a:t>1. HR Development</a:t>
            </a:r>
          </a:p>
          <a:p>
            <a:pPr defTabSz="1443573">
              <a:lnSpc>
                <a:spcPct val="150000"/>
              </a:lnSpc>
              <a:spcBef>
                <a:spcPts val="630"/>
              </a:spcBef>
            </a:pPr>
            <a:r>
              <a:rPr lang="en-US" altLang="ko-KR" sz="2000" b="1" dirty="0">
                <a:solidFill>
                  <a:srgbClr val="0000FF"/>
                </a:solidFill>
                <a:cs typeface="Arial" pitchFamily="34" charset="0"/>
              </a:rPr>
              <a:t>2.</a:t>
            </a:r>
            <a:r>
              <a:rPr lang="ko-KR" altLang="en-US" sz="2000" b="1" dirty="0">
                <a:solidFill>
                  <a:srgbClr val="0000FF"/>
                </a:solidFill>
                <a:cs typeface="Arial" pitchFamily="34" charset="0"/>
              </a:rPr>
              <a:t> </a:t>
            </a:r>
            <a:r>
              <a:rPr lang="en-US" altLang="ko-KR" sz="2000" b="1" dirty="0">
                <a:solidFill>
                  <a:srgbClr val="0000FF"/>
                </a:solidFill>
                <a:cs typeface="Arial" pitchFamily="34" charset="0"/>
              </a:rPr>
              <a:t>Utilization</a:t>
            </a:r>
          </a:p>
          <a:p>
            <a:pPr defTabSz="1443573">
              <a:lnSpc>
                <a:spcPct val="150000"/>
              </a:lnSpc>
              <a:spcBef>
                <a:spcPts val="630"/>
              </a:spcBef>
            </a:pPr>
            <a:r>
              <a:rPr lang="en-US" altLang="ko-KR" sz="2000" b="1" dirty="0">
                <a:solidFill>
                  <a:srgbClr val="0000FF"/>
                </a:solidFill>
                <a:cs typeface="Arial" pitchFamily="34" charset="0"/>
              </a:rPr>
              <a:t>3. R&amp;D Activities</a:t>
            </a:r>
          </a:p>
          <a:p>
            <a:pPr defTabSz="1443573">
              <a:lnSpc>
                <a:spcPct val="150000"/>
              </a:lnSpc>
              <a:spcBef>
                <a:spcPts val="630"/>
              </a:spcBef>
            </a:pPr>
            <a:r>
              <a:rPr lang="en-US" altLang="ko-KR" sz="2000" b="1" dirty="0">
                <a:solidFill>
                  <a:srgbClr val="0000FF"/>
                </a:solidFill>
                <a:cs typeface="Arial" pitchFamily="34" charset="0"/>
              </a:rPr>
              <a:t>4. Summary </a:t>
            </a:r>
          </a:p>
        </p:txBody>
      </p:sp>
      <p:sp>
        <p:nvSpPr>
          <p:cNvPr id="27" name="슬라이드 번호 개체 틀 1">
            <a:extLst>
              <a:ext uri="{FF2B5EF4-FFF2-40B4-BE49-F238E27FC236}">
                <a16:creationId xmlns:a16="http://schemas.microsoft.com/office/drawing/2014/main" id="{11C49381-7C27-4F66-BB2E-180E5E9DA715}"/>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24</a:t>
            </a:fld>
            <a:endParaRPr lang="en-US" sz="2400" dirty="0">
              <a:solidFill>
                <a:srgbClr val="898989"/>
              </a:solidFill>
            </a:endParaRPr>
          </a:p>
        </p:txBody>
      </p:sp>
      <p:sp>
        <p:nvSpPr>
          <p:cNvPr id="29" name="Rectangle 13">
            <a:extLst>
              <a:ext uri="{FF2B5EF4-FFF2-40B4-BE49-F238E27FC236}">
                <a16:creationId xmlns:a16="http://schemas.microsoft.com/office/drawing/2014/main" id="{00FEAC6B-13BC-4D0F-8C51-4BAF1F1CFE80}"/>
              </a:ext>
            </a:extLst>
          </p:cNvPr>
          <p:cNvSpPr>
            <a:spLocks noChangeArrowheads="1"/>
          </p:cNvSpPr>
          <p:nvPr/>
        </p:nvSpPr>
        <p:spPr bwMode="auto">
          <a:xfrm>
            <a:off x="8363558" y="214639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chemeClr val="bg1">
                    <a:lumMod val="50000"/>
                  </a:schemeClr>
                </a:solidFill>
                <a:effectLst>
                  <a:outerShdw blurRad="38100" dist="38100" dir="2700000" algn="tl">
                    <a:srgbClr val="000000">
                      <a:alpha val="43137"/>
                    </a:srgbClr>
                  </a:outerShdw>
                </a:effectLst>
                <a:cs typeface="산돌고딕 L"/>
              </a:rPr>
              <a:t>III. Machine</a:t>
            </a:r>
          </a:p>
        </p:txBody>
      </p:sp>
      <p:sp>
        <p:nvSpPr>
          <p:cNvPr id="30" name="Rectangle 13">
            <a:extLst>
              <a:ext uri="{FF2B5EF4-FFF2-40B4-BE49-F238E27FC236}">
                <a16:creationId xmlns:a16="http://schemas.microsoft.com/office/drawing/2014/main" id="{DEBD152F-51EB-4014-8C57-A2E113706B4D}"/>
              </a:ext>
            </a:extLst>
          </p:cNvPr>
          <p:cNvSpPr>
            <a:spLocks noChangeArrowheads="1"/>
          </p:cNvSpPr>
          <p:nvPr/>
        </p:nvSpPr>
        <p:spPr bwMode="auto">
          <a:xfrm>
            <a:off x="11708738" y="2138770"/>
            <a:ext cx="1281033" cy="631150"/>
          </a:xfrm>
          <a:prstGeom prst="rect">
            <a:avLst/>
          </a:prstGeom>
          <a:noFill/>
          <a:ln w="6350">
            <a:noFill/>
            <a:miter lim="800000"/>
            <a:headEnd/>
            <a:tailEnd/>
          </a:ln>
        </p:spPr>
        <p:txBody>
          <a:bodyPr wrap="none" lIns="0" tIns="0" rIns="0" bIns="0" anchor="ctr">
            <a:noAutofit/>
          </a:bodyPr>
          <a:lstStyle/>
          <a:p>
            <a:pPr defTabSz="1157168">
              <a:defRPr/>
            </a:pPr>
            <a:r>
              <a:rPr lang="en-US" altLang="ko-KR" sz="2800" b="1" spc="-118" dirty="0">
                <a:solidFill>
                  <a:srgbClr val="0000FF"/>
                </a:solidFill>
                <a:effectLst>
                  <a:outerShdw blurRad="38100" dist="38100" dir="2700000" algn="tl">
                    <a:srgbClr val="000000">
                      <a:alpha val="43137"/>
                    </a:srgbClr>
                  </a:outerShdw>
                </a:effectLst>
                <a:cs typeface="산돌고딕 L"/>
              </a:rPr>
              <a:t>IV. Plan and Summary</a:t>
            </a:r>
          </a:p>
        </p:txBody>
      </p:sp>
    </p:spTree>
    <p:extLst>
      <p:ext uri="{BB962C8B-B14F-4D97-AF65-F5344CB8AC3E}">
        <p14:creationId xmlns:p14="http://schemas.microsoft.com/office/powerpoint/2010/main" val="982597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EE57332E-1719-42C3-9C27-BDEE646A2ACF}"/>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25</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8143511" cy="830997"/>
          </a:xfrm>
          <a:prstGeom prst="rect">
            <a:avLst/>
          </a:prstGeom>
          <a:noFill/>
        </p:spPr>
        <p:txBody>
          <a:bodyPr wrap="none" rtlCol="0">
            <a:spAutoFit/>
          </a:bodyPr>
          <a:lstStyle/>
          <a:p>
            <a:r>
              <a:rPr lang="en-US" altLang="ko-KR" sz="4800" dirty="0">
                <a:solidFill>
                  <a:schemeClr val="bg1"/>
                </a:solidFill>
              </a:rPr>
              <a:t>Human Resource Development</a:t>
            </a:r>
            <a:endParaRPr lang="ko-KR" altLang="en-US" sz="4800" dirty="0">
              <a:solidFill>
                <a:schemeClr val="bg1"/>
              </a:solidFill>
            </a:endParaRPr>
          </a:p>
        </p:txBody>
      </p:sp>
      <p:sp>
        <p:nvSpPr>
          <p:cNvPr id="6" name="직사각형 5">
            <a:extLst>
              <a:ext uri="{FF2B5EF4-FFF2-40B4-BE49-F238E27FC236}">
                <a16:creationId xmlns:a16="http://schemas.microsoft.com/office/drawing/2014/main" id="{9D71504E-3B84-41BA-9391-F0542D0FA875}"/>
              </a:ext>
            </a:extLst>
          </p:cNvPr>
          <p:cNvSpPr/>
          <p:nvPr/>
        </p:nvSpPr>
        <p:spPr>
          <a:xfrm>
            <a:off x="955580" y="1336895"/>
            <a:ext cx="12389717" cy="4378122"/>
          </a:xfrm>
          <a:prstGeom prst="rect">
            <a:avLst/>
          </a:prstGeom>
        </p:spPr>
        <p:txBody>
          <a:bodyPr wrap="square">
            <a:spAutoFit/>
          </a:bodyPr>
          <a:lstStyle/>
          <a:p>
            <a:pPr lvl="0" algn="just"/>
            <a:r>
              <a:rPr lang="en-US" altLang="ko-KR" sz="3200" dirty="0">
                <a:solidFill>
                  <a:prstClr val="black"/>
                </a:solidFill>
              </a:rPr>
              <a:t>• (Plan) Key Personnel for Construction and Operation </a:t>
            </a:r>
          </a:p>
          <a:p>
            <a:pPr algn="just"/>
            <a:r>
              <a:rPr lang="en-US" altLang="ko-KR" sz="3200" dirty="0"/>
              <a:t>  - Officially 150 Personnel </a:t>
            </a:r>
          </a:p>
          <a:p>
            <a:pPr algn="just"/>
            <a:r>
              <a:rPr lang="en-US" altLang="ko-KR" sz="3200" dirty="0"/>
              <a:t>  - The justification for increasing the workforce to 214 personnel </a:t>
            </a:r>
          </a:p>
          <a:p>
            <a:pPr algn="just"/>
            <a:r>
              <a:rPr lang="en-US" altLang="ko-KR" sz="3200" dirty="0"/>
              <a:t>    has been established through policy research project   </a:t>
            </a:r>
          </a:p>
          <a:p>
            <a:pPr algn="just"/>
            <a:r>
              <a:rPr lang="en-US" altLang="ko-KR" sz="3200" dirty="0"/>
              <a:t>    </a:t>
            </a:r>
            <a:endParaRPr lang="en-US" altLang="ko-KR" sz="3200" dirty="0">
              <a:solidFill>
                <a:prstClr val="black"/>
              </a:solidFill>
            </a:endParaRPr>
          </a:p>
          <a:p>
            <a:pPr lvl="0" algn="just"/>
            <a:r>
              <a:rPr lang="en-US" altLang="ko-KR" sz="3200" dirty="0">
                <a:solidFill>
                  <a:prstClr val="black"/>
                </a:solidFill>
              </a:rPr>
              <a:t>• (Execution) Complex Workforce Structure</a:t>
            </a:r>
          </a:p>
          <a:p>
            <a:pPr algn="just"/>
            <a:r>
              <a:rPr lang="en-US" altLang="ko-KR" sz="3200" dirty="0"/>
              <a:t>  - Progress on unified recruitment  </a:t>
            </a:r>
          </a:p>
          <a:p>
            <a:pPr algn="just"/>
            <a:r>
              <a:rPr lang="en-US" altLang="ko-KR" sz="3200" dirty="0"/>
              <a:t>  - Securing and increasing authorized regular positions</a:t>
            </a:r>
            <a:endParaRPr lang="en-US" altLang="ko-KR" sz="3200" dirty="0">
              <a:solidFill>
                <a:prstClr val="black"/>
              </a:solidFill>
            </a:endParaRPr>
          </a:p>
          <a:p>
            <a:pPr lvl="0" algn="just"/>
            <a:endParaRPr lang="ko-KR" altLang="en-US" dirty="0"/>
          </a:p>
        </p:txBody>
      </p:sp>
      <p:sp>
        <p:nvSpPr>
          <p:cNvPr id="7" name="Rectangle 6">
            <a:extLst>
              <a:ext uri="{FF2B5EF4-FFF2-40B4-BE49-F238E27FC236}">
                <a16:creationId xmlns:a16="http://schemas.microsoft.com/office/drawing/2014/main" id="{046A5DDB-6CBA-44C2-9120-4128C26733AF}"/>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11" name="그림 10">
            <a:extLst>
              <a:ext uri="{FF2B5EF4-FFF2-40B4-BE49-F238E27FC236}">
                <a16:creationId xmlns:a16="http://schemas.microsoft.com/office/drawing/2014/main" id="{CBC4A2A4-4CA6-4F47-930C-39368BFB2068}"/>
              </a:ext>
            </a:extLst>
          </p:cNvPr>
          <p:cNvPicPr>
            <a:picLocks noChangeAspect="1"/>
          </p:cNvPicPr>
          <p:nvPr/>
        </p:nvPicPr>
        <p:blipFill rotWithShape="1">
          <a:blip r:embed="rId5"/>
          <a:srcRect t="13652"/>
          <a:stretch/>
        </p:blipFill>
        <p:spPr>
          <a:xfrm>
            <a:off x="737909" y="5149707"/>
            <a:ext cx="6804756" cy="2711119"/>
          </a:xfrm>
          <a:prstGeom prst="rect">
            <a:avLst/>
          </a:prstGeom>
        </p:spPr>
      </p:pic>
      <p:pic>
        <p:nvPicPr>
          <p:cNvPr id="4" name="그림 3">
            <a:extLst>
              <a:ext uri="{FF2B5EF4-FFF2-40B4-BE49-F238E27FC236}">
                <a16:creationId xmlns:a16="http://schemas.microsoft.com/office/drawing/2014/main" id="{8675FC39-F2BC-48AF-BDE6-305C5A86699A}"/>
              </a:ext>
            </a:extLst>
          </p:cNvPr>
          <p:cNvPicPr>
            <a:picLocks noChangeAspect="1"/>
          </p:cNvPicPr>
          <p:nvPr/>
        </p:nvPicPr>
        <p:blipFill>
          <a:blip r:embed="rId6"/>
          <a:stretch>
            <a:fillRect/>
          </a:stretch>
        </p:blipFill>
        <p:spPr>
          <a:xfrm>
            <a:off x="7766398" y="5106869"/>
            <a:ext cx="6803726" cy="2706859"/>
          </a:xfrm>
          <a:prstGeom prst="rect">
            <a:avLst/>
          </a:prstGeom>
        </p:spPr>
      </p:pic>
      <p:pic>
        <p:nvPicPr>
          <p:cNvPr id="8" name="그림 7">
            <a:extLst>
              <a:ext uri="{FF2B5EF4-FFF2-40B4-BE49-F238E27FC236}">
                <a16:creationId xmlns:a16="http://schemas.microsoft.com/office/drawing/2014/main" id="{28E86FC6-3EDA-44EC-B9E7-AC148C2149DC}"/>
              </a:ext>
            </a:extLst>
          </p:cNvPr>
          <p:cNvPicPr>
            <a:picLocks noChangeAspect="1"/>
          </p:cNvPicPr>
          <p:nvPr/>
        </p:nvPicPr>
        <p:blipFill>
          <a:blip r:embed="rId7"/>
          <a:stretch>
            <a:fillRect/>
          </a:stretch>
        </p:blipFill>
        <p:spPr>
          <a:xfrm>
            <a:off x="11883933" y="1421107"/>
            <a:ext cx="3190275" cy="3663698"/>
          </a:xfrm>
          <a:prstGeom prst="rect">
            <a:avLst/>
          </a:prstGeom>
          <a:effectLst>
            <a:outerShdw blurRad="38100" dist="50800" dir="5400000" algn="ctr" rotWithShape="0">
              <a:srgbClr val="000000">
                <a:alpha val="98000"/>
              </a:srgbClr>
            </a:outerShdw>
            <a:softEdge rad="38100"/>
          </a:effectLst>
        </p:spPr>
      </p:pic>
      <p:cxnSp>
        <p:nvCxnSpPr>
          <p:cNvPr id="5" name="직선 연결선 4">
            <a:extLst>
              <a:ext uri="{FF2B5EF4-FFF2-40B4-BE49-F238E27FC236}">
                <a16:creationId xmlns:a16="http://schemas.microsoft.com/office/drawing/2014/main" id="{EE5F0CDA-7A63-4D11-9A40-ED18E0F269B5}"/>
              </a:ext>
            </a:extLst>
          </p:cNvPr>
          <p:cNvCxnSpPr/>
          <p:nvPr/>
        </p:nvCxnSpPr>
        <p:spPr>
          <a:xfrm flipV="1">
            <a:off x="3315027" y="6195060"/>
            <a:ext cx="0" cy="11734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1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569F701-517E-444C-B356-13252883A851}"/>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26</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9375644" cy="830997"/>
          </a:xfrm>
          <a:prstGeom prst="rect">
            <a:avLst/>
          </a:prstGeom>
          <a:noFill/>
        </p:spPr>
        <p:txBody>
          <a:bodyPr wrap="none" rtlCol="0">
            <a:spAutoFit/>
          </a:bodyPr>
          <a:lstStyle/>
          <a:p>
            <a:r>
              <a:rPr lang="en-US" altLang="ko-KR" sz="4800" dirty="0">
                <a:solidFill>
                  <a:schemeClr val="bg1"/>
                </a:solidFill>
              </a:rPr>
              <a:t>Maximization of Beamline Utilization</a:t>
            </a:r>
            <a:endParaRPr lang="ko-KR" altLang="en-US" sz="4800" dirty="0">
              <a:solidFill>
                <a:schemeClr val="bg1"/>
              </a:solidFill>
            </a:endParaRPr>
          </a:p>
        </p:txBody>
      </p:sp>
      <p:pic>
        <p:nvPicPr>
          <p:cNvPr id="6" name="그림 5">
            <a:extLst>
              <a:ext uri="{FF2B5EF4-FFF2-40B4-BE49-F238E27FC236}">
                <a16:creationId xmlns:a16="http://schemas.microsoft.com/office/drawing/2014/main" id="{33DFECBF-8408-4C59-B6E9-B0807B0838B0}"/>
              </a:ext>
            </a:extLst>
          </p:cNvPr>
          <p:cNvPicPr>
            <a:picLocks noChangeAspect="1"/>
          </p:cNvPicPr>
          <p:nvPr/>
        </p:nvPicPr>
        <p:blipFill>
          <a:blip r:embed="rId5"/>
          <a:stretch>
            <a:fillRect/>
          </a:stretch>
        </p:blipFill>
        <p:spPr>
          <a:xfrm>
            <a:off x="157289" y="3373850"/>
            <a:ext cx="3255517" cy="4446360"/>
          </a:xfrm>
          <a:prstGeom prst="rect">
            <a:avLst/>
          </a:prstGeom>
        </p:spPr>
      </p:pic>
      <p:pic>
        <p:nvPicPr>
          <p:cNvPr id="3" name="그림 2">
            <a:extLst>
              <a:ext uri="{FF2B5EF4-FFF2-40B4-BE49-F238E27FC236}">
                <a16:creationId xmlns:a16="http://schemas.microsoft.com/office/drawing/2014/main" id="{6B193200-BF05-490B-B06B-A2162DAE50EC}"/>
              </a:ext>
            </a:extLst>
          </p:cNvPr>
          <p:cNvPicPr>
            <a:picLocks noChangeAspect="1"/>
          </p:cNvPicPr>
          <p:nvPr/>
        </p:nvPicPr>
        <p:blipFill>
          <a:blip r:embed="rId6"/>
          <a:stretch>
            <a:fillRect/>
          </a:stretch>
        </p:blipFill>
        <p:spPr>
          <a:xfrm>
            <a:off x="3652032" y="3373850"/>
            <a:ext cx="3637092" cy="2828461"/>
          </a:xfrm>
          <a:prstGeom prst="rect">
            <a:avLst/>
          </a:prstGeom>
        </p:spPr>
      </p:pic>
      <p:pic>
        <p:nvPicPr>
          <p:cNvPr id="4" name="그림 3">
            <a:extLst>
              <a:ext uri="{FF2B5EF4-FFF2-40B4-BE49-F238E27FC236}">
                <a16:creationId xmlns:a16="http://schemas.microsoft.com/office/drawing/2014/main" id="{9B9B9224-5061-4320-A253-B4782FDFCB6B}"/>
              </a:ext>
            </a:extLst>
          </p:cNvPr>
          <p:cNvPicPr>
            <a:picLocks noChangeAspect="1"/>
          </p:cNvPicPr>
          <p:nvPr/>
        </p:nvPicPr>
        <p:blipFill>
          <a:blip r:embed="rId7"/>
          <a:stretch>
            <a:fillRect/>
          </a:stretch>
        </p:blipFill>
        <p:spPr>
          <a:xfrm>
            <a:off x="3756435" y="6362839"/>
            <a:ext cx="3428286" cy="1450041"/>
          </a:xfrm>
          <a:prstGeom prst="rect">
            <a:avLst/>
          </a:prstGeom>
        </p:spPr>
      </p:pic>
      <p:sp>
        <p:nvSpPr>
          <p:cNvPr id="10" name="Rectangle 6">
            <a:extLst>
              <a:ext uri="{FF2B5EF4-FFF2-40B4-BE49-F238E27FC236}">
                <a16:creationId xmlns:a16="http://schemas.microsoft.com/office/drawing/2014/main" id="{6FFDFDD0-888E-45A7-A4B6-0311FDF564AB}"/>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1" name="직사각형 10">
            <a:extLst>
              <a:ext uri="{FF2B5EF4-FFF2-40B4-BE49-F238E27FC236}">
                <a16:creationId xmlns:a16="http://schemas.microsoft.com/office/drawing/2014/main" id="{C2EC4696-5424-4BD3-9C11-217DF8F817D3}"/>
              </a:ext>
            </a:extLst>
          </p:cNvPr>
          <p:cNvSpPr/>
          <p:nvPr/>
        </p:nvSpPr>
        <p:spPr>
          <a:xfrm>
            <a:off x="955580" y="1542635"/>
            <a:ext cx="13970466" cy="1569660"/>
          </a:xfrm>
          <a:prstGeom prst="rect">
            <a:avLst/>
          </a:prstGeom>
        </p:spPr>
        <p:txBody>
          <a:bodyPr wrap="square">
            <a:spAutoFit/>
          </a:bodyPr>
          <a:lstStyle/>
          <a:p>
            <a:pPr lvl="0" algn="just"/>
            <a:r>
              <a:rPr lang="en-US" altLang="ko-KR" sz="3200" dirty="0">
                <a:solidFill>
                  <a:prstClr val="black"/>
                </a:solidFill>
              </a:rPr>
              <a:t>• Start of Regular Discussions: Science Workshop and SAC (with sub working group)  </a:t>
            </a:r>
          </a:p>
          <a:p>
            <a:pPr algn="just"/>
            <a:r>
              <a:rPr lang="en-US" altLang="ko-KR" sz="3200" dirty="0">
                <a:solidFill>
                  <a:prstClr val="black"/>
                </a:solidFill>
              </a:rPr>
              <a:t>• Expected Outcome Management (&gt; 100+ papers IF&gt;10) with User Expansion</a:t>
            </a:r>
          </a:p>
          <a:p>
            <a:pPr algn="just"/>
            <a:r>
              <a:rPr lang="en-US" altLang="ko-KR" sz="3200" dirty="0">
                <a:solidFill>
                  <a:prstClr val="black"/>
                </a:solidFill>
              </a:rPr>
              <a:t>• Strengthening Data Science and AI capabilities (Initiation of a Separate Study)</a:t>
            </a:r>
            <a:endParaRPr lang="ko-KR" altLang="en-US" dirty="0"/>
          </a:p>
        </p:txBody>
      </p:sp>
      <p:pic>
        <p:nvPicPr>
          <p:cNvPr id="7" name="그림 6">
            <a:extLst>
              <a:ext uri="{FF2B5EF4-FFF2-40B4-BE49-F238E27FC236}">
                <a16:creationId xmlns:a16="http://schemas.microsoft.com/office/drawing/2014/main" id="{43FD512D-1E36-4057-BA10-45C97A7078C2}"/>
              </a:ext>
            </a:extLst>
          </p:cNvPr>
          <p:cNvPicPr>
            <a:picLocks noChangeAspect="1"/>
          </p:cNvPicPr>
          <p:nvPr/>
        </p:nvPicPr>
        <p:blipFill>
          <a:blip r:embed="rId8"/>
          <a:stretch>
            <a:fillRect/>
          </a:stretch>
        </p:blipFill>
        <p:spPr>
          <a:xfrm>
            <a:off x="7610475" y="3373850"/>
            <a:ext cx="3442841" cy="4446360"/>
          </a:xfrm>
          <a:prstGeom prst="rect">
            <a:avLst/>
          </a:prstGeom>
        </p:spPr>
      </p:pic>
      <p:pic>
        <p:nvPicPr>
          <p:cNvPr id="8" name="그림 7">
            <a:extLst>
              <a:ext uri="{FF2B5EF4-FFF2-40B4-BE49-F238E27FC236}">
                <a16:creationId xmlns:a16="http://schemas.microsoft.com/office/drawing/2014/main" id="{9FFF5BE3-49EA-4A16-857B-37FE49C0B5B1}"/>
              </a:ext>
            </a:extLst>
          </p:cNvPr>
          <p:cNvPicPr>
            <a:picLocks noChangeAspect="1"/>
          </p:cNvPicPr>
          <p:nvPr/>
        </p:nvPicPr>
        <p:blipFill>
          <a:blip r:embed="rId9"/>
          <a:stretch>
            <a:fillRect/>
          </a:stretch>
        </p:blipFill>
        <p:spPr>
          <a:xfrm>
            <a:off x="11581072" y="3393031"/>
            <a:ext cx="3131658" cy="4433397"/>
          </a:xfrm>
          <a:prstGeom prst="rect">
            <a:avLst/>
          </a:prstGeom>
          <a:ln w="12700">
            <a:solidFill>
              <a:schemeClr val="tx1"/>
            </a:solidFill>
          </a:ln>
        </p:spPr>
      </p:pic>
      <p:sp>
        <p:nvSpPr>
          <p:cNvPr id="9" name="TextBox 8">
            <a:extLst>
              <a:ext uri="{FF2B5EF4-FFF2-40B4-BE49-F238E27FC236}">
                <a16:creationId xmlns:a16="http://schemas.microsoft.com/office/drawing/2014/main" id="{BABB5FA8-1516-42B4-9774-45E3D063AF50}"/>
              </a:ext>
            </a:extLst>
          </p:cNvPr>
          <p:cNvSpPr txBox="1"/>
          <p:nvPr/>
        </p:nvSpPr>
        <p:spPr>
          <a:xfrm>
            <a:off x="11722100" y="5384800"/>
            <a:ext cx="3652410" cy="1823576"/>
          </a:xfrm>
          <a:prstGeom prst="rect">
            <a:avLst/>
          </a:prstGeom>
          <a:noFill/>
        </p:spPr>
        <p:txBody>
          <a:bodyPr wrap="none" rtlCol="0">
            <a:spAutoFit/>
          </a:bodyPr>
          <a:lstStyle/>
          <a:p>
            <a:r>
              <a:rPr lang="en-US" altLang="ko-KR" dirty="0"/>
              <a:t>* Data</a:t>
            </a:r>
            <a:r>
              <a:rPr lang="ko-KR" altLang="en-US" dirty="0"/>
              <a:t> </a:t>
            </a:r>
            <a:r>
              <a:rPr lang="en-US" altLang="ko-KR" dirty="0"/>
              <a:t>workflow</a:t>
            </a:r>
          </a:p>
          <a:p>
            <a:r>
              <a:rPr lang="en-US" altLang="ko-KR" dirty="0"/>
              <a:t>* Physical AI Integrated</a:t>
            </a:r>
            <a:r>
              <a:rPr lang="ko-KR" altLang="en-US" dirty="0"/>
              <a:t> </a:t>
            </a:r>
            <a:r>
              <a:rPr lang="en-US" altLang="ko-KR" dirty="0"/>
              <a:t>Auto-</a:t>
            </a:r>
          </a:p>
          <a:p>
            <a:r>
              <a:rPr lang="en-US" altLang="ko-KR" dirty="0" err="1"/>
              <a:t>nomous</a:t>
            </a:r>
            <a:r>
              <a:rPr lang="en-US" altLang="ko-KR" dirty="0"/>
              <a:t> Experimental</a:t>
            </a:r>
            <a:r>
              <a:rPr lang="ko-KR" altLang="en-US" dirty="0"/>
              <a:t> </a:t>
            </a:r>
            <a:r>
              <a:rPr lang="en-US" altLang="ko-KR" dirty="0"/>
              <a:t>System</a:t>
            </a:r>
          </a:p>
          <a:p>
            <a:r>
              <a:rPr lang="en-US" altLang="ko-KR" dirty="0"/>
              <a:t>* Science Foundation model</a:t>
            </a:r>
          </a:p>
          <a:p>
            <a:r>
              <a:rPr lang="en-US" altLang="ko-KR" dirty="0"/>
              <a:t>… </a:t>
            </a:r>
            <a:endParaRPr lang="ko-KR" altLang="en-US" dirty="0"/>
          </a:p>
        </p:txBody>
      </p:sp>
    </p:spTree>
    <p:extLst>
      <p:ext uri="{BB962C8B-B14F-4D97-AF65-F5344CB8AC3E}">
        <p14:creationId xmlns:p14="http://schemas.microsoft.com/office/powerpoint/2010/main" val="1909886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C1756E6-37A8-48C5-BF52-01564695C2F9}"/>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27</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667560" cy="830997"/>
          </a:xfrm>
          <a:prstGeom prst="rect">
            <a:avLst/>
          </a:prstGeom>
          <a:noFill/>
        </p:spPr>
        <p:txBody>
          <a:bodyPr wrap="none" rtlCol="0">
            <a:spAutoFit/>
          </a:bodyPr>
          <a:lstStyle/>
          <a:p>
            <a:r>
              <a:rPr lang="en-US" altLang="ko-KR" sz="4800" dirty="0">
                <a:solidFill>
                  <a:schemeClr val="bg1"/>
                </a:solidFill>
              </a:rPr>
              <a:t>Industry Support </a:t>
            </a:r>
            <a:endParaRPr lang="ko-KR" altLang="en-US" sz="4800" dirty="0">
              <a:solidFill>
                <a:schemeClr val="bg1"/>
              </a:solidFill>
            </a:endParaRPr>
          </a:p>
        </p:txBody>
      </p:sp>
      <p:pic>
        <p:nvPicPr>
          <p:cNvPr id="6" name="그림 5">
            <a:extLst>
              <a:ext uri="{FF2B5EF4-FFF2-40B4-BE49-F238E27FC236}">
                <a16:creationId xmlns:a16="http://schemas.microsoft.com/office/drawing/2014/main" id="{879003DF-4766-4D20-B9B2-975E3337C92E}"/>
              </a:ext>
            </a:extLst>
          </p:cNvPr>
          <p:cNvPicPr>
            <a:picLocks noChangeAspect="1"/>
          </p:cNvPicPr>
          <p:nvPr/>
        </p:nvPicPr>
        <p:blipFill>
          <a:blip r:embed="rId5"/>
          <a:stretch>
            <a:fillRect/>
          </a:stretch>
        </p:blipFill>
        <p:spPr>
          <a:xfrm>
            <a:off x="533399" y="3104033"/>
            <a:ext cx="7697095" cy="4716176"/>
          </a:xfrm>
          <a:prstGeom prst="rect">
            <a:avLst/>
          </a:prstGeom>
        </p:spPr>
      </p:pic>
      <p:sp>
        <p:nvSpPr>
          <p:cNvPr id="7" name="직사각형 6">
            <a:extLst>
              <a:ext uri="{FF2B5EF4-FFF2-40B4-BE49-F238E27FC236}">
                <a16:creationId xmlns:a16="http://schemas.microsoft.com/office/drawing/2014/main" id="{AAF38D02-0D6D-431E-A118-53C73D1CA4A4}"/>
              </a:ext>
            </a:extLst>
          </p:cNvPr>
          <p:cNvSpPr/>
          <p:nvPr/>
        </p:nvSpPr>
        <p:spPr>
          <a:xfrm>
            <a:off x="955580" y="1385155"/>
            <a:ext cx="13970466" cy="1915909"/>
          </a:xfrm>
          <a:prstGeom prst="rect">
            <a:avLst/>
          </a:prstGeom>
        </p:spPr>
        <p:txBody>
          <a:bodyPr wrap="square">
            <a:spAutoFit/>
          </a:bodyPr>
          <a:lstStyle/>
          <a:p>
            <a:pPr lvl="0" algn="just"/>
            <a:r>
              <a:rPr lang="en-US" altLang="ko-KR" sz="3200" dirty="0">
                <a:solidFill>
                  <a:prstClr val="black"/>
                </a:solidFill>
              </a:rPr>
              <a:t>• </a:t>
            </a:r>
            <a:r>
              <a:rPr lang="en-US" altLang="ko-KR" sz="3200" dirty="0"/>
              <a:t>Region with Numerous Industries Including Leading Companies</a:t>
            </a:r>
            <a:endParaRPr lang="en-US" altLang="ko-KR" sz="3200" dirty="0">
              <a:solidFill>
                <a:prstClr val="black"/>
              </a:solidFill>
            </a:endParaRPr>
          </a:p>
          <a:p>
            <a:pPr lvl="0" algn="just"/>
            <a:r>
              <a:rPr lang="en-US" altLang="ko-KR" sz="3200" dirty="0">
                <a:solidFill>
                  <a:prstClr val="black"/>
                </a:solidFill>
              </a:rPr>
              <a:t>• Plan</a:t>
            </a:r>
            <a:r>
              <a:rPr lang="ko-KR" altLang="en-US" sz="3200" dirty="0">
                <a:solidFill>
                  <a:prstClr val="black"/>
                </a:solidFill>
              </a:rPr>
              <a:t> </a:t>
            </a:r>
            <a:r>
              <a:rPr lang="en-US" altLang="ko-KR" sz="3200" dirty="0">
                <a:solidFill>
                  <a:prstClr val="black"/>
                </a:solidFill>
              </a:rPr>
              <a:t>for</a:t>
            </a:r>
            <a:r>
              <a:rPr lang="ko-KR" altLang="en-US" sz="3200" dirty="0">
                <a:solidFill>
                  <a:prstClr val="black"/>
                </a:solidFill>
              </a:rPr>
              <a:t> </a:t>
            </a:r>
            <a:r>
              <a:rPr lang="en-US" altLang="ko-KR" sz="3200" dirty="0">
                <a:solidFill>
                  <a:prstClr val="black"/>
                </a:solidFill>
              </a:rPr>
              <a:t>Discovering</a:t>
            </a:r>
            <a:r>
              <a:rPr lang="ko-KR" altLang="en-US" sz="3200" dirty="0">
                <a:solidFill>
                  <a:prstClr val="black"/>
                </a:solidFill>
              </a:rPr>
              <a:t> </a:t>
            </a:r>
            <a:r>
              <a:rPr lang="en-US" altLang="ko-KR" sz="3200" dirty="0">
                <a:solidFill>
                  <a:prstClr val="black"/>
                </a:solidFill>
              </a:rPr>
              <a:t>Industrial</a:t>
            </a:r>
            <a:r>
              <a:rPr lang="ko-KR" altLang="en-US" sz="3200" dirty="0">
                <a:solidFill>
                  <a:prstClr val="black"/>
                </a:solidFill>
              </a:rPr>
              <a:t> </a:t>
            </a:r>
            <a:r>
              <a:rPr lang="en-US" altLang="ko-KR" sz="3200" dirty="0">
                <a:solidFill>
                  <a:prstClr val="black"/>
                </a:solidFill>
              </a:rPr>
              <a:t>Users and Establishing a Support System for</a:t>
            </a:r>
          </a:p>
          <a:p>
            <a:pPr lvl="0" algn="just"/>
            <a:r>
              <a:rPr lang="en-US" altLang="ko-KR" sz="3200" dirty="0">
                <a:solidFill>
                  <a:prstClr val="black"/>
                </a:solidFill>
              </a:rPr>
              <a:t>   Industrial Experiments and Analyses</a:t>
            </a:r>
          </a:p>
          <a:p>
            <a:pPr lvl="0" algn="just"/>
            <a:endParaRPr lang="ko-KR" altLang="en-US" dirty="0"/>
          </a:p>
        </p:txBody>
      </p:sp>
      <p:sp>
        <p:nvSpPr>
          <p:cNvPr id="9" name="Rectangle 6">
            <a:extLst>
              <a:ext uri="{FF2B5EF4-FFF2-40B4-BE49-F238E27FC236}">
                <a16:creationId xmlns:a16="http://schemas.microsoft.com/office/drawing/2014/main" id="{6CDEE360-37E6-4124-B354-B3D76B58A044}"/>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10" name="그림 9">
            <a:extLst>
              <a:ext uri="{FF2B5EF4-FFF2-40B4-BE49-F238E27FC236}">
                <a16:creationId xmlns:a16="http://schemas.microsoft.com/office/drawing/2014/main" id="{05145F4D-83DF-4122-B22D-6C932A0811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441857" y="3098178"/>
            <a:ext cx="6261569" cy="4696177"/>
          </a:xfrm>
          <a:prstGeom prst="rect">
            <a:avLst/>
          </a:prstGeom>
        </p:spPr>
      </p:pic>
    </p:spTree>
    <p:extLst>
      <p:ext uri="{BB962C8B-B14F-4D97-AF65-F5344CB8AC3E}">
        <p14:creationId xmlns:p14="http://schemas.microsoft.com/office/powerpoint/2010/main" val="3855144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6A0E815-D531-43DC-B45A-7D3B44F440B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28</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3672800" cy="830997"/>
          </a:xfrm>
          <a:prstGeom prst="rect">
            <a:avLst/>
          </a:prstGeom>
          <a:noFill/>
        </p:spPr>
        <p:txBody>
          <a:bodyPr wrap="none" rtlCol="0">
            <a:spAutoFit/>
          </a:bodyPr>
          <a:lstStyle/>
          <a:p>
            <a:r>
              <a:rPr lang="en-US" altLang="ko-KR" sz="4800" dirty="0">
                <a:solidFill>
                  <a:schemeClr val="bg1"/>
                </a:solidFill>
              </a:rPr>
              <a:t>R&amp;D activities</a:t>
            </a:r>
            <a:endParaRPr lang="ko-KR" altLang="en-US" sz="4800" dirty="0">
              <a:solidFill>
                <a:schemeClr val="bg1"/>
              </a:solidFill>
            </a:endParaRPr>
          </a:p>
        </p:txBody>
      </p:sp>
      <p:sp>
        <p:nvSpPr>
          <p:cNvPr id="7" name="TextBox 6">
            <a:extLst>
              <a:ext uri="{FF2B5EF4-FFF2-40B4-BE49-F238E27FC236}">
                <a16:creationId xmlns:a16="http://schemas.microsoft.com/office/drawing/2014/main" id="{6581F2CF-DA71-49E9-81AC-C11A78AAE2BD}"/>
              </a:ext>
            </a:extLst>
          </p:cNvPr>
          <p:cNvSpPr txBox="1"/>
          <p:nvPr/>
        </p:nvSpPr>
        <p:spPr>
          <a:xfrm>
            <a:off x="533399" y="1496533"/>
            <a:ext cx="14703425" cy="5755422"/>
          </a:xfrm>
          <a:prstGeom prst="rect">
            <a:avLst/>
          </a:prstGeom>
          <a:noFill/>
        </p:spPr>
        <p:txBody>
          <a:bodyPr wrap="square" rtlCol="0">
            <a:spAutoFit/>
          </a:bodyPr>
          <a:lstStyle/>
          <a:p>
            <a:pPr algn="just"/>
            <a:r>
              <a:rPr lang="en-US" altLang="ko-KR" sz="3200" dirty="0"/>
              <a:t>• </a:t>
            </a:r>
            <a:r>
              <a:rPr lang="en-US" altLang="ko-KR" sz="2800" dirty="0"/>
              <a:t>Domestic Collaborative R&amp;D in Beam Dynamics  </a:t>
            </a:r>
          </a:p>
          <a:p>
            <a:pPr algn="just"/>
            <a:r>
              <a:rPr lang="en-US" altLang="ko-KR" sz="2800" dirty="0"/>
              <a:t>   - Nonlinear Kicker with KU</a:t>
            </a:r>
          </a:p>
          <a:p>
            <a:pPr algn="just"/>
            <a:r>
              <a:rPr lang="en-US" altLang="ko-KR" sz="2800" dirty="0"/>
              <a:t>   - EPU research with KU</a:t>
            </a:r>
          </a:p>
          <a:p>
            <a:pPr algn="just"/>
            <a:r>
              <a:rPr lang="en-US" altLang="ko-KR" sz="2800" dirty="0"/>
              <a:t>   - Studies of HHC with POSTECH</a:t>
            </a:r>
          </a:p>
          <a:p>
            <a:pPr algn="just"/>
            <a:r>
              <a:rPr lang="en-US" altLang="ko-KR" sz="2800" dirty="0"/>
              <a:t>   - Magnet design with GWNU</a:t>
            </a:r>
          </a:p>
          <a:p>
            <a:pPr algn="just"/>
            <a:r>
              <a:rPr lang="en-US" altLang="ko-KR" sz="2800" dirty="0"/>
              <a:t>   - AI based study with KAERI </a:t>
            </a:r>
          </a:p>
          <a:p>
            <a:pPr algn="just"/>
            <a:endParaRPr lang="en-US" altLang="ko-KR" sz="1000" dirty="0"/>
          </a:p>
          <a:p>
            <a:pPr algn="just"/>
            <a:r>
              <a:rPr lang="en-US" altLang="ko-KR" sz="3200" dirty="0"/>
              <a:t>• </a:t>
            </a:r>
            <a:r>
              <a:rPr lang="en-US" altLang="ko-KR" sz="2800" dirty="0"/>
              <a:t>HTS 3PW</a:t>
            </a:r>
          </a:p>
          <a:p>
            <a:pPr algn="just"/>
            <a:r>
              <a:rPr lang="en-US" altLang="ko-KR" sz="2800" dirty="0"/>
              <a:t>   - </a:t>
            </a:r>
            <a:r>
              <a:rPr lang="en-US" altLang="ko-KR" sz="2800" kern="0" dirty="0">
                <a:solidFill>
                  <a:srgbClr val="000000"/>
                </a:solidFill>
              </a:rPr>
              <a:t>SNU &amp; PAL collaboration R&amp;D</a:t>
            </a:r>
          </a:p>
          <a:p>
            <a:pPr algn="just"/>
            <a:r>
              <a:rPr lang="en-US" altLang="ko-KR" sz="2800" kern="0" dirty="0">
                <a:solidFill>
                  <a:srgbClr val="000000"/>
                </a:solidFill>
              </a:rPr>
              <a:t>   - 5 T prototype HTS 3PW</a:t>
            </a:r>
            <a:r>
              <a:rPr lang="en-US" altLang="ko-KR" sz="2800" dirty="0"/>
              <a:t>    </a:t>
            </a:r>
          </a:p>
          <a:p>
            <a:pPr algn="just"/>
            <a:endParaRPr lang="en-US" altLang="ko-KR" sz="1000" dirty="0"/>
          </a:p>
          <a:p>
            <a:pPr algn="just"/>
            <a:r>
              <a:rPr lang="en-US" altLang="ko-KR" sz="3200" dirty="0"/>
              <a:t>• </a:t>
            </a:r>
            <a:r>
              <a:rPr lang="en-US" altLang="ko-KR" sz="2800" dirty="0"/>
              <a:t>Super-bend</a:t>
            </a:r>
          </a:p>
          <a:p>
            <a:pPr algn="just"/>
            <a:r>
              <a:rPr lang="en-US" altLang="ko-KR" sz="2800" dirty="0"/>
              <a:t>   - SNU&amp;KBSI&amp;PAL collaboration R&amp;D</a:t>
            </a:r>
          </a:p>
          <a:p>
            <a:pPr algn="just"/>
            <a:r>
              <a:rPr lang="en-US" altLang="ko-KR" sz="2800" dirty="0"/>
              <a:t>   - 4 T (43 keV CE bend) and 6 T option </a:t>
            </a:r>
          </a:p>
        </p:txBody>
      </p:sp>
      <p:pic>
        <p:nvPicPr>
          <p:cNvPr id="8" name="그림 7">
            <a:extLst>
              <a:ext uri="{FF2B5EF4-FFF2-40B4-BE49-F238E27FC236}">
                <a16:creationId xmlns:a16="http://schemas.microsoft.com/office/drawing/2014/main" id="{84440363-4794-4416-959D-F0BEFF3F17C5}"/>
              </a:ext>
            </a:extLst>
          </p:cNvPr>
          <p:cNvPicPr>
            <a:picLocks noChangeAspect="1"/>
          </p:cNvPicPr>
          <p:nvPr/>
        </p:nvPicPr>
        <p:blipFill>
          <a:blip r:embed="rId5"/>
          <a:stretch>
            <a:fillRect/>
          </a:stretch>
        </p:blipFill>
        <p:spPr>
          <a:xfrm>
            <a:off x="11548253" y="5134097"/>
            <a:ext cx="3615167" cy="2498718"/>
          </a:xfrm>
          <a:prstGeom prst="rect">
            <a:avLst/>
          </a:prstGeom>
        </p:spPr>
      </p:pic>
      <p:pic>
        <p:nvPicPr>
          <p:cNvPr id="9" name="그림 8">
            <a:extLst>
              <a:ext uri="{FF2B5EF4-FFF2-40B4-BE49-F238E27FC236}">
                <a16:creationId xmlns:a16="http://schemas.microsoft.com/office/drawing/2014/main" id="{704EED54-8ED1-4A49-8193-05476B4A52E0}"/>
              </a:ext>
            </a:extLst>
          </p:cNvPr>
          <p:cNvPicPr>
            <a:picLocks noChangeAspect="1"/>
          </p:cNvPicPr>
          <p:nvPr/>
        </p:nvPicPr>
        <p:blipFill>
          <a:blip r:embed="rId6"/>
          <a:stretch>
            <a:fillRect/>
          </a:stretch>
        </p:blipFill>
        <p:spPr>
          <a:xfrm>
            <a:off x="6224520" y="5134097"/>
            <a:ext cx="1617655" cy="2561789"/>
          </a:xfrm>
          <a:prstGeom prst="rect">
            <a:avLst/>
          </a:prstGeom>
        </p:spPr>
      </p:pic>
      <p:sp>
        <p:nvSpPr>
          <p:cNvPr id="10" name="Rectangle 6">
            <a:extLst>
              <a:ext uri="{FF2B5EF4-FFF2-40B4-BE49-F238E27FC236}">
                <a16:creationId xmlns:a16="http://schemas.microsoft.com/office/drawing/2014/main" id="{118334E6-A2CB-421F-8573-0286456A39F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11" name="그림 10">
            <a:extLst>
              <a:ext uri="{FF2B5EF4-FFF2-40B4-BE49-F238E27FC236}">
                <a16:creationId xmlns:a16="http://schemas.microsoft.com/office/drawing/2014/main" id="{8F8B2B4E-0EF6-428A-B90E-BCEB63246B50}"/>
              </a:ext>
            </a:extLst>
          </p:cNvPr>
          <p:cNvPicPr>
            <a:picLocks noChangeAspect="1"/>
          </p:cNvPicPr>
          <p:nvPr/>
        </p:nvPicPr>
        <p:blipFill>
          <a:blip r:embed="rId7"/>
          <a:stretch>
            <a:fillRect/>
          </a:stretch>
        </p:blipFill>
        <p:spPr>
          <a:xfrm>
            <a:off x="7934772" y="5134099"/>
            <a:ext cx="3540078" cy="2561790"/>
          </a:xfrm>
          <a:prstGeom prst="rect">
            <a:avLst/>
          </a:prstGeom>
        </p:spPr>
      </p:pic>
      <p:pic>
        <p:nvPicPr>
          <p:cNvPr id="12" name="그림 11">
            <a:extLst>
              <a:ext uri="{FF2B5EF4-FFF2-40B4-BE49-F238E27FC236}">
                <a16:creationId xmlns:a16="http://schemas.microsoft.com/office/drawing/2014/main" id="{7ED8EEB7-C715-4BAA-83DF-0C75B8C31B1A}"/>
              </a:ext>
            </a:extLst>
          </p:cNvPr>
          <p:cNvPicPr>
            <a:picLocks noChangeAspect="1"/>
          </p:cNvPicPr>
          <p:nvPr/>
        </p:nvPicPr>
        <p:blipFill>
          <a:blip r:embed="rId8"/>
          <a:stretch>
            <a:fillRect/>
          </a:stretch>
        </p:blipFill>
        <p:spPr>
          <a:xfrm>
            <a:off x="6102600" y="2278180"/>
            <a:ext cx="5242428" cy="1037134"/>
          </a:xfrm>
          <a:prstGeom prst="rect">
            <a:avLst/>
          </a:prstGeom>
        </p:spPr>
      </p:pic>
      <p:pic>
        <p:nvPicPr>
          <p:cNvPr id="4" name="그림 3">
            <a:extLst>
              <a:ext uri="{FF2B5EF4-FFF2-40B4-BE49-F238E27FC236}">
                <a16:creationId xmlns:a16="http://schemas.microsoft.com/office/drawing/2014/main" id="{0FAC5DDB-75C4-40DC-99D6-FCD6018E2568}"/>
              </a:ext>
            </a:extLst>
          </p:cNvPr>
          <p:cNvPicPr>
            <a:picLocks noChangeAspect="1"/>
          </p:cNvPicPr>
          <p:nvPr/>
        </p:nvPicPr>
        <p:blipFill>
          <a:blip r:embed="rId9"/>
          <a:stretch>
            <a:fillRect/>
          </a:stretch>
        </p:blipFill>
        <p:spPr>
          <a:xfrm>
            <a:off x="6206897" y="3436814"/>
            <a:ext cx="5029777" cy="1406322"/>
          </a:xfrm>
          <a:prstGeom prst="rect">
            <a:avLst/>
          </a:prstGeom>
        </p:spPr>
      </p:pic>
      <p:pic>
        <p:nvPicPr>
          <p:cNvPr id="5" name="그림 4">
            <a:extLst>
              <a:ext uri="{FF2B5EF4-FFF2-40B4-BE49-F238E27FC236}">
                <a16:creationId xmlns:a16="http://schemas.microsoft.com/office/drawing/2014/main" id="{8A2F97F7-25F6-40B7-98E6-DADE75BDC43B}"/>
              </a:ext>
            </a:extLst>
          </p:cNvPr>
          <p:cNvPicPr>
            <a:picLocks noChangeAspect="1"/>
          </p:cNvPicPr>
          <p:nvPr/>
        </p:nvPicPr>
        <p:blipFill>
          <a:blip r:embed="rId10"/>
          <a:stretch>
            <a:fillRect/>
          </a:stretch>
        </p:blipFill>
        <p:spPr>
          <a:xfrm>
            <a:off x="11236674" y="1449497"/>
            <a:ext cx="3843268" cy="1251651"/>
          </a:xfrm>
          <a:prstGeom prst="rect">
            <a:avLst/>
          </a:prstGeom>
        </p:spPr>
      </p:pic>
      <p:pic>
        <p:nvPicPr>
          <p:cNvPr id="23" name="그림 22">
            <a:extLst>
              <a:ext uri="{FF2B5EF4-FFF2-40B4-BE49-F238E27FC236}">
                <a16:creationId xmlns:a16="http://schemas.microsoft.com/office/drawing/2014/main" id="{CA4B1AC0-7C6D-499F-8EC6-4E78E1F5A5FB}"/>
              </a:ext>
            </a:extLst>
          </p:cNvPr>
          <p:cNvPicPr>
            <a:picLocks noChangeAspect="1"/>
          </p:cNvPicPr>
          <p:nvPr/>
        </p:nvPicPr>
        <p:blipFill>
          <a:blip r:embed="rId11"/>
          <a:stretch>
            <a:fillRect/>
          </a:stretch>
        </p:blipFill>
        <p:spPr>
          <a:xfrm>
            <a:off x="11548253" y="2748184"/>
            <a:ext cx="3439995" cy="2221898"/>
          </a:xfrm>
          <a:prstGeom prst="rect">
            <a:avLst/>
          </a:prstGeom>
        </p:spPr>
      </p:pic>
    </p:spTree>
    <p:extLst>
      <p:ext uri="{BB962C8B-B14F-4D97-AF65-F5344CB8AC3E}">
        <p14:creationId xmlns:p14="http://schemas.microsoft.com/office/powerpoint/2010/main" val="3768275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222FE23E-107E-4DA9-967B-460D2DC3436C}"/>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29</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3692934" cy="830997"/>
          </a:xfrm>
          <a:prstGeom prst="rect">
            <a:avLst/>
          </a:prstGeom>
          <a:noFill/>
        </p:spPr>
        <p:txBody>
          <a:bodyPr wrap="none" rtlCol="0">
            <a:spAutoFit/>
          </a:bodyPr>
          <a:lstStyle/>
          <a:p>
            <a:r>
              <a:rPr lang="en-US" altLang="ko-KR" sz="4800" dirty="0">
                <a:solidFill>
                  <a:schemeClr val="bg1"/>
                </a:solidFill>
              </a:rPr>
              <a:t>Collaboration</a:t>
            </a:r>
            <a:endParaRPr lang="ko-KR" altLang="en-US" sz="4800" dirty="0">
              <a:solidFill>
                <a:schemeClr val="bg1"/>
              </a:solidFill>
            </a:endParaRPr>
          </a:p>
        </p:txBody>
      </p:sp>
      <p:sp>
        <p:nvSpPr>
          <p:cNvPr id="7" name="Rectangle 6">
            <a:extLst>
              <a:ext uri="{FF2B5EF4-FFF2-40B4-BE49-F238E27FC236}">
                <a16:creationId xmlns:a16="http://schemas.microsoft.com/office/drawing/2014/main" id="{DBB4E766-D0F9-4B67-A8C0-5B749FFAADDC}"/>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 name="그림 2">
            <a:extLst>
              <a:ext uri="{FF2B5EF4-FFF2-40B4-BE49-F238E27FC236}">
                <a16:creationId xmlns:a16="http://schemas.microsoft.com/office/drawing/2014/main" id="{2FE45105-5A8A-40AC-A44A-AF0F33304F42}"/>
              </a:ext>
            </a:extLst>
          </p:cNvPr>
          <p:cNvPicPr>
            <a:picLocks noChangeAspect="1"/>
          </p:cNvPicPr>
          <p:nvPr/>
        </p:nvPicPr>
        <p:blipFill>
          <a:blip r:embed="rId5"/>
          <a:stretch>
            <a:fillRect/>
          </a:stretch>
        </p:blipFill>
        <p:spPr>
          <a:xfrm>
            <a:off x="1853390" y="1336896"/>
            <a:ext cx="11503773" cy="6494517"/>
          </a:xfrm>
          <a:prstGeom prst="rect">
            <a:avLst/>
          </a:prstGeom>
        </p:spPr>
      </p:pic>
    </p:spTree>
    <p:extLst>
      <p:ext uri="{BB962C8B-B14F-4D97-AF65-F5344CB8AC3E}">
        <p14:creationId xmlns:p14="http://schemas.microsoft.com/office/powerpoint/2010/main" val="203362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15A2FF7E-3CEE-4128-8B46-E0A4D22426CE}"/>
              </a:ext>
            </a:extLst>
          </p:cNvPr>
          <p:cNvPicPr>
            <a:picLocks noChangeAspect="1"/>
          </p:cNvPicPr>
          <p:nvPr/>
        </p:nvPicPr>
        <p:blipFill>
          <a:blip r:embed="rId3"/>
          <a:stretch>
            <a:fillRect/>
          </a:stretch>
        </p:blipFill>
        <p:spPr>
          <a:xfrm>
            <a:off x="0" y="1219"/>
            <a:ext cx="15220950" cy="1238250"/>
          </a:xfrm>
          <a:prstGeom prst="rect">
            <a:avLst/>
          </a:prstGeom>
        </p:spPr>
      </p:pic>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3</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5"/>
          <a:stretch>
            <a:fillRect/>
          </a:stretch>
        </p:blipFill>
        <p:spPr>
          <a:xfrm>
            <a:off x="12168285" y="7820209"/>
            <a:ext cx="2757761" cy="529993"/>
          </a:xfrm>
          <a:prstGeom prst="rect">
            <a:avLst/>
          </a:prstGeom>
        </p:spPr>
      </p:pic>
      <p:sp>
        <p:nvSpPr>
          <p:cNvPr id="12" name="TextBox 11">
            <a:extLst>
              <a:ext uri="{FF2B5EF4-FFF2-40B4-BE49-F238E27FC236}">
                <a16:creationId xmlns:a16="http://schemas.microsoft.com/office/drawing/2014/main" id="{34584A10-C238-4567-AA4B-B10B37DED6DE}"/>
              </a:ext>
            </a:extLst>
          </p:cNvPr>
          <p:cNvSpPr txBox="1"/>
          <p:nvPr/>
        </p:nvSpPr>
        <p:spPr>
          <a:xfrm>
            <a:off x="533400" y="266700"/>
            <a:ext cx="5942652" cy="830997"/>
          </a:xfrm>
          <a:prstGeom prst="rect">
            <a:avLst/>
          </a:prstGeom>
          <a:noFill/>
        </p:spPr>
        <p:txBody>
          <a:bodyPr wrap="none" rtlCol="0">
            <a:spAutoFit/>
          </a:bodyPr>
          <a:lstStyle/>
          <a:p>
            <a:r>
              <a:rPr lang="en-US" altLang="ko-KR" sz="4800" dirty="0">
                <a:solidFill>
                  <a:schemeClr val="bg1"/>
                </a:solidFill>
              </a:rPr>
              <a:t>User</a:t>
            </a:r>
            <a:r>
              <a:rPr lang="ko-KR" altLang="en-US" sz="4800" dirty="0">
                <a:solidFill>
                  <a:schemeClr val="bg1"/>
                </a:solidFill>
              </a:rPr>
              <a:t> </a:t>
            </a:r>
            <a:r>
              <a:rPr lang="en-US" altLang="ko-KR" sz="4800" dirty="0">
                <a:solidFill>
                  <a:schemeClr val="bg1"/>
                </a:solidFill>
              </a:rPr>
              <a:t>Activities in Korea</a:t>
            </a:r>
            <a:endParaRPr lang="ko-KR" altLang="en-US" sz="4800" dirty="0">
              <a:solidFill>
                <a:schemeClr val="bg1"/>
              </a:solidFill>
            </a:endParaRPr>
          </a:p>
        </p:txBody>
      </p:sp>
      <p:pic>
        <p:nvPicPr>
          <p:cNvPr id="11" name="그림 10">
            <a:extLst>
              <a:ext uri="{FF2B5EF4-FFF2-40B4-BE49-F238E27FC236}">
                <a16:creationId xmlns:a16="http://schemas.microsoft.com/office/drawing/2014/main" id="{A122051C-5CAB-4293-B49E-A4EDE8BC7FA4}"/>
              </a:ext>
            </a:extLst>
          </p:cNvPr>
          <p:cNvPicPr preferRelativeResize="0">
            <a:picLocks/>
          </p:cNvPicPr>
          <p:nvPr/>
        </p:nvPicPr>
        <p:blipFill>
          <a:blip r:embed="rId6"/>
          <a:stretch>
            <a:fillRect/>
          </a:stretch>
        </p:blipFill>
        <p:spPr>
          <a:xfrm>
            <a:off x="7429919" y="2065035"/>
            <a:ext cx="2411941" cy="1404000"/>
          </a:xfrm>
          <a:prstGeom prst="rect">
            <a:avLst/>
          </a:prstGeom>
        </p:spPr>
      </p:pic>
      <p:grpSp>
        <p:nvGrpSpPr>
          <p:cNvPr id="14" name="그룹 13">
            <a:extLst>
              <a:ext uri="{FF2B5EF4-FFF2-40B4-BE49-F238E27FC236}">
                <a16:creationId xmlns:a16="http://schemas.microsoft.com/office/drawing/2014/main" id="{50028D5E-4E09-41BF-89D5-0B7F5DA3257B}"/>
              </a:ext>
            </a:extLst>
          </p:cNvPr>
          <p:cNvGrpSpPr/>
          <p:nvPr/>
        </p:nvGrpSpPr>
        <p:grpSpPr>
          <a:xfrm>
            <a:off x="7434275" y="2041487"/>
            <a:ext cx="2407585" cy="292388"/>
            <a:chOff x="1389243" y="2106631"/>
            <a:chExt cx="2152197" cy="292388"/>
          </a:xfrm>
        </p:grpSpPr>
        <p:sp>
          <p:nvSpPr>
            <p:cNvPr id="15" name="직사각형 14">
              <a:extLst>
                <a:ext uri="{FF2B5EF4-FFF2-40B4-BE49-F238E27FC236}">
                  <a16:creationId xmlns:a16="http://schemas.microsoft.com/office/drawing/2014/main" id="{08FB648B-2E6C-4CD8-BD52-DFC041DB16D3}"/>
                </a:ext>
              </a:extLst>
            </p:cNvPr>
            <p:cNvSpPr/>
            <p:nvPr/>
          </p:nvSpPr>
          <p:spPr>
            <a:xfrm>
              <a:off x="1389243" y="2132562"/>
              <a:ext cx="2152197" cy="240526"/>
            </a:xfrm>
            <a:prstGeom prst="rect">
              <a:avLst/>
            </a:prstGeom>
            <a:solidFill>
              <a:srgbClr val="0066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85EF6E41-CAE2-45B2-ACD4-0C5E408B8A2C}"/>
                </a:ext>
              </a:extLst>
            </p:cNvPr>
            <p:cNvSpPr txBox="1"/>
            <p:nvPr/>
          </p:nvSpPr>
          <p:spPr>
            <a:xfrm>
              <a:off x="1686121" y="2106631"/>
              <a:ext cx="1558440" cy="292388"/>
            </a:xfrm>
            <a:prstGeom prst="rect">
              <a:avLst/>
            </a:prstGeom>
            <a:noFill/>
          </p:spPr>
          <p:txBody>
            <a:bodyPr wrap="none" rtlCol="0">
              <a:spAutoFit/>
            </a:bodyPr>
            <a:lstStyle/>
            <a:p>
              <a:pPr algn="ctr"/>
              <a:r>
                <a:rPr lang="en-US" altLang="ko-KR" sz="1300" dirty="0" err="1">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PLS</a:t>
              </a: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-II &amp; PAL-</a:t>
              </a:r>
              <a:r>
                <a:rPr lang="en-US" altLang="ko-KR" sz="1300" dirty="0" err="1">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XFEL</a:t>
              </a:r>
              <a:endParaRPr lang="ko-KR" altLang="en-US"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endParaRPr>
            </a:p>
          </p:txBody>
        </p:sp>
      </p:grpSp>
      <p:pic>
        <p:nvPicPr>
          <p:cNvPr id="17" name="Picture 2" descr="https://sejong.korea.ac.kr/user/kuacc/k2board/151140/20220218_163001570_28009.png">
            <a:extLst>
              <a:ext uri="{FF2B5EF4-FFF2-40B4-BE49-F238E27FC236}">
                <a16:creationId xmlns:a16="http://schemas.microsoft.com/office/drawing/2014/main" id="{A744B8AA-C3A7-43E6-AF75-C84E716BF400}"/>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0217" y="4177227"/>
            <a:ext cx="2411941" cy="1404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그룹 17">
            <a:extLst>
              <a:ext uri="{FF2B5EF4-FFF2-40B4-BE49-F238E27FC236}">
                <a16:creationId xmlns:a16="http://schemas.microsoft.com/office/drawing/2014/main" id="{096BCA55-6282-4B76-88D4-ADBC683AC08E}"/>
              </a:ext>
            </a:extLst>
          </p:cNvPr>
          <p:cNvGrpSpPr/>
          <p:nvPr/>
        </p:nvGrpSpPr>
        <p:grpSpPr>
          <a:xfrm>
            <a:off x="7429918" y="4138878"/>
            <a:ext cx="2411941" cy="292388"/>
            <a:chOff x="1389243" y="2106631"/>
            <a:chExt cx="2152197" cy="292388"/>
          </a:xfrm>
        </p:grpSpPr>
        <p:sp>
          <p:nvSpPr>
            <p:cNvPr id="19" name="직사각형 18">
              <a:extLst>
                <a:ext uri="{FF2B5EF4-FFF2-40B4-BE49-F238E27FC236}">
                  <a16:creationId xmlns:a16="http://schemas.microsoft.com/office/drawing/2014/main" id="{FF747573-82A0-46D6-8EC4-7AE244D28E40}"/>
                </a:ext>
              </a:extLst>
            </p:cNvPr>
            <p:cNvSpPr/>
            <p:nvPr/>
          </p:nvSpPr>
          <p:spPr>
            <a:xfrm>
              <a:off x="1389243" y="2132562"/>
              <a:ext cx="2152197" cy="240526"/>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1E518ADD-8F81-402E-941E-A802794028F2}"/>
                </a:ext>
              </a:extLst>
            </p:cNvPr>
            <p:cNvSpPr txBox="1"/>
            <p:nvPr/>
          </p:nvSpPr>
          <p:spPr>
            <a:xfrm>
              <a:off x="1868062" y="2106631"/>
              <a:ext cx="1194558" cy="292388"/>
            </a:xfrm>
            <a:prstGeom prst="rect">
              <a:avLst/>
            </a:prstGeom>
            <a:noFill/>
          </p:spPr>
          <p:txBody>
            <a:bodyPr wrap="none" rtlCol="0">
              <a:spAutoFit/>
            </a:bodyPr>
            <a:lstStyle/>
            <a:p>
              <a:pPr algn="ct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Proton </a:t>
              </a:r>
              <a:r>
                <a:rPr lang="en-US" altLang="ko-KR" sz="1300" dirty="0" err="1">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LINAC</a:t>
              </a:r>
              <a:endParaRPr lang="ko-KR" altLang="en-US"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endParaRPr>
            </a:p>
          </p:txBody>
        </p:sp>
      </p:grpSp>
      <p:pic>
        <p:nvPicPr>
          <p:cNvPr id="21" name="그림 20">
            <a:extLst>
              <a:ext uri="{FF2B5EF4-FFF2-40B4-BE49-F238E27FC236}">
                <a16:creationId xmlns:a16="http://schemas.microsoft.com/office/drawing/2014/main" id="{1AD3B772-87C4-4D27-902A-63C4012C78B9}"/>
              </a:ext>
            </a:extLst>
          </p:cNvPr>
          <p:cNvPicPr preferRelativeResize="0">
            <a:picLocks/>
          </p:cNvPicPr>
          <p:nvPr/>
        </p:nvPicPr>
        <p:blipFill>
          <a:blip r:embed="rId8"/>
          <a:stretch>
            <a:fillRect/>
          </a:stretch>
        </p:blipFill>
        <p:spPr>
          <a:xfrm>
            <a:off x="7429919" y="6340971"/>
            <a:ext cx="2411941" cy="1404000"/>
          </a:xfrm>
          <a:prstGeom prst="rect">
            <a:avLst/>
          </a:prstGeom>
        </p:spPr>
      </p:pic>
      <p:grpSp>
        <p:nvGrpSpPr>
          <p:cNvPr id="22" name="그룹 21">
            <a:extLst>
              <a:ext uri="{FF2B5EF4-FFF2-40B4-BE49-F238E27FC236}">
                <a16:creationId xmlns:a16="http://schemas.microsoft.com/office/drawing/2014/main" id="{1B94015F-77A7-43DF-B6A0-9084FDAF12D7}"/>
              </a:ext>
            </a:extLst>
          </p:cNvPr>
          <p:cNvGrpSpPr/>
          <p:nvPr/>
        </p:nvGrpSpPr>
        <p:grpSpPr>
          <a:xfrm>
            <a:off x="7269498" y="6309664"/>
            <a:ext cx="2735561" cy="292388"/>
            <a:chOff x="1248502" y="2106631"/>
            <a:chExt cx="2433680" cy="292388"/>
          </a:xfrm>
        </p:grpSpPr>
        <p:sp>
          <p:nvSpPr>
            <p:cNvPr id="23" name="직사각형 22">
              <a:extLst>
                <a:ext uri="{FF2B5EF4-FFF2-40B4-BE49-F238E27FC236}">
                  <a16:creationId xmlns:a16="http://schemas.microsoft.com/office/drawing/2014/main" id="{1385F81B-40DB-403F-BA5E-4B90508A61BA}"/>
                </a:ext>
              </a:extLst>
            </p:cNvPr>
            <p:cNvSpPr/>
            <p:nvPr/>
          </p:nvSpPr>
          <p:spPr>
            <a:xfrm>
              <a:off x="1389243" y="2132562"/>
              <a:ext cx="2152197" cy="240526"/>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a:extLst>
                <a:ext uri="{FF2B5EF4-FFF2-40B4-BE49-F238E27FC236}">
                  <a16:creationId xmlns:a16="http://schemas.microsoft.com/office/drawing/2014/main" id="{AE0C9640-F9BF-4AA4-B2DE-B7951727D5A6}"/>
                </a:ext>
              </a:extLst>
            </p:cNvPr>
            <p:cNvSpPr txBox="1"/>
            <p:nvPr/>
          </p:nvSpPr>
          <p:spPr>
            <a:xfrm>
              <a:off x="1248502" y="2106631"/>
              <a:ext cx="2433680" cy="292388"/>
            </a:xfrm>
            <a:prstGeom prst="rect">
              <a:avLst/>
            </a:prstGeom>
            <a:noFill/>
          </p:spPr>
          <p:txBody>
            <a:bodyPr wrap="none" rtlCol="0">
              <a:spAutoFit/>
            </a:bodyPr>
            <a:lstStyle/>
            <a:p>
              <a:pPr algn="ct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Medical Heavy ion accelerator</a:t>
              </a:r>
              <a:endParaRPr lang="ko-KR" altLang="en-US"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endParaRPr>
            </a:p>
          </p:txBody>
        </p:sp>
      </p:grpSp>
      <p:pic>
        <p:nvPicPr>
          <p:cNvPr id="28" name="그림 27">
            <a:extLst>
              <a:ext uri="{FF2B5EF4-FFF2-40B4-BE49-F238E27FC236}">
                <a16:creationId xmlns:a16="http://schemas.microsoft.com/office/drawing/2014/main" id="{B6402B95-9469-4EB5-8B3C-9A744EE13174}"/>
              </a:ext>
            </a:extLst>
          </p:cNvPr>
          <p:cNvPicPr preferRelativeResize="0">
            <a:picLocks/>
          </p:cNvPicPr>
          <p:nvPr/>
        </p:nvPicPr>
        <p:blipFill>
          <a:blip r:embed="rId9"/>
          <a:stretch>
            <a:fillRect/>
          </a:stretch>
        </p:blipFill>
        <p:spPr>
          <a:xfrm>
            <a:off x="162011" y="2026935"/>
            <a:ext cx="2411941" cy="1404000"/>
          </a:xfrm>
          <a:prstGeom prst="rect">
            <a:avLst/>
          </a:prstGeom>
        </p:spPr>
      </p:pic>
      <p:grpSp>
        <p:nvGrpSpPr>
          <p:cNvPr id="29" name="그룹 28">
            <a:extLst>
              <a:ext uri="{FF2B5EF4-FFF2-40B4-BE49-F238E27FC236}">
                <a16:creationId xmlns:a16="http://schemas.microsoft.com/office/drawing/2014/main" id="{94539306-F1F7-488B-80C5-CF4A2A6CE63A}"/>
              </a:ext>
            </a:extLst>
          </p:cNvPr>
          <p:cNvGrpSpPr/>
          <p:nvPr/>
        </p:nvGrpSpPr>
        <p:grpSpPr>
          <a:xfrm>
            <a:off x="96483" y="2003387"/>
            <a:ext cx="2542997" cy="292388"/>
            <a:chOff x="1331056" y="2106631"/>
            <a:chExt cx="2268571" cy="292388"/>
          </a:xfrm>
        </p:grpSpPr>
        <p:sp>
          <p:nvSpPr>
            <p:cNvPr id="30" name="직사각형 29">
              <a:extLst>
                <a:ext uri="{FF2B5EF4-FFF2-40B4-BE49-F238E27FC236}">
                  <a16:creationId xmlns:a16="http://schemas.microsoft.com/office/drawing/2014/main" id="{BFFF3F85-BD46-404A-ACAB-FE6358F25DE9}"/>
                </a:ext>
              </a:extLst>
            </p:cNvPr>
            <p:cNvSpPr/>
            <p:nvPr/>
          </p:nvSpPr>
          <p:spPr>
            <a:xfrm>
              <a:off x="1389243" y="2132562"/>
              <a:ext cx="2152197" cy="240526"/>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id="{B3167BE4-8724-458E-8D9D-4DC8F6FBAE3A}"/>
                </a:ext>
              </a:extLst>
            </p:cNvPr>
            <p:cNvSpPr txBox="1"/>
            <p:nvPr/>
          </p:nvSpPr>
          <p:spPr>
            <a:xfrm>
              <a:off x="1331056" y="2106631"/>
              <a:ext cx="2268571" cy="292388"/>
            </a:xfrm>
            <a:prstGeom prst="rect">
              <a:avLst/>
            </a:prstGeom>
            <a:noFill/>
          </p:spPr>
          <p:txBody>
            <a:bodyPr wrap="none" rtlCol="0">
              <a:spAutoFit/>
            </a:bodyPr>
            <a:lstStyle/>
            <a:p>
              <a:pPr algn="ct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Heavy Ion radiation-therapy</a:t>
              </a:r>
              <a:endParaRPr lang="ko-KR" altLang="en-US"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endParaRPr>
            </a:p>
          </p:txBody>
        </p:sp>
      </p:grpSp>
      <p:pic>
        <p:nvPicPr>
          <p:cNvPr id="32" name="그림 31">
            <a:extLst>
              <a:ext uri="{FF2B5EF4-FFF2-40B4-BE49-F238E27FC236}">
                <a16:creationId xmlns:a16="http://schemas.microsoft.com/office/drawing/2014/main" id="{56C94C85-6F57-4643-863B-1BDC8904EE7C}"/>
              </a:ext>
            </a:extLst>
          </p:cNvPr>
          <p:cNvPicPr preferRelativeResize="0">
            <a:picLocks/>
          </p:cNvPicPr>
          <p:nvPr/>
        </p:nvPicPr>
        <p:blipFill>
          <a:blip r:embed="rId10"/>
          <a:stretch>
            <a:fillRect/>
          </a:stretch>
        </p:blipFill>
        <p:spPr>
          <a:xfrm>
            <a:off x="162011" y="4190125"/>
            <a:ext cx="2411941" cy="1404000"/>
          </a:xfrm>
          <a:prstGeom prst="rect">
            <a:avLst/>
          </a:prstGeom>
        </p:spPr>
      </p:pic>
      <p:grpSp>
        <p:nvGrpSpPr>
          <p:cNvPr id="33" name="그룹 32">
            <a:extLst>
              <a:ext uri="{FF2B5EF4-FFF2-40B4-BE49-F238E27FC236}">
                <a16:creationId xmlns:a16="http://schemas.microsoft.com/office/drawing/2014/main" id="{D10D10FB-4A95-4A79-8ECF-AFF196964D62}"/>
              </a:ext>
            </a:extLst>
          </p:cNvPr>
          <p:cNvGrpSpPr/>
          <p:nvPr/>
        </p:nvGrpSpPr>
        <p:grpSpPr>
          <a:xfrm>
            <a:off x="96483" y="4161738"/>
            <a:ext cx="2542997" cy="292388"/>
            <a:chOff x="1331056" y="2106631"/>
            <a:chExt cx="2268571" cy="292388"/>
          </a:xfrm>
        </p:grpSpPr>
        <p:sp>
          <p:nvSpPr>
            <p:cNvPr id="34" name="직사각형 33">
              <a:extLst>
                <a:ext uri="{FF2B5EF4-FFF2-40B4-BE49-F238E27FC236}">
                  <a16:creationId xmlns:a16="http://schemas.microsoft.com/office/drawing/2014/main" id="{D9F8F925-143C-43C6-93E7-E6F5439C3FFA}"/>
                </a:ext>
              </a:extLst>
            </p:cNvPr>
            <p:cNvSpPr/>
            <p:nvPr/>
          </p:nvSpPr>
          <p:spPr>
            <a:xfrm>
              <a:off x="1389243" y="2132562"/>
              <a:ext cx="2152197" cy="240526"/>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a:extLst>
                <a:ext uri="{FF2B5EF4-FFF2-40B4-BE49-F238E27FC236}">
                  <a16:creationId xmlns:a16="http://schemas.microsoft.com/office/drawing/2014/main" id="{F42E516A-8713-4BFF-BBFA-B93F5C079E2D}"/>
                </a:ext>
              </a:extLst>
            </p:cNvPr>
            <p:cNvSpPr txBox="1"/>
            <p:nvPr/>
          </p:nvSpPr>
          <p:spPr>
            <a:xfrm>
              <a:off x="1331056" y="2106631"/>
              <a:ext cx="2268571" cy="292388"/>
            </a:xfrm>
            <a:prstGeom prst="rect">
              <a:avLst/>
            </a:prstGeom>
            <a:noFill/>
          </p:spPr>
          <p:txBody>
            <a:bodyPr wrap="none" rtlCol="0">
              <a:spAutoFit/>
            </a:bodyPr>
            <a:lstStyle/>
            <a:p>
              <a:pPr algn="ct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Korea-</a:t>
              </a:r>
              <a:r>
                <a:rPr lang="en-US" altLang="ko-KR" sz="1300" dirty="0" err="1">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4GSR</a:t>
              </a: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 (construction)</a:t>
              </a:r>
              <a:endParaRPr lang="ko-KR" altLang="en-US"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endParaRPr>
            </a:p>
          </p:txBody>
        </p:sp>
      </p:grpSp>
      <p:pic>
        <p:nvPicPr>
          <p:cNvPr id="38" name="Picture 2" descr="2015 대전&gt; 한국형 중이온가속기 어떻게 건설되나 | 연합뉴스">
            <a:extLst>
              <a:ext uri="{FF2B5EF4-FFF2-40B4-BE49-F238E27FC236}">
                <a16:creationId xmlns:a16="http://schemas.microsoft.com/office/drawing/2014/main" id="{59C870C8-804E-4187-A0F4-5EFA70C8E40D}"/>
              </a:ext>
            </a:extLst>
          </p:cNvPr>
          <p:cNvPicPr preferRelativeResize="0">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4871" y="6351774"/>
            <a:ext cx="2411941" cy="140400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그룹 39">
            <a:extLst>
              <a:ext uri="{FF2B5EF4-FFF2-40B4-BE49-F238E27FC236}">
                <a16:creationId xmlns:a16="http://schemas.microsoft.com/office/drawing/2014/main" id="{EBDF6F9E-53D7-4CB3-B58F-FAFFE526CFB3}"/>
              </a:ext>
            </a:extLst>
          </p:cNvPr>
          <p:cNvGrpSpPr/>
          <p:nvPr/>
        </p:nvGrpSpPr>
        <p:grpSpPr>
          <a:xfrm>
            <a:off x="184569" y="6294424"/>
            <a:ext cx="2412545" cy="292388"/>
            <a:chOff x="1389243" y="2106631"/>
            <a:chExt cx="2152197" cy="292388"/>
          </a:xfrm>
        </p:grpSpPr>
        <p:sp>
          <p:nvSpPr>
            <p:cNvPr id="41" name="직사각형 40">
              <a:extLst>
                <a:ext uri="{FF2B5EF4-FFF2-40B4-BE49-F238E27FC236}">
                  <a16:creationId xmlns:a16="http://schemas.microsoft.com/office/drawing/2014/main" id="{27B5B4D6-6065-447E-9C14-936CE75DAB2A}"/>
                </a:ext>
              </a:extLst>
            </p:cNvPr>
            <p:cNvSpPr/>
            <p:nvPr/>
          </p:nvSpPr>
          <p:spPr>
            <a:xfrm>
              <a:off x="1389243" y="2132562"/>
              <a:ext cx="2152197" cy="240526"/>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TextBox 41">
              <a:extLst>
                <a:ext uri="{FF2B5EF4-FFF2-40B4-BE49-F238E27FC236}">
                  <a16:creationId xmlns:a16="http://schemas.microsoft.com/office/drawing/2014/main" id="{0DDE1AF2-BD04-4D2D-831E-B37CEE72D099}"/>
                </a:ext>
              </a:extLst>
            </p:cNvPr>
            <p:cNvSpPr txBox="1"/>
            <p:nvPr/>
          </p:nvSpPr>
          <p:spPr>
            <a:xfrm>
              <a:off x="1448877" y="2106631"/>
              <a:ext cx="2032929" cy="292388"/>
            </a:xfrm>
            <a:prstGeom prst="rect">
              <a:avLst/>
            </a:prstGeom>
            <a:noFill/>
          </p:spPr>
          <p:txBody>
            <a:bodyPr wrap="none" rtlCol="0">
              <a:spAutoFit/>
            </a:bodyPr>
            <a:lstStyle/>
            <a:p>
              <a:pPr algn="ctr"/>
              <a:r>
                <a:rPr lang="en-US" altLang="ko-KR"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rPr>
                <a:t>Rare-isotope accelerator</a:t>
              </a:r>
              <a:endParaRPr lang="ko-KR" altLang="en-US" sz="1300" dirty="0">
                <a:solidFill>
                  <a:schemeClr val="bg1">
                    <a:alpha val="80000"/>
                  </a:schemeClr>
                </a:solidFill>
                <a:latin typeface="Pretendard Variable Medium" panose="02000003000000020004" pitchFamily="2" charset="-127"/>
                <a:ea typeface="Pretendard Variable Medium" panose="02000003000000020004" pitchFamily="2" charset="-127"/>
                <a:cs typeface="Pretendard Variable Medium" panose="02000003000000020004" pitchFamily="2" charset="-127"/>
              </a:endParaRPr>
            </a:p>
          </p:txBody>
        </p:sp>
      </p:grpSp>
      <p:pic>
        <p:nvPicPr>
          <p:cNvPr id="5" name="그림 4">
            <a:extLst>
              <a:ext uri="{FF2B5EF4-FFF2-40B4-BE49-F238E27FC236}">
                <a16:creationId xmlns:a16="http://schemas.microsoft.com/office/drawing/2014/main" id="{6CFDBD20-6B62-4A04-82C4-13ACEB31B9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0020" y="2024447"/>
            <a:ext cx="3927541" cy="5742113"/>
          </a:xfrm>
          <a:prstGeom prst="rect">
            <a:avLst/>
          </a:prstGeom>
        </p:spPr>
      </p:pic>
      <p:sp>
        <p:nvSpPr>
          <p:cNvPr id="48" name="도형 47">
            <a:extLst>
              <a:ext uri="{FF2B5EF4-FFF2-40B4-BE49-F238E27FC236}">
                <a16:creationId xmlns:a16="http://schemas.microsoft.com/office/drawing/2014/main" id="{4C8BD6DF-6234-4067-8380-44DBA2C80068}"/>
              </a:ext>
            </a:extLst>
          </p:cNvPr>
          <p:cNvSpPr/>
          <p:nvPr/>
        </p:nvSpPr>
        <p:spPr>
          <a:xfrm rot="15536024" flipH="1" flipV="1">
            <a:off x="2504983" y="2894497"/>
            <a:ext cx="2279272" cy="1653872"/>
          </a:xfrm>
          <a:prstGeom prst="swooshArrow">
            <a:avLst>
              <a:gd name="adj1" fmla="val 10788"/>
              <a:gd name="adj2" fmla="val 20864"/>
            </a:avLst>
          </a:prstGeom>
          <a:solidFill>
            <a:schemeClr val="tx1">
              <a:lumMod val="75000"/>
              <a:lumOff val="25000"/>
              <a:alpha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도형 42">
            <a:extLst>
              <a:ext uri="{FF2B5EF4-FFF2-40B4-BE49-F238E27FC236}">
                <a16:creationId xmlns:a16="http://schemas.microsoft.com/office/drawing/2014/main" id="{B50AEC75-4668-4257-9EF0-A0BDA863A33D}"/>
              </a:ext>
            </a:extLst>
          </p:cNvPr>
          <p:cNvSpPr/>
          <p:nvPr/>
        </p:nvSpPr>
        <p:spPr>
          <a:xfrm rot="13721211" flipH="1" flipV="1">
            <a:off x="2713556" y="4517416"/>
            <a:ext cx="1619637" cy="1186633"/>
          </a:xfrm>
          <a:prstGeom prst="swooshArrow">
            <a:avLst>
              <a:gd name="adj1" fmla="val 18382"/>
              <a:gd name="adj2" fmla="val 32049"/>
            </a:avLst>
          </a:prstGeom>
          <a:solidFill>
            <a:srgbClr val="C00000">
              <a:alpha val="80000"/>
            </a:srgb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도형 43">
            <a:extLst>
              <a:ext uri="{FF2B5EF4-FFF2-40B4-BE49-F238E27FC236}">
                <a16:creationId xmlns:a16="http://schemas.microsoft.com/office/drawing/2014/main" id="{940E731A-E949-4A0D-8683-C8B1BDE78F1C}"/>
              </a:ext>
            </a:extLst>
          </p:cNvPr>
          <p:cNvSpPr/>
          <p:nvPr/>
        </p:nvSpPr>
        <p:spPr>
          <a:xfrm rot="6752372" flipH="1">
            <a:off x="2932313" y="5701684"/>
            <a:ext cx="1760480" cy="1812214"/>
          </a:xfrm>
          <a:prstGeom prst="swooshArrow">
            <a:avLst>
              <a:gd name="adj1" fmla="val 10788"/>
              <a:gd name="adj2" fmla="val 18472"/>
            </a:avLst>
          </a:prstGeom>
          <a:solidFill>
            <a:schemeClr val="tx1">
              <a:lumMod val="75000"/>
              <a:lumOff val="25000"/>
              <a:alpha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도형 24">
            <a:extLst>
              <a:ext uri="{FF2B5EF4-FFF2-40B4-BE49-F238E27FC236}">
                <a16:creationId xmlns:a16="http://schemas.microsoft.com/office/drawing/2014/main" id="{D1863218-5D9A-4013-B34B-F29FA4ED4D36}"/>
              </a:ext>
            </a:extLst>
          </p:cNvPr>
          <p:cNvSpPr/>
          <p:nvPr/>
        </p:nvSpPr>
        <p:spPr>
          <a:xfrm rot="5660995" flipV="1">
            <a:off x="5248166" y="3306288"/>
            <a:ext cx="2746416" cy="1372439"/>
          </a:xfrm>
          <a:prstGeom prst="swooshArrow">
            <a:avLst>
              <a:gd name="adj1" fmla="val 10788"/>
              <a:gd name="adj2" fmla="val 20864"/>
            </a:avLst>
          </a:prstGeom>
          <a:solidFill>
            <a:srgbClr val="0066FF">
              <a:alpha val="80000"/>
            </a:srgb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도형 25">
            <a:extLst>
              <a:ext uri="{FF2B5EF4-FFF2-40B4-BE49-F238E27FC236}">
                <a16:creationId xmlns:a16="http://schemas.microsoft.com/office/drawing/2014/main" id="{B9B2B399-4D64-468D-BF3A-9C0AF9AA8F00}"/>
              </a:ext>
            </a:extLst>
          </p:cNvPr>
          <p:cNvSpPr/>
          <p:nvPr/>
        </p:nvSpPr>
        <p:spPr>
          <a:xfrm rot="10800000">
            <a:off x="6233160" y="4843727"/>
            <a:ext cx="1180310" cy="1379222"/>
          </a:xfrm>
          <a:prstGeom prst="swooshArrow">
            <a:avLst>
              <a:gd name="adj1" fmla="val 9320"/>
              <a:gd name="adj2" fmla="val 20864"/>
            </a:avLst>
          </a:prstGeom>
          <a:solidFill>
            <a:schemeClr val="tx1">
              <a:lumMod val="75000"/>
              <a:lumOff val="25000"/>
              <a:alpha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도형 26">
            <a:extLst>
              <a:ext uri="{FF2B5EF4-FFF2-40B4-BE49-F238E27FC236}">
                <a16:creationId xmlns:a16="http://schemas.microsoft.com/office/drawing/2014/main" id="{C1F3185B-F182-4D13-AE12-671D6A152A57}"/>
              </a:ext>
            </a:extLst>
          </p:cNvPr>
          <p:cNvSpPr/>
          <p:nvPr/>
        </p:nvSpPr>
        <p:spPr>
          <a:xfrm rot="14162256">
            <a:off x="6060007" y="6387251"/>
            <a:ext cx="1198098" cy="998516"/>
          </a:xfrm>
          <a:prstGeom prst="swooshArrow">
            <a:avLst>
              <a:gd name="adj1" fmla="val 10641"/>
              <a:gd name="adj2" fmla="val 21959"/>
            </a:avLst>
          </a:prstGeom>
          <a:solidFill>
            <a:schemeClr val="tx1">
              <a:lumMod val="75000"/>
              <a:lumOff val="25000"/>
              <a:alpha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타원 66">
            <a:extLst>
              <a:ext uri="{FF2B5EF4-FFF2-40B4-BE49-F238E27FC236}">
                <a16:creationId xmlns:a16="http://schemas.microsoft.com/office/drawing/2014/main" id="{C68E3B70-4FF7-42B6-B46C-77C9C97E161B}"/>
              </a:ext>
            </a:extLst>
          </p:cNvPr>
          <p:cNvSpPr/>
          <p:nvPr/>
        </p:nvSpPr>
        <p:spPr>
          <a:xfrm>
            <a:off x="12521133" y="7912582"/>
            <a:ext cx="72000" cy="72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54BC9C25-4C49-4DF9-A36C-6A39D1523940}"/>
              </a:ext>
            </a:extLst>
          </p:cNvPr>
          <p:cNvSpPr/>
          <p:nvPr/>
        </p:nvSpPr>
        <p:spPr>
          <a:xfrm>
            <a:off x="3093354" y="1226216"/>
            <a:ext cx="3700885" cy="584775"/>
          </a:xfrm>
          <a:prstGeom prst="rect">
            <a:avLst/>
          </a:prstGeom>
        </p:spPr>
        <p:txBody>
          <a:bodyPr wrap="none">
            <a:spAutoFit/>
          </a:bodyPr>
          <a:lstStyle/>
          <a:p>
            <a:pPr lvl="0" algn="just"/>
            <a:r>
              <a:rPr lang="en-US" altLang="ko-KR" sz="3200" dirty="0">
                <a:solidFill>
                  <a:prstClr val="black"/>
                </a:solidFill>
              </a:rPr>
              <a:t>Accelerators in Korea</a:t>
            </a:r>
          </a:p>
        </p:txBody>
      </p:sp>
      <p:sp>
        <p:nvSpPr>
          <p:cNvPr id="70" name="직사각형 69">
            <a:extLst>
              <a:ext uri="{FF2B5EF4-FFF2-40B4-BE49-F238E27FC236}">
                <a16:creationId xmlns:a16="http://schemas.microsoft.com/office/drawing/2014/main" id="{BAC9E0F4-4565-4083-B875-04FBDAC4CF89}"/>
              </a:ext>
            </a:extLst>
          </p:cNvPr>
          <p:cNvSpPr/>
          <p:nvPr/>
        </p:nvSpPr>
        <p:spPr>
          <a:xfrm>
            <a:off x="9920601" y="1226216"/>
            <a:ext cx="5347361" cy="584775"/>
          </a:xfrm>
          <a:prstGeom prst="rect">
            <a:avLst/>
          </a:prstGeom>
        </p:spPr>
        <p:txBody>
          <a:bodyPr wrap="none">
            <a:spAutoFit/>
          </a:bodyPr>
          <a:lstStyle/>
          <a:p>
            <a:pPr lvl="0" algn="just"/>
            <a:r>
              <a:rPr lang="en-US" altLang="ko-KR" sz="3200" dirty="0">
                <a:solidFill>
                  <a:prstClr val="black"/>
                </a:solidFill>
              </a:rPr>
              <a:t>Achievements of users and PAL</a:t>
            </a:r>
          </a:p>
        </p:txBody>
      </p:sp>
      <p:pic>
        <p:nvPicPr>
          <p:cNvPr id="2" name="그림 1">
            <a:extLst>
              <a:ext uri="{FF2B5EF4-FFF2-40B4-BE49-F238E27FC236}">
                <a16:creationId xmlns:a16="http://schemas.microsoft.com/office/drawing/2014/main" id="{DFA6AD04-9DF6-4554-A051-2962416199EE}"/>
              </a:ext>
            </a:extLst>
          </p:cNvPr>
          <p:cNvPicPr>
            <a:picLocks noChangeAspect="1"/>
          </p:cNvPicPr>
          <p:nvPr/>
        </p:nvPicPr>
        <p:blipFill>
          <a:blip r:embed="rId13"/>
          <a:stretch>
            <a:fillRect/>
          </a:stretch>
        </p:blipFill>
        <p:spPr>
          <a:xfrm>
            <a:off x="10068570" y="2123508"/>
            <a:ext cx="4960780" cy="5637826"/>
          </a:xfrm>
          <a:prstGeom prst="rect">
            <a:avLst/>
          </a:prstGeom>
        </p:spPr>
      </p:pic>
    </p:spTree>
    <p:extLst>
      <p:ext uri="{BB962C8B-B14F-4D97-AF65-F5344CB8AC3E}">
        <p14:creationId xmlns:p14="http://schemas.microsoft.com/office/powerpoint/2010/main" val="372017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F902C19-B484-49BC-A562-7481F52F0BC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30</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9" name="TextBox 8">
            <a:extLst>
              <a:ext uri="{FF2B5EF4-FFF2-40B4-BE49-F238E27FC236}">
                <a16:creationId xmlns:a16="http://schemas.microsoft.com/office/drawing/2014/main" id="{01EE7970-E73F-450C-A6FE-8E37FB7BBC8A}"/>
              </a:ext>
            </a:extLst>
          </p:cNvPr>
          <p:cNvSpPr txBox="1"/>
          <p:nvPr/>
        </p:nvSpPr>
        <p:spPr>
          <a:xfrm>
            <a:off x="533400" y="266700"/>
            <a:ext cx="5029326" cy="830997"/>
          </a:xfrm>
          <a:prstGeom prst="rect">
            <a:avLst/>
          </a:prstGeom>
          <a:noFill/>
        </p:spPr>
        <p:txBody>
          <a:bodyPr wrap="none" rtlCol="0">
            <a:spAutoFit/>
          </a:bodyPr>
          <a:lstStyle/>
          <a:p>
            <a:r>
              <a:rPr lang="en-US" altLang="ko-KR" sz="4800" dirty="0">
                <a:solidFill>
                  <a:schemeClr val="bg1"/>
                </a:solidFill>
              </a:rPr>
              <a:t>Keyword Summary </a:t>
            </a:r>
            <a:endParaRPr lang="ko-KR" altLang="en-US" sz="4800" dirty="0">
              <a:solidFill>
                <a:schemeClr val="bg1"/>
              </a:solidFill>
            </a:endParaRPr>
          </a:p>
        </p:txBody>
      </p:sp>
      <p:sp>
        <p:nvSpPr>
          <p:cNvPr id="10" name="Rectangle 6">
            <a:extLst>
              <a:ext uri="{FF2B5EF4-FFF2-40B4-BE49-F238E27FC236}">
                <a16:creationId xmlns:a16="http://schemas.microsoft.com/office/drawing/2014/main" id="{EBA1CE47-DFCE-4857-AE5E-9D849822166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21" name="그림 20">
            <a:extLst>
              <a:ext uri="{FF2B5EF4-FFF2-40B4-BE49-F238E27FC236}">
                <a16:creationId xmlns:a16="http://schemas.microsoft.com/office/drawing/2014/main" id="{3CA2B6B6-137B-475A-A6C0-CA496B2DD6C3}"/>
              </a:ext>
            </a:extLst>
          </p:cNvPr>
          <p:cNvPicPr>
            <a:picLocks noChangeAspect="1"/>
          </p:cNvPicPr>
          <p:nvPr/>
        </p:nvPicPr>
        <p:blipFill>
          <a:blip r:embed="rId5"/>
          <a:stretch>
            <a:fillRect/>
          </a:stretch>
        </p:blipFill>
        <p:spPr>
          <a:xfrm>
            <a:off x="2024642" y="1963067"/>
            <a:ext cx="10795712" cy="5498873"/>
          </a:xfrm>
          <a:prstGeom prst="rect">
            <a:avLst/>
          </a:prstGeom>
        </p:spPr>
      </p:pic>
      <p:sp>
        <p:nvSpPr>
          <p:cNvPr id="23" name="타원 22">
            <a:extLst>
              <a:ext uri="{FF2B5EF4-FFF2-40B4-BE49-F238E27FC236}">
                <a16:creationId xmlns:a16="http://schemas.microsoft.com/office/drawing/2014/main" id="{1BB4A9EF-5DF6-4C64-A059-FDBB9A0EA559}"/>
              </a:ext>
            </a:extLst>
          </p:cNvPr>
          <p:cNvSpPr/>
          <p:nvPr/>
        </p:nvSpPr>
        <p:spPr>
          <a:xfrm>
            <a:off x="2196210" y="1998921"/>
            <a:ext cx="3649494" cy="1940012"/>
          </a:xfrm>
          <a:prstGeom prst="ellipse">
            <a:avLst/>
          </a:prstGeom>
          <a:solidFill>
            <a:srgbClr val="CADFF2">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tx1"/>
                </a:solidFill>
                <a:effectLst>
                  <a:outerShdw blurRad="38100" dist="38100" dir="2700000" algn="tl">
                    <a:srgbClr val="000000">
                      <a:alpha val="43137"/>
                    </a:srgbClr>
                  </a:outerShdw>
                </a:effectLst>
              </a:rPr>
              <a:t>International Collaboration</a:t>
            </a:r>
            <a:endParaRPr lang="ko-KR" altLang="en-US" sz="3200" b="1" dirty="0">
              <a:solidFill>
                <a:schemeClr val="tx1"/>
              </a:solidFill>
              <a:effectLst>
                <a:outerShdw blurRad="38100" dist="38100" dir="2700000" algn="tl">
                  <a:srgbClr val="000000">
                    <a:alpha val="43137"/>
                  </a:srgbClr>
                </a:outerShdw>
              </a:effectLst>
            </a:endParaRPr>
          </a:p>
        </p:txBody>
      </p:sp>
      <p:sp>
        <p:nvSpPr>
          <p:cNvPr id="24" name="타원 23">
            <a:extLst>
              <a:ext uri="{FF2B5EF4-FFF2-40B4-BE49-F238E27FC236}">
                <a16:creationId xmlns:a16="http://schemas.microsoft.com/office/drawing/2014/main" id="{E77C348D-6E3C-43BE-9BA9-F6214177ED15}"/>
              </a:ext>
            </a:extLst>
          </p:cNvPr>
          <p:cNvSpPr/>
          <p:nvPr/>
        </p:nvSpPr>
        <p:spPr>
          <a:xfrm>
            <a:off x="8675127" y="2051723"/>
            <a:ext cx="3649494" cy="1940012"/>
          </a:xfrm>
          <a:prstGeom prst="ellipse">
            <a:avLst/>
          </a:prstGeom>
          <a:solidFill>
            <a:srgbClr val="CADFF2">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tx1"/>
                </a:solidFill>
                <a:effectLst>
                  <a:outerShdw blurRad="38100" dist="38100" dir="2700000" algn="tl">
                    <a:srgbClr val="000000">
                      <a:alpha val="43137"/>
                    </a:srgbClr>
                  </a:outerShdw>
                </a:effectLst>
              </a:rPr>
              <a:t>Data Science</a:t>
            </a:r>
          </a:p>
          <a:p>
            <a:pPr algn="ctr"/>
            <a:r>
              <a:rPr lang="en-US" altLang="ko-KR" sz="3200" b="1" dirty="0">
                <a:solidFill>
                  <a:schemeClr val="tx1"/>
                </a:solidFill>
                <a:effectLst>
                  <a:outerShdw blurRad="38100" dist="38100" dir="2700000" algn="tl">
                    <a:srgbClr val="000000">
                      <a:alpha val="43137"/>
                    </a:srgbClr>
                  </a:outerShdw>
                </a:effectLst>
              </a:rPr>
              <a:t>AI / AX</a:t>
            </a:r>
            <a:endParaRPr lang="ko-KR" altLang="en-US" sz="3200" b="1" dirty="0">
              <a:solidFill>
                <a:schemeClr val="tx1"/>
              </a:solidFill>
              <a:effectLst>
                <a:outerShdw blurRad="38100" dist="38100" dir="2700000" algn="tl">
                  <a:srgbClr val="000000">
                    <a:alpha val="43137"/>
                  </a:srgbClr>
                </a:outerShdw>
              </a:effectLst>
            </a:endParaRPr>
          </a:p>
        </p:txBody>
      </p:sp>
      <p:sp>
        <p:nvSpPr>
          <p:cNvPr id="25" name="액자 24">
            <a:extLst>
              <a:ext uri="{FF2B5EF4-FFF2-40B4-BE49-F238E27FC236}">
                <a16:creationId xmlns:a16="http://schemas.microsoft.com/office/drawing/2014/main" id="{592255C2-F197-458B-BA9A-7A23E5AEBB01}"/>
              </a:ext>
            </a:extLst>
          </p:cNvPr>
          <p:cNvSpPr/>
          <p:nvPr/>
        </p:nvSpPr>
        <p:spPr>
          <a:xfrm>
            <a:off x="428203" y="1149747"/>
            <a:ext cx="14364544" cy="946450"/>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tx1"/>
                </a:solidFill>
              </a:rPr>
              <a:t>Maximization of Beamline Utilization: Science Development and Industry Support   </a:t>
            </a:r>
            <a:endParaRPr lang="ko-KR" altLang="en-US" sz="3200" b="1" dirty="0">
              <a:solidFill>
                <a:schemeClr val="tx1"/>
              </a:solidFill>
            </a:endParaRPr>
          </a:p>
        </p:txBody>
      </p:sp>
      <p:sp>
        <p:nvSpPr>
          <p:cNvPr id="26" name="타원 25">
            <a:extLst>
              <a:ext uri="{FF2B5EF4-FFF2-40B4-BE49-F238E27FC236}">
                <a16:creationId xmlns:a16="http://schemas.microsoft.com/office/drawing/2014/main" id="{CE6A26F8-05E5-424B-8F22-700AD4B00939}"/>
              </a:ext>
            </a:extLst>
          </p:cNvPr>
          <p:cNvSpPr/>
          <p:nvPr/>
        </p:nvSpPr>
        <p:spPr>
          <a:xfrm>
            <a:off x="10343538" y="4968222"/>
            <a:ext cx="3649494" cy="1940012"/>
          </a:xfrm>
          <a:prstGeom prst="ellipse">
            <a:avLst/>
          </a:prstGeom>
          <a:solidFill>
            <a:srgbClr val="CADFF2">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tx1"/>
                </a:solidFill>
                <a:effectLst>
                  <a:outerShdw blurRad="38100" dist="38100" dir="2700000" algn="tl">
                    <a:srgbClr val="000000">
                      <a:alpha val="43137"/>
                    </a:srgbClr>
                  </a:outerShdw>
                </a:effectLst>
              </a:rPr>
              <a:t>R&amp;D Activities</a:t>
            </a:r>
            <a:endParaRPr lang="ko-KR" altLang="en-US" sz="3200" b="1" dirty="0">
              <a:solidFill>
                <a:schemeClr val="tx1"/>
              </a:solidFill>
              <a:effectLst>
                <a:outerShdw blurRad="38100" dist="38100" dir="2700000" algn="tl">
                  <a:srgbClr val="000000">
                    <a:alpha val="43137"/>
                  </a:srgbClr>
                </a:outerShdw>
              </a:effectLst>
            </a:endParaRPr>
          </a:p>
        </p:txBody>
      </p:sp>
      <p:sp>
        <p:nvSpPr>
          <p:cNvPr id="27" name="타원 26">
            <a:extLst>
              <a:ext uri="{FF2B5EF4-FFF2-40B4-BE49-F238E27FC236}">
                <a16:creationId xmlns:a16="http://schemas.microsoft.com/office/drawing/2014/main" id="{AB703C3E-11DA-4599-8C50-C54D562BA2D7}"/>
              </a:ext>
            </a:extLst>
          </p:cNvPr>
          <p:cNvSpPr/>
          <p:nvPr/>
        </p:nvSpPr>
        <p:spPr>
          <a:xfrm>
            <a:off x="5536229" y="6059243"/>
            <a:ext cx="3649494" cy="1940012"/>
          </a:xfrm>
          <a:prstGeom prst="ellipse">
            <a:avLst/>
          </a:prstGeom>
          <a:solidFill>
            <a:srgbClr val="CADFF2">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tx1"/>
                </a:solidFill>
                <a:effectLst>
                  <a:outerShdw blurRad="38100" dist="38100" dir="2700000" algn="tl">
                    <a:srgbClr val="000000">
                      <a:alpha val="43137"/>
                    </a:srgbClr>
                  </a:outerShdw>
                </a:effectLst>
              </a:rPr>
              <a:t>Project Management</a:t>
            </a:r>
            <a:endParaRPr lang="ko-KR" altLang="en-US" sz="3200" b="1" dirty="0">
              <a:solidFill>
                <a:schemeClr val="tx1"/>
              </a:solidFill>
              <a:effectLst>
                <a:outerShdw blurRad="38100" dist="38100" dir="2700000" algn="tl">
                  <a:srgbClr val="000000">
                    <a:alpha val="43137"/>
                  </a:srgbClr>
                </a:outerShdw>
              </a:effectLst>
            </a:endParaRPr>
          </a:p>
        </p:txBody>
      </p:sp>
      <p:sp>
        <p:nvSpPr>
          <p:cNvPr id="28" name="타원 27">
            <a:extLst>
              <a:ext uri="{FF2B5EF4-FFF2-40B4-BE49-F238E27FC236}">
                <a16:creationId xmlns:a16="http://schemas.microsoft.com/office/drawing/2014/main" id="{6CF3A2C0-2D59-430C-9B23-41AB89D05CB7}"/>
              </a:ext>
            </a:extLst>
          </p:cNvPr>
          <p:cNvSpPr/>
          <p:nvPr/>
        </p:nvSpPr>
        <p:spPr>
          <a:xfrm>
            <a:off x="879267" y="4968222"/>
            <a:ext cx="3649494" cy="1940012"/>
          </a:xfrm>
          <a:prstGeom prst="ellipse">
            <a:avLst/>
          </a:prstGeom>
          <a:solidFill>
            <a:srgbClr val="CADFF2">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tx1"/>
                </a:solidFill>
                <a:effectLst>
                  <a:outerShdw blurRad="38100" dist="38100" dir="2700000" algn="tl">
                    <a:srgbClr val="000000">
                      <a:alpha val="43137"/>
                    </a:srgbClr>
                  </a:outerShdw>
                </a:effectLst>
              </a:rPr>
              <a:t>HR Development</a:t>
            </a:r>
            <a:endParaRPr lang="ko-KR" altLang="en-US"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14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F902C19-B484-49BC-A562-7481F52F0BC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31</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9" name="TextBox 8">
            <a:extLst>
              <a:ext uri="{FF2B5EF4-FFF2-40B4-BE49-F238E27FC236}">
                <a16:creationId xmlns:a16="http://schemas.microsoft.com/office/drawing/2014/main" id="{01EE7970-E73F-450C-A6FE-8E37FB7BBC8A}"/>
              </a:ext>
            </a:extLst>
          </p:cNvPr>
          <p:cNvSpPr txBox="1"/>
          <p:nvPr/>
        </p:nvSpPr>
        <p:spPr>
          <a:xfrm>
            <a:off x="533400" y="266700"/>
            <a:ext cx="2566536" cy="830997"/>
          </a:xfrm>
          <a:prstGeom prst="rect">
            <a:avLst/>
          </a:prstGeom>
          <a:noFill/>
        </p:spPr>
        <p:txBody>
          <a:bodyPr wrap="none" rtlCol="0">
            <a:spAutoFit/>
          </a:bodyPr>
          <a:lstStyle/>
          <a:p>
            <a:r>
              <a:rPr lang="en-US" altLang="ko-KR" sz="4800" dirty="0">
                <a:solidFill>
                  <a:schemeClr val="bg1"/>
                </a:solidFill>
              </a:rPr>
              <a:t>Summary</a:t>
            </a:r>
            <a:endParaRPr lang="ko-KR" altLang="en-US" sz="4800" dirty="0">
              <a:solidFill>
                <a:schemeClr val="bg1"/>
              </a:solidFill>
            </a:endParaRPr>
          </a:p>
        </p:txBody>
      </p:sp>
      <p:sp>
        <p:nvSpPr>
          <p:cNvPr id="8" name="TextBox 7">
            <a:extLst>
              <a:ext uri="{FF2B5EF4-FFF2-40B4-BE49-F238E27FC236}">
                <a16:creationId xmlns:a16="http://schemas.microsoft.com/office/drawing/2014/main" id="{875BA4DA-5371-4601-A717-A4A952C7D0DB}"/>
              </a:ext>
            </a:extLst>
          </p:cNvPr>
          <p:cNvSpPr txBox="1"/>
          <p:nvPr/>
        </p:nvSpPr>
        <p:spPr>
          <a:xfrm>
            <a:off x="533399" y="1477077"/>
            <a:ext cx="14703425" cy="5970865"/>
          </a:xfrm>
          <a:prstGeom prst="rect">
            <a:avLst/>
          </a:prstGeom>
          <a:noFill/>
        </p:spPr>
        <p:txBody>
          <a:bodyPr wrap="square" rtlCol="0">
            <a:spAutoFit/>
          </a:bodyPr>
          <a:lstStyle/>
          <a:p>
            <a:pPr algn="just"/>
            <a:r>
              <a:rPr lang="en-US" altLang="ko-KR" sz="3200" dirty="0"/>
              <a:t>• We updated the status of Korea-4GSR</a:t>
            </a:r>
            <a:r>
              <a:rPr lang="en-US" altLang="ko-KR" sz="2800" dirty="0"/>
              <a:t>  </a:t>
            </a:r>
          </a:p>
          <a:p>
            <a:pPr algn="just"/>
            <a:endParaRPr lang="en-US" altLang="ko-KR" sz="1000" dirty="0"/>
          </a:p>
          <a:p>
            <a:pPr algn="just"/>
            <a:endParaRPr lang="en-US" altLang="ko-KR" sz="1000" dirty="0"/>
          </a:p>
          <a:p>
            <a:pPr algn="just"/>
            <a:r>
              <a:rPr lang="en-US" altLang="ko-KR" sz="3200" dirty="0"/>
              <a:t>• This project entered stable phase from a budget and schedule perspective</a:t>
            </a:r>
            <a:endParaRPr lang="en-US" altLang="ko-KR" sz="2800" dirty="0"/>
          </a:p>
          <a:p>
            <a:pPr algn="just"/>
            <a:r>
              <a:rPr lang="en-US" altLang="ko-KR" sz="2800" dirty="0"/>
              <a:t>   - </a:t>
            </a:r>
            <a:r>
              <a:rPr lang="en-US" altLang="ko-KR" sz="2800" kern="0" dirty="0">
                <a:solidFill>
                  <a:srgbClr val="000000"/>
                </a:solidFill>
              </a:rPr>
              <a:t>The final design review had been completed last year</a:t>
            </a:r>
          </a:p>
          <a:p>
            <a:pPr algn="just"/>
            <a:r>
              <a:rPr lang="en-US" altLang="ko-KR" sz="2800" kern="0" dirty="0">
                <a:solidFill>
                  <a:srgbClr val="000000"/>
                </a:solidFill>
              </a:rPr>
              <a:t>   - The budget and schedule adjustments had been confirmed by the government</a:t>
            </a:r>
          </a:p>
          <a:p>
            <a:pPr algn="just"/>
            <a:endParaRPr lang="en-US" altLang="ko-KR" sz="2800" kern="0" dirty="0">
              <a:solidFill>
                <a:srgbClr val="000000"/>
              </a:solidFill>
            </a:endParaRPr>
          </a:p>
          <a:p>
            <a:pPr algn="just"/>
            <a:endParaRPr lang="en-US" altLang="ko-KR" sz="1000" dirty="0"/>
          </a:p>
          <a:p>
            <a:pPr algn="just"/>
            <a:r>
              <a:rPr lang="en-US" altLang="ko-KR" sz="3200" dirty="0"/>
              <a:t>• We discussed the ongoing and planned activities </a:t>
            </a:r>
            <a:endParaRPr lang="en-US" altLang="ko-KR" sz="2800" dirty="0"/>
          </a:p>
          <a:p>
            <a:pPr algn="just"/>
            <a:r>
              <a:rPr lang="en-US" altLang="ko-KR" sz="2800" dirty="0"/>
              <a:t>   - Human resource development </a:t>
            </a:r>
          </a:p>
          <a:p>
            <a:pPr algn="just"/>
            <a:r>
              <a:rPr lang="en-US" altLang="ko-KR" sz="2800" dirty="0"/>
              <a:t>   - Maximization of beamline utilization</a:t>
            </a:r>
          </a:p>
          <a:p>
            <a:pPr algn="just"/>
            <a:r>
              <a:rPr lang="en-US" altLang="ko-KR" sz="2800" dirty="0"/>
              <a:t>   - Industry support</a:t>
            </a:r>
          </a:p>
          <a:p>
            <a:pPr algn="just"/>
            <a:r>
              <a:rPr lang="en-US" altLang="ko-KR" sz="2800" dirty="0"/>
              <a:t>   - R&amp;D activities</a:t>
            </a:r>
          </a:p>
          <a:p>
            <a:pPr algn="just"/>
            <a:endParaRPr lang="en-US" altLang="ko-KR" sz="2800" dirty="0"/>
          </a:p>
          <a:p>
            <a:pPr lvl="0" algn="just"/>
            <a:r>
              <a:rPr lang="en-US" altLang="ko-KR" sz="2800" dirty="0"/>
              <a:t> </a:t>
            </a:r>
            <a:r>
              <a:rPr lang="en-US" altLang="ko-KR" sz="3200" dirty="0">
                <a:solidFill>
                  <a:prstClr val="black"/>
                </a:solidFill>
              </a:rPr>
              <a:t>• We sincerely appreciate your attendance at this IAC. About IAC …</a:t>
            </a:r>
            <a:endParaRPr lang="en-US" altLang="ko-KR" sz="2800" dirty="0">
              <a:solidFill>
                <a:prstClr val="black"/>
              </a:solidFill>
            </a:endParaRPr>
          </a:p>
        </p:txBody>
      </p:sp>
      <p:sp>
        <p:nvSpPr>
          <p:cNvPr id="10" name="Rectangle 6">
            <a:extLst>
              <a:ext uri="{FF2B5EF4-FFF2-40B4-BE49-F238E27FC236}">
                <a16:creationId xmlns:a16="http://schemas.microsoft.com/office/drawing/2014/main" id="{EBA1CE47-DFCE-4857-AE5E-9D849822166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Tree>
    <p:extLst>
      <p:ext uri="{BB962C8B-B14F-4D97-AF65-F5344CB8AC3E}">
        <p14:creationId xmlns:p14="http://schemas.microsoft.com/office/powerpoint/2010/main" val="3898355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6A0E815-D531-43DC-B45A-7D3B44F440B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32</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5497274" cy="830997"/>
          </a:xfrm>
          <a:prstGeom prst="rect">
            <a:avLst/>
          </a:prstGeom>
          <a:noFill/>
        </p:spPr>
        <p:txBody>
          <a:bodyPr wrap="none" rtlCol="0">
            <a:spAutoFit/>
          </a:bodyPr>
          <a:lstStyle/>
          <a:p>
            <a:r>
              <a:rPr lang="en-US" altLang="ko-KR" sz="4800" dirty="0">
                <a:solidFill>
                  <a:schemeClr val="bg1"/>
                </a:solidFill>
              </a:rPr>
              <a:t>Previous IAC</a:t>
            </a:r>
            <a:r>
              <a:rPr lang="ko-KR" altLang="en-US" sz="4800" dirty="0">
                <a:solidFill>
                  <a:schemeClr val="bg1"/>
                </a:solidFill>
              </a:rPr>
              <a:t> </a:t>
            </a:r>
            <a:r>
              <a:rPr lang="en-US" altLang="ko-KR" sz="4800" dirty="0">
                <a:solidFill>
                  <a:schemeClr val="bg1"/>
                </a:solidFill>
              </a:rPr>
              <a:t>meeting</a:t>
            </a:r>
            <a:endParaRPr lang="ko-KR" altLang="en-US" sz="4800" dirty="0">
              <a:solidFill>
                <a:schemeClr val="bg1"/>
              </a:solidFill>
            </a:endParaRPr>
          </a:p>
        </p:txBody>
      </p:sp>
      <p:sp>
        <p:nvSpPr>
          <p:cNvPr id="10" name="Rectangle 6">
            <a:extLst>
              <a:ext uri="{FF2B5EF4-FFF2-40B4-BE49-F238E27FC236}">
                <a16:creationId xmlns:a16="http://schemas.microsoft.com/office/drawing/2014/main" id="{118334E6-A2CB-421F-8573-0286456A39F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 name="그림 2">
            <a:extLst>
              <a:ext uri="{FF2B5EF4-FFF2-40B4-BE49-F238E27FC236}">
                <a16:creationId xmlns:a16="http://schemas.microsoft.com/office/drawing/2014/main" id="{1F96672F-5572-41E9-BE98-9D6EBED3DD7C}"/>
              </a:ext>
            </a:extLst>
          </p:cNvPr>
          <p:cNvPicPr>
            <a:picLocks noChangeAspect="1"/>
          </p:cNvPicPr>
          <p:nvPr/>
        </p:nvPicPr>
        <p:blipFill>
          <a:blip r:embed="rId5"/>
          <a:stretch>
            <a:fillRect/>
          </a:stretch>
        </p:blipFill>
        <p:spPr>
          <a:xfrm>
            <a:off x="336179" y="1644152"/>
            <a:ext cx="4691037" cy="6072096"/>
          </a:xfrm>
          <a:prstGeom prst="rect">
            <a:avLst/>
          </a:prstGeom>
          <a:ln w="12700">
            <a:solidFill>
              <a:schemeClr val="tx1"/>
            </a:solidFill>
          </a:ln>
        </p:spPr>
      </p:pic>
      <p:pic>
        <p:nvPicPr>
          <p:cNvPr id="13" name="그림 12">
            <a:extLst>
              <a:ext uri="{FF2B5EF4-FFF2-40B4-BE49-F238E27FC236}">
                <a16:creationId xmlns:a16="http://schemas.microsoft.com/office/drawing/2014/main" id="{E3531C86-CCFA-4253-B5D5-21C1F8A3C5D8}"/>
              </a:ext>
            </a:extLst>
          </p:cNvPr>
          <p:cNvPicPr>
            <a:picLocks noChangeAspect="1"/>
          </p:cNvPicPr>
          <p:nvPr/>
        </p:nvPicPr>
        <p:blipFill>
          <a:blip r:embed="rId6"/>
          <a:stretch>
            <a:fillRect/>
          </a:stretch>
        </p:blipFill>
        <p:spPr>
          <a:xfrm>
            <a:off x="5467980" y="1644152"/>
            <a:ext cx="4691037" cy="6083509"/>
          </a:xfrm>
          <a:prstGeom prst="rect">
            <a:avLst/>
          </a:prstGeom>
          <a:ln w="12700">
            <a:solidFill>
              <a:schemeClr val="tx1"/>
            </a:solidFill>
          </a:ln>
        </p:spPr>
      </p:pic>
      <p:pic>
        <p:nvPicPr>
          <p:cNvPr id="14" name="그림 13">
            <a:extLst>
              <a:ext uri="{FF2B5EF4-FFF2-40B4-BE49-F238E27FC236}">
                <a16:creationId xmlns:a16="http://schemas.microsoft.com/office/drawing/2014/main" id="{5828A6B5-6185-405B-B368-1C8AE7AD0B85}"/>
              </a:ext>
            </a:extLst>
          </p:cNvPr>
          <p:cNvPicPr>
            <a:picLocks noChangeAspect="1"/>
          </p:cNvPicPr>
          <p:nvPr/>
        </p:nvPicPr>
        <p:blipFill>
          <a:blip r:embed="rId7"/>
          <a:stretch>
            <a:fillRect/>
          </a:stretch>
        </p:blipFill>
        <p:spPr>
          <a:xfrm>
            <a:off x="10556666" y="1644152"/>
            <a:ext cx="4291556" cy="6083509"/>
          </a:xfrm>
          <a:prstGeom prst="rect">
            <a:avLst/>
          </a:prstGeom>
          <a:ln w="12700">
            <a:solidFill>
              <a:schemeClr val="tx1"/>
            </a:solidFill>
          </a:ln>
        </p:spPr>
      </p:pic>
    </p:spTree>
    <p:extLst>
      <p:ext uri="{BB962C8B-B14F-4D97-AF65-F5344CB8AC3E}">
        <p14:creationId xmlns:p14="http://schemas.microsoft.com/office/powerpoint/2010/main" val="1686499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6A0E815-D531-43DC-B45A-7D3B44F440B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33</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5605509" cy="830997"/>
          </a:xfrm>
          <a:prstGeom prst="rect">
            <a:avLst/>
          </a:prstGeom>
          <a:noFill/>
        </p:spPr>
        <p:txBody>
          <a:bodyPr wrap="none" rtlCol="0">
            <a:spAutoFit/>
          </a:bodyPr>
          <a:lstStyle/>
          <a:p>
            <a:r>
              <a:rPr lang="en-US" altLang="ko-KR" sz="4800" dirty="0">
                <a:solidFill>
                  <a:schemeClr val="bg1"/>
                </a:solidFill>
              </a:rPr>
              <a:t>Response to IAC 2024</a:t>
            </a:r>
            <a:endParaRPr lang="ko-KR" altLang="en-US" sz="4800" dirty="0">
              <a:solidFill>
                <a:schemeClr val="bg1"/>
              </a:solidFill>
            </a:endParaRPr>
          </a:p>
        </p:txBody>
      </p:sp>
      <p:sp>
        <p:nvSpPr>
          <p:cNvPr id="10" name="Rectangle 6">
            <a:extLst>
              <a:ext uri="{FF2B5EF4-FFF2-40B4-BE49-F238E27FC236}">
                <a16:creationId xmlns:a16="http://schemas.microsoft.com/office/drawing/2014/main" id="{118334E6-A2CB-421F-8573-0286456A39F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4" name="직사각형 3">
            <a:extLst>
              <a:ext uri="{FF2B5EF4-FFF2-40B4-BE49-F238E27FC236}">
                <a16:creationId xmlns:a16="http://schemas.microsoft.com/office/drawing/2014/main" id="{FB11F695-42F0-4121-9250-279112EDB859}"/>
              </a:ext>
            </a:extLst>
          </p:cNvPr>
          <p:cNvSpPr/>
          <p:nvPr/>
        </p:nvSpPr>
        <p:spPr>
          <a:xfrm>
            <a:off x="113482" y="1412042"/>
            <a:ext cx="4970891" cy="5979522"/>
          </a:xfrm>
          <a:prstGeom prst="rect">
            <a:avLst/>
          </a:prstGeom>
        </p:spPr>
        <p:txBody>
          <a:bodyPr wrap="square">
            <a:spAutoFit/>
          </a:bodyPr>
          <a:lstStyle/>
          <a:p>
            <a:pPr marL="342900" lvl="0" indent="-342900" algn="just">
              <a:lnSpc>
                <a:spcPct val="107000"/>
              </a:lnSpc>
              <a:spcAft>
                <a:spcPts val="800"/>
              </a:spcAft>
              <a:buFont typeface="Wingdings" panose="05000000000000000000" pitchFamily="2" charset="2"/>
              <a:buChar char=""/>
            </a:pPr>
            <a:r>
              <a:rPr lang="en-US" altLang="ko-KR" sz="1600" kern="100" dirty="0">
                <a:solidFill>
                  <a:srgbClr val="0D0D0D"/>
                </a:solidFill>
                <a:latin typeface="맑은 고딕" panose="020B0503020000020004" pitchFamily="50" charset="-127"/>
                <a:cs typeface="Times New Roman" panose="02020603050405020304" pitchFamily="18" charset="0"/>
              </a:rPr>
              <a:t>The project team was able to reduce the number of cost item categories from 3000 to 25. The IAC considers this a great progress but strongly recommends to keep the overhead for shifting funds between cost item categories at the lowest possible level since experience in the past showed that the best possible cost estimates are often proven inaccurate if major disturbances happen on the market, which may be the case during a project duration of several years. Such situations require sufficient financial flexibility for the project management team. </a:t>
            </a:r>
            <a:endParaRPr lang="ko-KR" altLang="ko-KR" sz="1100" kern="100" dirty="0">
              <a:latin typeface="맑은 고딕" panose="020B0503020000020004" pitchFamily="50" charset="-127"/>
              <a:cs typeface="Times New Roman" panose="02020603050405020304" pitchFamily="18" charset="0"/>
            </a:endParaRPr>
          </a:p>
          <a:p>
            <a:pPr marL="508000" algn="just">
              <a:lnSpc>
                <a:spcPct val="107000"/>
              </a:lnSpc>
              <a:spcAft>
                <a:spcPts val="800"/>
              </a:spcAft>
            </a:pPr>
            <a:r>
              <a:rPr lang="en-US" altLang="ko-KR" sz="1600" b="1" i="1" kern="100" dirty="0">
                <a:solidFill>
                  <a:srgbClr val="FF0000"/>
                </a:solidFill>
                <a:latin typeface="한컴 고딕" panose="02000500000000000000" pitchFamily="2" charset="-127"/>
                <a:cs typeface="Times New Roman" panose="02020603050405020304" pitchFamily="18" charset="0"/>
              </a:rPr>
              <a:t>Ans. by KBSI)</a:t>
            </a:r>
            <a:r>
              <a:rPr lang="en-US" altLang="ko-KR" sz="1600" i="1" kern="100" dirty="0">
                <a:solidFill>
                  <a:srgbClr val="FF0000"/>
                </a:solidFill>
                <a:latin typeface="한컴 고딕" panose="02000500000000000000" pitchFamily="2" charset="-127"/>
                <a:cs typeface="Times New Roman" panose="02020603050405020304" pitchFamily="18" charset="0"/>
              </a:rPr>
              <a:t> </a:t>
            </a:r>
            <a:r>
              <a:rPr lang="en-US" altLang="ko-KR" sz="1600" i="1" kern="100" dirty="0">
                <a:solidFill>
                  <a:srgbClr val="0000FF"/>
                </a:solidFill>
                <a:latin typeface="한컴 고딕" panose="02000500000000000000" pitchFamily="2" charset="-127"/>
                <a:cs typeface="Times New Roman" panose="02020603050405020304" pitchFamily="18" charset="0"/>
              </a:rPr>
              <a:t>Thank you for your advice. The project team is also taking this matter into full consideration. We are working to develop alternative measures against rapid global price fluctuations and sharp exchange rate increases while ensuring sufficient flexibility. Within the 25 key items, we have already secured budgetary flexibility. Moving forward, we will continue our efforts to ensure adequate budgetary flexibility.</a:t>
            </a:r>
            <a:endParaRPr lang="ko-KR" altLang="ko-KR" sz="1100" kern="100" dirty="0">
              <a:latin typeface="맑은 고딕" panose="020B0503020000020004" pitchFamily="50" charset="-127"/>
              <a:cs typeface="Times New Roman" panose="02020603050405020304" pitchFamily="18" charset="0"/>
            </a:endParaRPr>
          </a:p>
        </p:txBody>
      </p:sp>
      <p:sp>
        <p:nvSpPr>
          <p:cNvPr id="7" name="직사각형 6">
            <a:extLst>
              <a:ext uri="{FF2B5EF4-FFF2-40B4-BE49-F238E27FC236}">
                <a16:creationId xmlns:a16="http://schemas.microsoft.com/office/drawing/2014/main" id="{1981F740-F1D0-4562-9298-60E7EF19BC4D}"/>
              </a:ext>
            </a:extLst>
          </p:cNvPr>
          <p:cNvSpPr/>
          <p:nvPr/>
        </p:nvSpPr>
        <p:spPr>
          <a:xfrm>
            <a:off x="5308062" y="1399435"/>
            <a:ext cx="4964350" cy="5749779"/>
          </a:xfrm>
          <a:prstGeom prst="rect">
            <a:avLst/>
          </a:prstGeom>
        </p:spPr>
        <p:txBody>
          <a:bodyPr wrap="square">
            <a:spAutoFit/>
          </a:bodyPr>
          <a:lstStyle/>
          <a:p>
            <a:pPr marL="342900" lvl="0" indent="-342900" algn="just">
              <a:lnSpc>
                <a:spcPct val="107000"/>
              </a:lnSpc>
              <a:spcAft>
                <a:spcPts val="800"/>
              </a:spcAft>
              <a:buFont typeface="Wingdings" panose="05000000000000000000" pitchFamily="2" charset="2"/>
              <a:buChar char=""/>
            </a:pPr>
            <a:r>
              <a:rPr lang="en-US" altLang="ko-KR" sz="1600" kern="100" dirty="0">
                <a:solidFill>
                  <a:srgbClr val="0D0D0D"/>
                </a:solidFill>
                <a:latin typeface="맑은 고딕" panose="020B0503020000020004" pitchFamily="50" charset="-127"/>
                <a:cs typeface="Times New Roman" panose="02020603050405020304" pitchFamily="18" charset="0"/>
              </a:rPr>
              <a:t>The project team clearly recognized the importance of the performance validation of more than 1000 accelerator magnets and plans to build special facility for this purpose. The project could greatly benefit by adopting, and in some cases simply borrowing, the hardware and software developed at recently upgraded SR facilities in Europe and US.</a:t>
            </a:r>
            <a:endParaRPr lang="ko-KR" altLang="ko-KR" sz="1100" kern="100" dirty="0">
              <a:latin typeface="맑은 고딕" panose="020B0503020000020004" pitchFamily="50" charset="-127"/>
              <a:cs typeface="Times New Roman" panose="02020603050405020304" pitchFamily="18" charset="0"/>
            </a:endParaRPr>
          </a:p>
          <a:p>
            <a:pPr lvl="1" algn="just"/>
            <a:r>
              <a:rPr lang="en-US" altLang="ko-KR" sz="1600" b="1" i="1" dirty="0">
                <a:solidFill>
                  <a:srgbClr val="FF0000"/>
                </a:solidFill>
                <a:latin typeface="한컴 고딕" panose="02000500000000000000" pitchFamily="2" charset="-127"/>
                <a:cs typeface="Times New Roman" panose="02020603050405020304" pitchFamily="18" charset="0"/>
              </a:rPr>
              <a:t>Ans. by PAL)</a:t>
            </a:r>
            <a:r>
              <a:rPr lang="en-US" altLang="ko-KR" sz="1600" i="1" dirty="0">
                <a:solidFill>
                  <a:srgbClr val="FF0000"/>
                </a:solidFill>
                <a:latin typeface="한컴 고딕" panose="02000500000000000000" pitchFamily="2" charset="-127"/>
                <a:cs typeface="Times New Roman" panose="02020603050405020304" pitchFamily="18" charset="0"/>
              </a:rPr>
              <a:t> </a:t>
            </a:r>
            <a:r>
              <a:rPr lang="en-US" altLang="ko-KR" sz="1600" i="1" dirty="0">
                <a:solidFill>
                  <a:srgbClr val="0000FF"/>
                </a:solidFill>
                <a:latin typeface="한컴 고딕" panose="02000500000000000000" pitchFamily="2" charset="-127"/>
                <a:cs typeface="Times New Roman" panose="02020603050405020304" pitchFamily="18" charset="0"/>
              </a:rPr>
              <a:t>Most of the hardware and software used are those that have been validated at PAL. Additionally, high-frequency cavities, EPU (Elliptically Polarized Undulator), DCM (Double Crystal Monochromator), and beamline experimental equipment, which have been verified at overseas 4GSR facilities, are currently being procured from international sources. With regard to the advanced experimental system, some systems are now developing in PAL, others are ongoing communication with relevant fields and facilities.</a:t>
            </a:r>
            <a:endParaRPr lang="ko-KR" altLang="en-US" sz="2800" dirty="0"/>
          </a:p>
        </p:txBody>
      </p:sp>
      <p:sp>
        <p:nvSpPr>
          <p:cNvPr id="9" name="직사각형 8">
            <a:extLst>
              <a:ext uri="{FF2B5EF4-FFF2-40B4-BE49-F238E27FC236}">
                <a16:creationId xmlns:a16="http://schemas.microsoft.com/office/drawing/2014/main" id="{46C507A6-63F1-49D6-BE0A-5FB6C5EE8350}"/>
              </a:ext>
            </a:extLst>
          </p:cNvPr>
          <p:cNvSpPr/>
          <p:nvPr/>
        </p:nvSpPr>
        <p:spPr>
          <a:xfrm>
            <a:off x="10288642" y="1392590"/>
            <a:ext cx="4867052" cy="5979522"/>
          </a:xfrm>
          <a:prstGeom prst="rect">
            <a:avLst/>
          </a:prstGeom>
        </p:spPr>
        <p:txBody>
          <a:bodyPr wrap="square">
            <a:spAutoFit/>
          </a:bodyPr>
          <a:lstStyle/>
          <a:p>
            <a:pPr marL="342900" lvl="0" indent="-342900" algn="just">
              <a:lnSpc>
                <a:spcPct val="107000"/>
              </a:lnSpc>
              <a:spcAft>
                <a:spcPts val="800"/>
              </a:spcAft>
              <a:buFont typeface="Wingdings" panose="05000000000000000000" pitchFamily="2" charset="2"/>
              <a:buChar char=""/>
            </a:pPr>
            <a:r>
              <a:rPr lang="en-US" altLang="ko-KR" sz="1600" kern="100" dirty="0">
                <a:solidFill>
                  <a:srgbClr val="0D0D0D"/>
                </a:solidFill>
                <a:latin typeface="맑은 고딕" panose="020B0503020000020004" pitchFamily="50" charset="-127"/>
                <a:cs typeface="Times New Roman" panose="02020603050405020304" pitchFamily="18" charset="0"/>
              </a:rPr>
              <a:t>So far 150 FTE are planned for the operation phase with the first 10 beamlines. Considering that by the time Korea-4GSR will become available, the complexity of experimental stations that operate at the </a:t>
            </a:r>
            <a:r>
              <a:rPr lang="en-US" altLang="ko-KR" sz="1600" kern="100" dirty="0" err="1">
                <a:solidFill>
                  <a:srgbClr val="0D0D0D"/>
                </a:solidFill>
                <a:latin typeface="맑은 고딕" panose="020B0503020000020004" pitchFamily="50" charset="-127"/>
                <a:cs typeface="Times New Roman" panose="02020603050405020304" pitchFamily="18" charset="0"/>
              </a:rPr>
              <a:t>nano</a:t>
            </a:r>
            <a:r>
              <a:rPr lang="en-US" altLang="ko-KR" sz="1600" kern="100" dirty="0">
                <a:solidFill>
                  <a:srgbClr val="0D0D0D"/>
                </a:solidFill>
                <a:latin typeface="맑은 고딕" panose="020B0503020000020004" pitchFamily="50" charset="-127"/>
                <a:cs typeface="Times New Roman" panose="02020603050405020304" pitchFamily="18" charset="0"/>
              </a:rPr>
              <a:t> scale, multi-modal, high frame rate detection systems for in-situ and operando experiments, and new, eventual even KI-based evaluation software, this number of FTEs seems to be too low. Therefore, IAC strongly endorses the proposed increase of additional 30 FTE to a total of 180 FTE at the start of the facility. </a:t>
            </a:r>
            <a:endParaRPr lang="ko-KR" altLang="ko-KR" sz="1100" kern="100" dirty="0">
              <a:latin typeface="맑은 고딕" panose="020B0503020000020004" pitchFamily="50" charset="-127"/>
              <a:cs typeface="Times New Roman" panose="02020603050405020304" pitchFamily="18" charset="0"/>
            </a:endParaRPr>
          </a:p>
          <a:p>
            <a:pPr marL="508000" algn="just">
              <a:lnSpc>
                <a:spcPct val="107000"/>
              </a:lnSpc>
              <a:spcAft>
                <a:spcPts val="800"/>
              </a:spcAft>
            </a:pPr>
            <a:r>
              <a:rPr lang="en-US" altLang="ko-KR" sz="1600" b="1" i="1" kern="100" dirty="0">
                <a:solidFill>
                  <a:srgbClr val="FF0000"/>
                </a:solidFill>
                <a:latin typeface="한컴 고딕" panose="02000500000000000000" pitchFamily="2" charset="-127"/>
                <a:cs typeface="Times New Roman" panose="02020603050405020304" pitchFamily="18" charset="0"/>
              </a:rPr>
              <a:t>Ans. by KBSI)</a:t>
            </a:r>
            <a:r>
              <a:rPr lang="en-US" altLang="ko-KR" sz="1600" i="1" kern="100" dirty="0">
                <a:solidFill>
                  <a:srgbClr val="FF0000"/>
                </a:solidFill>
                <a:latin typeface="한컴 고딕" panose="02000500000000000000" pitchFamily="2" charset="-127"/>
                <a:cs typeface="Times New Roman" panose="02020603050405020304" pitchFamily="18" charset="0"/>
              </a:rPr>
              <a:t> </a:t>
            </a:r>
            <a:r>
              <a:rPr lang="en-US" altLang="ko-KR" sz="1600" i="1" kern="100" dirty="0">
                <a:solidFill>
                  <a:srgbClr val="0000FF"/>
                </a:solidFill>
                <a:latin typeface="한컴 고딕" panose="02000500000000000000" pitchFamily="2" charset="-127"/>
                <a:cs typeface="Times New Roman" panose="02020603050405020304" pitchFamily="18" charset="0"/>
              </a:rPr>
              <a:t>The project team has been making efforts to secure domestic and international experts since last year and is currently planning a [Mid-to-Long-Term Talent Utilization Plan] in the first half of this year. Based on this plan, we will actively request the government for additional personnel needed during the operational phase. We plan to report on this matter at the next IAC meeting.</a:t>
            </a:r>
            <a:endParaRPr lang="ko-KR" altLang="ko-KR" sz="1100" kern="100" dirty="0">
              <a:latin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162446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6A0E815-D531-43DC-B45A-7D3B44F440B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34</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609467" cy="830997"/>
          </a:xfrm>
          <a:prstGeom prst="rect">
            <a:avLst/>
          </a:prstGeom>
          <a:noFill/>
        </p:spPr>
        <p:txBody>
          <a:bodyPr wrap="none" rtlCol="0">
            <a:spAutoFit/>
          </a:bodyPr>
          <a:lstStyle/>
          <a:p>
            <a:r>
              <a:rPr lang="en-US" altLang="ko-KR" sz="4800" dirty="0">
                <a:solidFill>
                  <a:schemeClr val="bg1"/>
                </a:solidFill>
              </a:rPr>
              <a:t>New IAC</a:t>
            </a:r>
            <a:r>
              <a:rPr lang="ko-KR" altLang="en-US" sz="4800" dirty="0">
                <a:solidFill>
                  <a:schemeClr val="bg1"/>
                </a:solidFill>
              </a:rPr>
              <a:t> </a:t>
            </a:r>
            <a:r>
              <a:rPr lang="en-US" altLang="ko-KR" sz="4800" dirty="0">
                <a:solidFill>
                  <a:schemeClr val="bg1"/>
                </a:solidFill>
              </a:rPr>
              <a:t>Member</a:t>
            </a:r>
            <a:endParaRPr lang="ko-KR" altLang="en-US" sz="4800" dirty="0">
              <a:solidFill>
                <a:schemeClr val="bg1"/>
              </a:solidFill>
            </a:endParaRPr>
          </a:p>
        </p:txBody>
      </p:sp>
      <p:sp>
        <p:nvSpPr>
          <p:cNvPr id="10" name="Rectangle 6">
            <a:extLst>
              <a:ext uri="{FF2B5EF4-FFF2-40B4-BE49-F238E27FC236}">
                <a16:creationId xmlns:a16="http://schemas.microsoft.com/office/drawing/2014/main" id="{118334E6-A2CB-421F-8573-0286456A39F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1" name="TextBox 10">
            <a:extLst>
              <a:ext uri="{FF2B5EF4-FFF2-40B4-BE49-F238E27FC236}">
                <a16:creationId xmlns:a16="http://schemas.microsoft.com/office/drawing/2014/main" id="{CC105893-4B25-4935-A085-A0277DB6F8CE}"/>
              </a:ext>
            </a:extLst>
          </p:cNvPr>
          <p:cNvSpPr txBox="1"/>
          <p:nvPr/>
        </p:nvSpPr>
        <p:spPr>
          <a:xfrm>
            <a:off x="533399" y="1477077"/>
            <a:ext cx="14703425" cy="2862322"/>
          </a:xfrm>
          <a:prstGeom prst="rect">
            <a:avLst/>
          </a:prstGeom>
          <a:noFill/>
        </p:spPr>
        <p:txBody>
          <a:bodyPr wrap="square" rtlCol="0">
            <a:spAutoFit/>
          </a:bodyPr>
          <a:lstStyle/>
          <a:p>
            <a:pPr algn="just"/>
            <a:r>
              <a:rPr lang="en-US" altLang="ko-KR" sz="3200" dirty="0"/>
              <a:t>• The previous committee members were the same as these from PAL, so XFEL experts</a:t>
            </a:r>
          </a:p>
          <a:p>
            <a:pPr algn="just"/>
            <a:r>
              <a:rPr lang="en-US" altLang="ko-KR" sz="3200" dirty="0"/>
              <a:t>   were also included.</a:t>
            </a:r>
            <a:r>
              <a:rPr lang="ko-KR" altLang="en-US" sz="3200" dirty="0"/>
              <a:t> </a:t>
            </a:r>
            <a:r>
              <a:rPr lang="en-US" altLang="ko-KR" sz="2800" dirty="0"/>
              <a:t> </a:t>
            </a:r>
          </a:p>
          <a:p>
            <a:pPr algn="just"/>
            <a:endParaRPr lang="en-US" altLang="ko-KR" sz="1000" dirty="0"/>
          </a:p>
          <a:p>
            <a:pPr algn="just"/>
            <a:endParaRPr lang="en-US" altLang="ko-KR" sz="1000" dirty="0"/>
          </a:p>
          <a:p>
            <a:pPr algn="just"/>
            <a:r>
              <a:rPr lang="en-US" altLang="ko-KR" sz="3200" dirty="0"/>
              <a:t>• From this meeting, the committee has been composed of experts in the construction,</a:t>
            </a:r>
          </a:p>
          <a:p>
            <a:pPr algn="just"/>
            <a:r>
              <a:rPr lang="en-US" altLang="ko-KR" sz="3200" dirty="0"/>
              <a:t>   operation, and utilization of storage ring.</a:t>
            </a:r>
          </a:p>
          <a:p>
            <a:pPr algn="just"/>
            <a:r>
              <a:rPr lang="en-US" altLang="ko-KR" sz="3200" dirty="0"/>
              <a:t> </a:t>
            </a:r>
            <a:endParaRPr lang="en-US" altLang="ko-KR" sz="2800" dirty="0">
              <a:solidFill>
                <a:prstClr val="black"/>
              </a:solidFill>
            </a:endParaRPr>
          </a:p>
        </p:txBody>
      </p:sp>
      <p:pic>
        <p:nvPicPr>
          <p:cNvPr id="3" name="그림 2">
            <a:extLst>
              <a:ext uri="{FF2B5EF4-FFF2-40B4-BE49-F238E27FC236}">
                <a16:creationId xmlns:a16="http://schemas.microsoft.com/office/drawing/2014/main" id="{DCA601C1-75C7-4329-ACDC-255A05F488D4}"/>
              </a:ext>
            </a:extLst>
          </p:cNvPr>
          <p:cNvPicPr>
            <a:picLocks noChangeAspect="1"/>
          </p:cNvPicPr>
          <p:nvPr/>
        </p:nvPicPr>
        <p:blipFill>
          <a:blip r:embed="rId5"/>
          <a:stretch>
            <a:fillRect/>
          </a:stretch>
        </p:blipFill>
        <p:spPr>
          <a:xfrm>
            <a:off x="1325880" y="3814996"/>
            <a:ext cx="13118463" cy="4062861"/>
          </a:xfrm>
          <a:prstGeom prst="rect">
            <a:avLst/>
          </a:prstGeom>
        </p:spPr>
      </p:pic>
      <p:sp>
        <p:nvSpPr>
          <p:cNvPr id="4" name="사각형: 둥근 모서리 3">
            <a:extLst>
              <a:ext uri="{FF2B5EF4-FFF2-40B4-BE49-F238E27FC236}">
                <a16:creationId xmlns:a16="http://schemas.microsoft.com/office/drawing/2014/main" id="{5C1DAD89-5D5A-4B23-BE0E-1B38EA06BC02}"/>
              </a:ext>
            </a:extLst>
          </p:cNvPr>
          <p:cNvSpPr/>
          <p:nvPr/>
        </p:nvSpPr>
        <p:spPr>
          <a:xfrm>
            <a:off x="2396896" y="5791200"/>
            <a:ext cx="76200" cy="1447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t>
            </a:r>
            <a:endParaRPr lang="ko-KR" altLang="en-US" dirty="0"/>
          </a:p>
        </p:txBody>
      </p:sp>
    </p:spTree>
    <p:extLst>
      <p:ext uri="{BB962C8B-B14F-4D97-AF65-F5344CB8AC3E}">
        <p14:creationId xmlns:p14="http://schemas.microsoft.com/office/powerpoint/2010/main" val="1269150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6A0E815-D531-43DC-B45A-7D3B44F440B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35</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5086264" cy="830997"/>
          </a:xfrm>
          <a:prstGeom prst="rect">
            <a:avLst/>
          </a:prstGeom>
          <a:noFill/>
        </p:spPr>
        <p:txBody>
          <a:bodyPr wrap="none" rtlCol="0">
            <a:spAutoFit/>
          </a:bodyPr>
          <a:lstStyle/>
          <a:p>
            <a:r>
              <a:rPr lang="en-US" altLang="ko-KR" sz="4800" dirty="0">
                <a:solidFill>
                  <a:schemeClr val="bg1"/>
                </a:solidFill>
              </a:rPr>
              <a:t>Charge of IAC 2025</a:t>
            </a:r>
            <a:endParaRPr lang="ko-KR" altLang="en-US" sz="4800" dirty="0">
              <a:solidFill>
                <a:schemeClr val="bg1"/>
              </a:solidFill>
            </a:endParaRPr>
          </a:p>
        </p:txBody>
      </p:sp>
      <p:sp>
        <p:nvSpPr>
          <p:cNvPr id="10" name="Rectangle 6">
            <a:extLst>
              <a:ext uri="{FF2B5EF4-FFF2-40B4-BE49-F238E27FC236}">
                <a16:creationId xmlns:a16="http://schemas.microsoft.com/office/drawing/2014/main" id="{118334E6-A2CB-421F-8573-0286456A39F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8" name="TextBox 7">
            <a:extLst>
              <a:ext uri="{FF2B5EF4-FFF2-40B4-BE49-F238E27FC236}">
                <a16:creationId xmlns:a16="http://schemas.microsoft.com/office/drawing/2014/main" id="{051179F1-1F99-4D8B-80F8-D2A9A179EAAA}"/>
              </a:ext>
            </a:extLst>
          </p:cNvPr>
          <p:cNvSpPr txBox="1"/>
          <p:nvPr/>
        </p:nvSpPr>
        <p:spPr>
          <a:xfrm>
            <a:off x="533399" y="1477077"/>
            <a:ext cx="14703425" cy="5970865"/>
          </a:xfrm>
          <a:prstGeom prst="rect">
            <a:avLst/>
          </a:prstGeom>
          <a:noFill/>
        </p:spPr>
        <p:txBody>
          <a:bodyPr wrap="square" rtlCol="0">
            <a:spAutoFit/>
          </a:bodyPr>
          <a:lstStyle/>
          <a:p>
            <a:pPr algn="just"/>
            <a:r>
              <a:rPr lang="en-US" altLang="ko-KR" sz="3200" dirty="0"/>
              <a:t>• Technical status and progress</a:t>
            </a:r>
            <a:endParaRPr lang="en-US" altLang="ko-KR" sz="2800" dirty="0"/>
          </a:p>
          <a:p>
            <a:pPr algn="just"/>
            <a:r>
              <a:rPr lang="en-US" altLang="ko-KR" sz="2800" dirty="0"/>
              <a:t>   - Evaluating the overall status of the accelerators and beamlines</a:t>
            </a:r>
          </a:p>
          <a:p>
            <a:pPr algn="just"/>
            <a:r>
              <a:rPr lang="en-US" altLang="ko-KR" sz="2800" kern="0" dirty="0">
                <a:solidFill>
                  <a:srgbClr val="000000"/>
                </a:solidFill>
              </a:rPr>
              <a:t>     (High beam power, Instability, Many discussions on BL, … )</a:t>
            </a:r>
          </a:p>
          <a:p>
            <a:pPr algn="just"/>
            <a:r>
              <a:rPr lang="en-US" altLang="ko-KR" sz="2800" kern="0" dirty="0">
                <a:solidFill>
                  <a:srgbClr val="000000"/>
                </a:solidFill>
              </a:rPr>
              <a:t>   - Identifying potential issues that could become problems in the future</a:t>
            </a:r>
          </a:p>
          <a:p>
            <a:pPr algn="just"/>
            <a:r>
              <a:rPr lang="en-US" altLang="ko-KR" sz="2800" kern="0" dirty="0">
                <a:solidFill>
                  <a:srgbClr val="000000"/>
                </a:solidFill>
              </a:rPr>
              <a:t>   - (If possible) Reviewing the building and utility system (additional documentation can be provided) </a:t>
            </a:r>
          </a:p>
          <a:p>
            <a:pPr algn="just"/>
            <a:endParaRPr lang="en-US" altLang="ko-KR" sz="2800" dirty="0"/>
          </a:p>
          <a:p>
            <a:pPr algn="just"/>
            <a:endParaRPr lang="en-US" altLang="ko-KR" sz="1000" dirty="0"/>
          </a:p>
          <a:p>
            <a:pPr algn="just"/>
            <a:r>
              <a:rPr lang="en-US" altLang="ko-KR" sz="3200" dirty="0"/>
              <a:t>• Project direction </a:t>
            </a:r>
            <a:endParaRPr lang="en-US" altLang="ko-KR" sz="2800" dirty="0"/>
          </a:p>
          <a:p>
            <a:pPr algn="just"/>
            <a:r>
              <a:rPr lang="en-US" altLang="ko-KR" sz="2800" dirty="0"/>
              <a:t>   - Confirming our long term vision to advance science and development and to establish the </a:t>
            </a:r>
            <a:br>
              <a:rPr lang="en-US" altLang="ko-KR" sz="2800" dirty="0"/>
            </a:br>
            <a:r>
              <a:rPr lang="en-US" altLang="ko-KR" sz="2800" dirty="0"/>
              <a:t>      scientific framework, including the beamline portfolio </a:t>
            </a:r>
          </a:p>
          <a:p>
            <a:pPr algn="just"/>
            <a:r>
              <a:rPr lang="en-US" altLang="ko-KR" sz="2800" dirty="0"/>
              <a:t>   - Supporting an increase in the planned staffing level during the operational phase </a:t>
            </a:r>
          </a:p>
          <a:p>
            <a:pPr algn="just"/>
            <a:r>
              <a:rPr lang="en-US" altLang="ko-KR" sz="2800" dirty="0"/>
              <a:t>     (150 -&gt; 180 -&gt; 214)</a:t>
            </a:r>
          </a:p>
          <a:p>
            <a:pPr algn="just"/>
            <a:r>
              <a:rPr lang="en-US" altLang="ko-KR" sz="2800" dirty="0"/>
              <a:t>   - Suggesting the key areas that require more attention at this stage of the project</a:t>
            </a:r>
          </a:p>
          <a:p>
            <a:pPr algn="just"/>
            <a:endParaRPr lang="en-US" altLang="ko-KR" sz="2800" dirty="0"/>
          </a:p>
        </p:txBody>
      </p:sp>
    </p:spTree>
    <p:extLst>
      <p:ext uri="{BB962C8B-B14F-4D97-AF65-F5344CB8AC3E}">
        <p14:creationId xmlns:p14="http://schemas.microsoft.com/office/powerpoint/2010/main" val="218401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6A0E815-D531-43DC-B45A-7D3B44F440B3}"/>
              </a:ext>
            </a:extLst>
          </p:cNvPr>
          <p:cNvPicPr>
            <a:picLocks noChangeAspect="1"/>
          </p:cNvPicPr>
          <p:nvPr/>
        </p:nvPicPr>
        <p:blipFill>
          <a:blip r:embed="rId2"/>
          <a:stretch>
            <a:fillRect/>
          </a:stretch>
        </p:blipFill>
        <p:spPr>
          <a:xfrm>
            <a:off x="0" y="1219"/>
            <a:ext cx="15220950" cy="1238250"/>
          </a:xfrm>
          <a:prstGeom prst="rect">
            <a:avLst/>
          </a:prstGeom>
        </p:spPr>
      </p:pic>
      <p:sp>
        <p:nvSpPr>
          <p:cNvPr id="2" name="슬라이드 번호 개체 틀 1">
            <a:extLst>
              <a:ext uri="{FF2B5EF4-FFF2-40B4-BE49-F238E27FC236}">
                <a16:creationId xmlns:a16="http://schemas.microsoft.com/office/drawing/2014/main" id="{68F6D9A7-35DF-47DE-BD82-991AABCC8EED}"/>
              </a:ext>
            </a:extLst>
          </p:cNvPr>
          <p:cNvSpPr>
            <a:spLocks noGrp="1"/>
          </p:cNvSpPr>
          <p:nvPr>
            <p:ph type="sldNum" sz="quarter" idx="12"/>
          </p:nvPr>
        </p:nvSpPr>
        <p:spPr/>
        <p:txBody>
          <a:bodyPr/>
          <a:lstStyle/>
          <a:p>
            <a:fld id="{48F63A3B-78C7-47BE-AE5E-E10140E04643}" type="slidenum">
              <a:rPr lang="en-US" smtClean="0"/>
              <a:pPr/>
              <a:t>36</a:t>
            </a:fld>
            <a:endParaRPr lang="en-US" dirty="0"/>
          </a:p>
        </p:txBody>
      </p:sp>
      <p:pic>
        <p:nvPicPr>
          <p:cNvPr id="15" name="그림 14">
            <a:extLst>
              <a:ext uri="{FF2B5EF4-FFF2-40B4-BE49-F238E27FC236}">
                <a16:creationId xmlns:a16="http://schemas.microsoft.com/office/drawing/2014/main" id="{FCAFCA32-2026-4C85-B2CC-8CDD3ABF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6" name="그림 15">
            <a:extLst>
              <a:ext uri="{FF2B5EF4-FFF2-40B4-BE49-F238E27FC236}">
                <a16:creationId xmlns:a16="http://schemas.microsoft.com/office/drawing/2014/main" id="{B5A26189-74C6-4FD5-A637-FC7E80D526E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2" name="TextBox 21">
            <a:extLst>
              <a:ext uri="{FF2B5EF4-FFF2-40B4-BE49-F238E27FC236}">
                <a16:creationId xmlns:a16="http://schemas.microsoft.com/office/drawing/2014/main" id="{312B5789-3D01-4BC1-BD15-796AA8F3F8C3}"/>
              </a:ext>
            </a:extLst>
          </p:cNvPr>
          <p:cNvSpPr txBox="1"/>
          <p:nvPr/>
        </p:nvSpPr>
        <p:spPr>
          <a:xfrm>
            <a:off x="533400" y="266700"/>
            <a:ext cx="4310347" cy="830997"/>
          </a:xfrm>
          <a:prstGeom prst="rect">
            <a:avLst/>
          </a:prstGeom>
          <a:noFill/>
        </p:spPr>
        <p:txBody>
          <a:bodyPr wrap="none" rtlCol="0">
            <a:spAutoFit/>
          </a:bodyPr>
          <a:lstStyle/>
          <a:p>
            <a:r>
              <a:rPr lang="en-US" altLang="ko-KR" sz="4800" dirty="0">
                <a:solidFill>
                  <a:schemeClr val="bg1"/>
                </a:solidFill>
              </a:rPr>
              <a:t>Meeting Agenda</a:t>
            </a:r>
            <a:endParaRPr lang="ko-KR" altLang="en-US" sz="4800" dirty="0">
              <a:solidFill>
                <a:schemeClr val="bg1"/>
              </a:solidFill>
            </a:endParaRPr>
          </a:p>
        </p:txBody>
      </p:sp>
      <p:sp>
        <p:nvSpPr>
          <p:cNvPr id="10" name="Rectangle 6">
            <a:extLst>
              <a:ext uri="{FF2B5EF4-FFF2-40B4-BE49-F238E27FC236}">
                <a16:creationId xmlns:a16="http://schemas.microsoft.com/office/drawing/2014/main" id="{118334E6-A2CB-421F-8573-0286456A39F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 name="그림 2">
            <a:extLst>
              <a:ext uri="{FF2B5EF4-FFF2-40B4-BE49-F238E27FC236}">
                <a16:creationId xmlns:a16="http://schemas.microsoft.com/office/drawing/2014/main" id="{09914701-CC08-4174-8063-BE15BF8BDC8A}"/>
              </a:ext>
            </a:extLst>
          </p:cNvPr>
          <p:cNvPicPr>
            <a:picLocks noChangeAspect="1"/>
          </p:cNvPicPr>
          <p:nvPr/>
        </p:nvPicPr>
        <p:blipFill>
          <a:blip r:embed="rId5"/>
          <a:stretch>
            <a:fillRect/>
          </a:stretch>
        </p:blipFill>
        <p:spPr>
          <a:xfrm>
            <a:off x="1379220" y="1230746"/>
            <a:ext cx="11895354" cy="6345011"/>
          </a:xfrm>
          <a:prstGeom prst="rect">
            <a:avLst/>
          </a:prstGeom>
        </p:spPr>
      </p:pic>
      <p:sp>
        <p:nvSpPr>
          <p:cNvPr id="4" name="타원 3">
            <a:extLst>
              <a:ext uri="{FF2B5EF4-FFF2-40B4-BE49-F238E27FC236}">
                <a16:creationId xmlns:a16="http://schemas.microsoft.com/office/drawing/2014/main" id="{3F577E69-379D-4A4E-BCB3-822E5D178A85}"/>
              </a:ext>
            </a:extLst>
          </p:cNvPr>
          <p:cNvSpPr/>
          <p:nvPr/>
        </p:nvSpPr>
        <p:spPr>
          <a:xfrm>
            <a:off x="6617404" y="3269792"/>
            <a:ext cx="1369006" cy="12382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141F0417-A6BB-4964-91B6-423709641808}"/>
              </a:ext>
            </a:extLst>
          </p:cNvPr>
          <p:cNvSpPr/>
          <p:nvPr/>
        </p:nvSpPr>
        <p:spPr>
          <a:xfrm>
            <a:off x="8198519" y="4462391"/>
            <a:ext cx="5376793" cy="461665"/>
          </a:xfrm>
          <a:prstGeom prst="rect">
            <a:avLst/>
          </a:prstGeom>
        </p:spPr>
        <p:txBody>
          <a:bodyPr wrap="none">
            <a:spAutoFit/>
          </a:bodyPr>
          <a:lstStyle/>
          <a:p>
            <a:r>
              <a:rPr lang="en-US" altLang="ko-KR" sz="2400" b="1" dirty="0">
                <a:solidFill>
                  <a:srgbClr val="333333"/>
                </a:solidFill>
                <a:latin typeface="돋움" panose="020B0600000101010101" pitchFamily="50" charset="-127"/>
                <a:ea typeface="돋움" panose="020B0600000101010101" pitchFamily="50" charset="-127"/>
              </a:rPr>
              <a:t>https://indico.4gsr.re.kr/e/IAC2025</a:t>
            </a:r>
            <a:endParaRPr lang="ko-KR" altLang="en-US" b="1" dirty="0"/>
          </a:p>
        </p:txBody>
      </p:sp>
      <p:graphicFrame>
        <p:nvGraphicFramePr>
          <p:cNvPr id="8" name="표 7">
            <a:extLst>
              <a:ext uri="{FF2B5EF4-FFF2-40B4-BE49-F238E27FC236}">
                <a16:creationId xmlns:a16="http://schemas.microsoft.com/office/drawing/2014/main" id="{558C2E98-7269-4CD7-8E08-3033176F67C7}"/>
              </a:ext>
            </a:extLst>
          </p:cNvPr>
          <p:cNvGraphicFramePr>
            <a:graphicFrameLocks noGrp="1"/>
          </p:cNvGraphicFramePr>
          <p:nvPr>
            <p:extLst>
              <p:ext uri="{D42A27DB-BD31-4B8C-83A1-F6EECF244321}">
                <p14:modId xmlns:p14="http://schemas.microsoft.com/office/powerpoint/2010/main" val="2812872954"/>
              </p:ext>
            </p:extLst>
          </p:nvPr>
        </p:nvGraphicFramePr>
        <p:xfrm>
          <a:off x="4048231" y="5844875"/>
          <a:ext cx="9226344" cy="1736852"/>
        </p:xfrm>
        <a:graphic>
          <a:graphicData uri="http://schemas.openxmlformats.org/drawingml/2006/table">
            <a:tbl>
              <a:tblPr firstRow="1" bandRow="1">
                <a:tableStyleId>{5C22544A-7EE6-4342-B048-85BDC9FD1C3A}</a:tableStyleId>
              </a:tblPr>
              <a:tblGrid>
                <a:gridCol w="1803929">
                  <a:extLst>
                    <a:ext uri="{9D8B030D-6E8A-4147-A177-3AD203B41FA5}">
                      <a16:colId xmlns:a16="http://schemas.microsoft.com/office/drawing/2014/main" val="3797711601"/>
                    </a:ext>
                  </a:extLst>
                </a:gridCol>
                <a:gridCol w="3512820">
                  <a:extLst>
                    <a:ext uri="{9D8B030D-6E8A-4147-A177-3AD203B41FA5}">
                      <a16:colId xmlns:a16="http://schemas.microsoft.com/office/drawing/2014/main" val="1738559126"/>
                    </a:ext>
                  </a:extLst>
                </a:gridCol>
                <a:gridCol w="3909595">
                  <a:extLst>
                    <a:ext uri="{9D8B030D-6E8A-4147-A177-3AD203B41FA5}">
                      <a16:colId xmlns:a16="http://schemas.microsoft.com/office/drawing/2014/main" val="3837528912"/>
                    </a:ext>
                  </a:extLst>
                </a:gridCol>
              </a:tblGrid>
              <a:tr h="370840">
                <a:tc>
                  <a:txBody>
                    <a:bodyPr/>
                    <a:lstStyle/>
                    <a:p>
                      <a:pPr latinLnBrk="1"/>
                      <a:endParaRPr lang="ko-KR" altLang="en-US" dirty="0"/>
                    </a:p>
                  </a:txBody>
                  <a:tcPr/>
                </a:tc>
                <a:tc>
                  <a:txBody>
                    <a:bodyPr/>
                    <a:lstStyle/>
                    <a:p>
                      <a:pPr latinLnBrk="1"/>
                      <a:r>
                        <a:rPr lang="en-US" altLang="ko-KR" dirty="0"/>
                        <a:t>11/5 (WED)</a:t>
                      </a:r>
                      <a:endParaRPr lang="ko-KR" altLang="en-US" dirty="0"/>
                    </a:p>
                  </a:txBody>
                  <a:tcPr/>
                </a:tc>
                <a:tc>
                  <a:txBody>
                    <a:bodyPr/>
                    <a:lstStyle/>
                    <a:p>
                      <a:pPr latinLnBrk="1"/>
                      <a:r>
                        <a:rPr lang="en-US" altLang="ko-KR" dirty="0"/>
                        <a:t>11/6 (THU)</a:t>
                      </a:r>
                      <a:endParaRPr lang="ko-KR" altLang="en-US" dirty="0"/>
                    </a:p>
                  </a:txBody>
                  <a:tcPr/>
                </a:tc>
                <a:extLst>
                  <a:ext uri="{0D108BD9-81ED-4DB2-BD59-A6C34878D82A}">
                    <a16:rowId xmlns:a16="http://schemas.microsoft.com/office/drawing/2014/main" val="3037693503"/>
                  </a:ext>
                </a:extLst>
              </a:tr>
              <a:tr h="370840">
                <a:tc>
                  <a:txBody>
                    <a:bodyPr/>
                    <a:lstStyle/>
                    <a:p>
                      <a:pPr latinLnBrk="1"/>
                      <a:r>
                        <a:rPr lang="en-US" altLang="ko-KR" dirty="0"/>
                        <a:t>Breakfast</a:t>
                      </a:r>
                      <a:endParaRPr lang="ko-KR" altLang="en-US" dirty="0"/>
                    </a:p>
                  </a:txBody>
                  <a:tcPr/>
                </a:tc>
                <a:tc>
                  <a:txBody>
                    <a:bodyPr/>
                    <a:lstStyle/>
                    <a:p>
                      <a:pPr latinLnBrk="1"/>
                      <a:r>
                        <a:rPr lang="en-US" altLang="ko-KR" dirty="0"/>
                        <a:t>Hotel</a:t>
                      </a:r>
                      <a:endParaRPr lang="ko-KR" altLang="en-US" dirty="0"/>
                    </a:p>
                  </a:txBody>
                  <a:tcPr/>
                </a:tc>
                <a:tc>
                  <a:txBody>
                    <a:bodyPr/>
                    <a:lstStyle/>
                    <a:p>
                      <a:pPr latinLnBrk="1"/>
                      <a:r>
                        <a:rPr lang="en-US" altLang="ko-KR" dirty="0"/>
                        <a:t>Hotel</a:t>
                      </a:r>
                      <a:endParaRPr lang="ko-KR" altLang="en-US" dirty="0"/>
                    </a:p>
                  </a:txBody>
                  <a:tcPr/>
                </a:tc>
                <a:extLst>
                  <a:ext uri="{0D108BD9-81ED-4DB2-BD59-A6C34878D82A}">
                    <a16:rowId xmlns:a16="http://schemas.microsoft.com/office/drawing/2014/main" val="3646121011"/>
                  </a:ext>
                </a:extLst>
              </a:tr>
              <a:tr h="370840">
                <a:tc>
                  <a:txBody>
                    <a:bodyPr/>
                    <a:lstStyle/>
                    <a:p>
                      <a:pPr latinLnBrk="1"/>
                      <a:r>
                        <a:rPr lang="en-US" altLang="ko-KR" dirty="0"/>
                        <a:t>Lunch</a:t>
                      </a:r>
                      <a:endParaRPr lang="ko-KR" altLang="en-US" dirty="0"/>
                    </a:p>
                  </a:txBody>
                  <a:tcPr/>
                </a:tc>
                <a:tc>
                  <a:txBody>
                    <a:bodyPr/>
                    <a:lstStyle/>
                    <a:p>
                      <a:pPr latinLnBrk="1"/>
                      <a:r>
                        <a:rPr lang="en-US" altLang="ko-KR" dirty="0"/>
                        <a:t>Lunch Box</a:t>
                      </a:r>
                      <a:endParaRPr lang="ko-KR" altLang="en-US" dirty="0"/>
                    </a:p>
                  </a:txBody>
                  <a:tcPr/>
                </a:tc>
                <a:tc>
                  <a:txBody>
                    <a:bodyPr/>
                    <a:lstStyle/>
                    <a:p>
                      <a:pPr latinLnBrk="1"/>
                      <a:r>
                        <a:rPr lang="en-US" altLang="ko-KR" dirty="0"/>
                        <a:t>Lunch Box</a:t>
                      </a:r>
                      <a:endParaRPr lang="ko-KR" altLang="en-US" dirty="0"/>
                    </a:p>
                  </a:txBody>
                  <a:tcPr/>
                </a:tc>
                <a:extLst>
                  <a:ext uri="{0D108BD9-81ED-4DB2-BD59-A6C34878D82A}">
                    <a16:rowId xmlns:a16="http://schemas.microsoft.com/office/drawing/2014/main" val="891051822"/>
                  </a:ext>
                </a:extLst>
              </a:tr>
              <a:tr h="370840">
                <a:tc>
                  <a:txBody>
                    <a:bodyPr/>
                    <a:lstStyle/>
                    <a:p>
                      <a:pPr latinLnBrk="1"/>
                      <a:r>
                        <a:rPr lang="en-US" altLang="ko-KR" dirty="0"/>
                        <a:t>Dinner</a:t>
                      </a:r>
                      <a:endParaRPr lang="ko-KR" altLang="en-US" dirty="0"/>
                    </a:p>
                  </a:txBody>
                  <a:tcPr/>
                </a:tc>
                <a:tc>
                  <a:txBody>
                    <a:bodyPr/>
                    <a:lstStyle/>
                    <a:p>
                      <a:pPr latinLnBrk="1"/>
                      <a:r>
                        <a:rPr lang="en-US" altLang="ko-KR" b="1" dirty="0">
                          <a:solidFill>
                            <a:srgbClr val="FF0000"/>
                          </a:solidFill>
                        </a:rPr>
                        <a:t>Hotel (Banquet)</a:t>
                      </a:r>
                      <a:endParaRPr lang="ko-KR" altLang="en-US" b="1" dirty="0">
                        <a:solidFill>
                          <a:srgbClr val="FF0000"/>
                        </a:solidFill>
                      </a:endParaRPr>
                    </a:p>
                  </a:txBody>
                  <a:tcPr/>
                </a:tc>
                <a:tc>
                  <a:txBody>
                    <a:bodyPr/>
                    <a:lstStyle/>
                    <a:p>
                      <a:pPr latinLnBrk="1"/>
                      <a:r>
                        <a:rPr lang="en-US" altLang="ko-KR" b="1" dirty="0">
                          <a:solidFill>
                            <a:srgbClr val="FF0000"/>
                          </a:solidFill>
                        </a:rPr>
                        <a:t>Korean Restaurant (Cheongju)</a:t>
                      </a:r>
                      <a:endParaRPr lang="ko-KR" altLang="en-US" b="1" dirty="0">
                        <a:solidFill>
                          <a:srgbClr val="FF0000"/>
                        </a:solidFill>
                      </a:endParaRPr>
                    </a:p>
                  </a:txBody>
                  <a:tcPr/>
                </a:tc>
                <a:extLst>
                  <a:ext uri="{0D108BD9-81ED-4DB2-BD59-A6C34878D82A}">
                    <a16:rowId xmlns:a16="http://schemas.microsoft.com/office/drawing/2014/main" val="2635152500"/>
                  </a:ext>
                </a:extLst>
              </a:tr>
            </a:tbl>
          </a:graphicData>
        </a:graphic>
      </p:graphicFrame>
    </p:spTree>
    <p:extLst>
      <p:ext uri="{BB962C8B-B14F-4D97-AF65-F5344CB8AC3E}">
        <p14:creationId xmlns:p14="http://schemas.microsoft.com/office/powerpoint/2010/main" val="2183449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FEFA8801-B0E6-49E1-AA71-2BB1D5FA3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08"/>
          <a:stretch/>
        </p:blipFill>
        <p:spPr>
          <a:xfrm>
            <a:off x="1154525" y="513323"/>
            <a:ext cx="12784312" cy="7307454"/>
          </a:xfrm>
          <a:prstGeom prst="rect">
            <a:avLst/>
          </a:prstGeom>
        </p:spPr>
      </p:pic>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20" name="그림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2" y="7956465"/>
            <a:ext cx="3424555" cy="346358"/>
          </a:xfrm>
          <a:prstGeom prst="rect">
            <a:avLst/>
          </a:prstGeom>
        </p:spPr>
      </p:pic>
      <p:pic>
        <p:nvPicPr>
          <p:cNvPr id="13" name="그림 12">
            <a:extLst>
              <a:ext uri="{FF2B5EF4-FFF2-40B4-BE49-F238E27FC236}">
                <a16:creationId xmlns:a16="http://schemas.microsoft.com/office/drawing/2014/main" id="{73A66CC4-4203-4B4D-86DD-61DEC6C5F28A}"/>
              </a:ext>
            </a:extLst>
          </p:cNvPr>
          <p:cNvPicPr>
            <a:picLocks noChangeAspect="1"/>
          </p:cNvPicPr>
          <p:nvPr/>
        </p:nvPicPr>
        <p:blipFill>
          <a:blip r:embed="rId5"/>
          <a:stretch>
            <a:fillRect/>
          </a:stretch>
        </p:blipFill>
        <p:spPr>
          <a:xfrm>
            <a:off x="12168285" y="7820209"/>
            <a:ext cx="2757761" cy="529993"/>
          </a:xfrm>
          <a:prstGeom prst="rect">
            <a:avLst/>
          </a:prstGeom>
        </p:spPr>
      </p:pic>
      <p:grpSp>
        <p:nvGrpSpPr>
          <p:cNvPr id="24" name="그룹 23">
            <a:extLst>
              <a:ext uri="{FF2B5EF4-FFF2-40B4-BE49-F238E27FC236}">
                <a16:creationId xmlns:a16="http://schemas.microsoft.com/office/drawing/2014/main" id="{A9CA1A68-1333-4363-8BB4-9873A6A81675}"/>
              </a:ext>
            </a:extLst>
          </p:cNvPr>
          <p:cNvGrpSpPr/>
          <p:nvPr/>
        </p:nvGrpSpPr>
        <p:grpSpPr>
          <a:xfrm>
            <a:off x="3011177" y="6152566"/>
            <a:ext cx="9229726" cy="933450"/>
            <a:chOff x="2742290" y="6608008"/>
            <a:chExt cx="9229726" cy="933450"/>
          </a:xfrm>
        </p:grpSpPr>
        <p:sp>
          <p:nvSpPr>
            <p:cNvPr id="25" name="직사각형 24">
              <a:extLst>
                <a:ext uri="{FF2B5EF4-FFF2-40B4-BE49-F238E27FC236}">
                  <a16:creationId xmlns:a16="http://schemas.microsoft.com/office/drawing/2014/main" id="{8BB65827-F5A1-4CB3-AD07-1B360920B16A}"/>
                </a:ext>
              </a:extLst>
            </p:cNvPr>
            <p:cNvSpPr/>
            <p:nvPr/>
          </p:nvSpPr>
          <p:spPr>
            <a:xfrm>
              <a:off x="2742290" y="6608008"/>
              <a:ext cx="9229726" cy="933450"/>
            </a:xfrm>
            <a:prstGeom prst="rect">
              <a:avLst/>
            </a:prstGeom>
            <a:gradFill>
              <a:gsLst>
                <a:gs pos="0">
                  <a:schemeClr val="accent6">
                    <a:lumMod val="50000"/>
                    <a:alpha val="0"/>
                  </a:schemeClr>
                </a:gs>
                <a:gs pos="50000">
                  <a:srgbClr val="233616"/>
                </a:gs>
                <a:gs pos="100000">
                  <a:schemeClr val="accent6">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94EB598E-BB64-4D5A-B2B0-8D771F47C620}"/>
                </a:ext>
              </a:extLst>
            </p:cNvPr>
            <p:cNvSpPr/>
            <p:nvPr/>
          </p:nvSpPr>
          <p:spPr>
            <a:xfrm>
              <a:off x="5904718" y="6830985"/>
              <a:ext cx="2904870" cy="512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ko-KR" sz="4000" dirty="0">
                  <a:solidFill>
                    <a:schemeClr val="bg1"/>
                  </a:solidFill>
                  <a:effectLst>
                    <a:reflection blurRad="12700" stA="40000" endPos="40000" dir="5400000" sy="-100000" algn="bl" rotWithShape="0"/>
                  </a:effectLst>
                  <a:latin typeface="KoPub돋움체 Bold" panose="02020603020101020101" pitchFamily="18" charset="-127"/>
                  <a:ea typeface="KoPub돋움체 Bold" panose="02020603020101020101" pitchFamily="18" charset="-127"/>
                </a:rPr>
                <a:t>Thank You</a:t>
              </a:r>
              <a:endParaRPr lang="ko-KR" altLang="en-US" sz="4000" dirty="0">
                <a:solidFill>
                  <a:schemeClr val="bg1"/>
                </a:solidFill>
                <a:effectLst>
                  <a:reflection blurRad="12700" stA="40000" endPos="40000" dir="5400000" sy="-100000" algn="bl" rotWithShape="0"/>
                </a:effectLst>
                <a:latin typeface="KoPub돋움체 Bold" panose="02020603020101020101" pitchFamily="18" charset="-127"/>
                <a:ea typeface="KoPub돋움체 Bold" panose="02020603020101020101" pitchFamily="18" charset="-127"/>
              </a:endParaRPr>
            </a:p>
          </p:txBody>
        </p:sp>
      </p:grpSp>
      <p:sp>
        <p:nvSpPr>
          <p:cNvPr id="11" name="Rectangle 6">
            <a:extLst>
              <a:ext uri="{FF2B5EF4-FFF2-40B4-BE49-F238E27FC236}">
                <a16:creationId xmlns:a16="http://schemas.microsoft.com/office/drawing/2014/main" id="{9131FD00-FFBA-4533-AC6A-250836025B05}"/>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6" name="TextBox 15">
            <a:extLst>
              <a:ext uri="{FF2B5EF4-FFF2-40B4-BE49-F238E27FC236}">
                <a16:creationId xmlns:a16="http://schemas.microsoft.com/office/drawing/2014/main" id="{0309C57D-BC6F-4D90-8194-AE54D7DA41C2}"/>
              </a:ext>
            </a:extLst>
          </p:cNvPr>
          <p:cNvSpPr txBox="1"/>
          <p:nvPr/>
        </p:nvSpPr>
        <p:spPr>
          <a:xfrm>
            <a:off x="1714091" y="41887"/>
            <a:ext cx="11980643" cy="400110"/>
          </a:xfrm>
          <a:prstGeom prst="rect">
            <a:avLst/>
          </a:prstGeom>
          <a:noFill/>
        </p:spPr>
        <p:txBody>
          <a:bodyPr wrap="square" rtlCol="0">
            <a:spAutoFit/>
          </a:bodyPr>
          <a:lstStyle/>
          <a:p>
            <a:r>
              <a:rPr lang="en-US" altLang="ko-KR" sz="2000" b="1" dirty="0">
                <a:solidFill>
                  <a:srgbClr val="E65C00"/>
                </a:solidFill>
                <a:ea typeface="Ebrima" panose="02000000000000000000" pitchFamily="2" charset="0"/>
                <a:cs typeface="Ebrima" panose="02000000000000000000" pitchFamily="2" charset="0"/>
              </a:rPr>
              <a:t>4</a:t>
            </a:r>
            <a:r>
              <a:rPr lang="en-US" altLang="ko-KR" sz="2000" b="1" baseline="30000" dirty="0">
                <a:solidFill>
                  <a:srgbClr val="E65C00"/>
                </a:solidFill>
                <a:ea typeface="Ebrima" panose="02000000000000000000" pitchFamily="2" charset="0"/>
                <a:cs typeface="Ebrima" panose="02000000000000000000" pitchFamily="2" charset="0"/>
              </a:rPr>
              <a:t>th</a:t>
            </a:r>
            <a:r>
              <a:rPr lang="en-US" altLang="ko-KR" sz="2000" b="1" dirty="0">
                <a:solidFill>
                  <a:srgbClr val="E65C00"/>
                </a:solidFill>
                <a:ea typeface="Ebrima" panose="02000000000000000000" pitchFamily="2" charset="0"/>
                <a:cs typeface="Ebrima" panose="02000000000000000000" pitchFamily="2" charset="0"/>
              </a:rPr>
              <a:t> International</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Advisory</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Committee</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Meeting</a:t>
            </a:r>
            <a:r>
              <a:rPr lang="ko-KR" altLang="en-US" sz="2000" b="1" dirty="0">
                <a:solidFill>
                  <a:srgbClr val="E65C00"/>
                </a:solidFill>
                <a:ea typeface="Ebrima" panose="02000000000000000000" pitchFamily="2" charset="0"/>
                <a:cs typeface="Ebrima" panose="02000000000000000000" pitchFamily="2" charset="0"/>
              </a:rPr>
              <a:t> </a:t>
            </a:r>
            <a:r>
              <a:rPr lang="en-US" altLang="ko-KR" sz="2000" b="1" dirty="0">
                <a:solidFill>
                  <a:srgbClr val="E65C00"/>
                </a:solidFill>
                <a:ea typeface="Ebrima" panose="02000000000000000000" pitchFamily="2" charset="0"/>
                <a:cs typeface="Ebrima" panose="02000000000000000000" pitchFamily="2" charset="0"/>
              </a:rPr>
              <a:t>(5-6 November 2025, KBSI </a:t>
            </a:r>
            <a:r>
              <a:rPr lang="en-US" altLang="ko-KR" sz="2000" b="1" dirty="0" err="1">
                <a:solidFill>
                  <a:srgbClr val="E65C00"/>
                </a:solidFill>
                <a:ea typeface="Ebrima" panose="02000000000000000000" pitchFamily="2" charset="0"/>
                <a:cs typeface="Ebrima" panose="02000000000000000000" pitchFamily="2" charset="0"/>
              </a:rPr>
              <a:t>Ochang</a:t>
            </a:r>
            <a:r>
              <a:rPr lang="en-US" altLang="ko-KR" sz="2000" b="1" dirty="0">
                <a:solidFill>
                  <a:srgbClr val="E65C00"/>
                </a:solidFill>
                <a:ea typeface="Ebrima" panose="02000000000000000000" pitchFamily="2" charset="0"/>
                <a:cs typeface="Ebrima" panose="02000000000000000000" pitchFamily="2" charset="0"/>
              </a:rPr>
              <a:t> Korea)</a:t>
            </a:r>
            <a:endParaRPr lang="ko-KR" altLang="en-US" sz="2000" b="1" dirty="0">
              <a:solidFill>
                <a:srgbClr val="E65C00"/>
              </a:solidFill>
              <a:cs typeface="Ebrima" panose="02000000000000000000" pitchFamily="2" charset="0"/>
            </a:endParaRPr>
          </a:p>
        </p:txBody>
      </p:sp>
    </p:spTree>
    <p:extLst>
      <p:ext uri="{BB962C8B-B14F-4D97-AF65-F5344CB8AC3E}">
        <p14:creationId xmlns:p14="http://schemas.microsoft.com/office/powerpoint/2010/main" val="134328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1BAB56E9-31EE-496C-B8DF-1B51E0A86338}"/>
              </a:ext>
            </a:extLst>
          </p:cNvPr>
          <p:cNvPicPr>
            <a:picLocks noChangeAspect="1"/>
          </p:cNvPicPr>
          <p:nvPr/>
        </p:nvPicPr>
        <p:blipFill>
          <a:blip r:embed="rId2"/>
          <a:stretch>
            <a:fillRect/>
          </a:stretch>
        </p:blipFill>
        <p:spPr>
          <a:xfrm>
            <a:off x="0" y="1219"/>
            <a:ext cx="15220950" cy="1238250"/>
          </a:xfrm>
          <a:prstGeom prst="rect">
            <a:avLst/>
          </a:prstGeom>
        </p:spPr>
      </p:pic>
      <p:pic>
        <p:nvPicPr>
          <p:cNvPr id="2" name="그림 1">
            <a:extLst>
              <a:ext uri="{FF2B5EF4-FFF2-40B4-BE49-F238E27FC236}">
                <a16:creationId xmlns:a16="http://schemas.microsoft.com/office/drawing/2014/main" id="{EFCB77CE-8A70-4FDA-A08E-333570B9913F}"/>
              </a:ext>
            </a:extLst>
          </p:cNvPr>
          <p:cNvPicPr>
            <a:picLocks noChangeAspect="1"/>
          </p:cNvPicPr>
          <p:nvPr/>
        </p:nvPicPr>
        <p:blipFill>
          <a:blip r:embed="rId3"/>
          <a:stretch>
            <a:fillRect/>
          </a:stretch>
        </p:blipFill>
        <p:spPr>
          <a:xfrm>
            <a:off x="733605" y="1291176"/>
            <a:ext cx="14313559" cy="7191229"/>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4</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6088077" cy="830997"/>
          </a:xfrm>
          <a:prstGeom prst="rect">
            <a:avLst/>
          </a:prstGeom>
          <a:noFill/>
        </p:spPr>
        <p:txBody>
          <a:bodyPr wrap="none" rtlCol="0">
            <a:spAutoFit/>
          </a:bodyPr>
          <a:lstStyle/>
          <a:p>
            <a:r>
              <a:rPr lang="en-US" altLang="ko-KR" sz="4800" dirty="0">
                <a:solidFill>
                  <a:schemeClr val="bg1"/>
                </a:solidFill>
              </a:rPr>
              <a:t>Overview of the Project</a:t>
            </a:r>
            <a:endParaRPr lang="ko-KR" altLang="en-US" sz="4800" dirty="0">
              <a:solidFill>
                <a:schemeClr val="bg1"/>
              </a:solidFill>
            </a:endParaRPr>
          </a:p>
        </p:txBody>
      </p:sp>
      <p:pic>
        <p:nvPicPr>
          <p:cNvPr id="8" name="그림 7">
            <a:extLst>
              <a:ext uri="{FF2B5EF4-FFF2-40B4-BE49-F238E27FC236}">
                <a16:creationId xmlns:a16="http://schemas.microsoft.com/office/drawing/2014/main" id="{FCDC678B-65FE-40CC-9827-F921B94F8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9" name="그림 8">
            <a:extLst>
              <a:ext uri="{FF2B5EF4-FFF2-40B4-BE49-F238E27FC236}">
                <a16:creationId xmlns:a16="http://schemas.microsoft.com/office/drawing/2014/main" id="{55959DBD-6C60-4ABF-ABF9-C1D03EF53ACB}"/>
              </a:ext>
            </a:extLst>
          </p:cNvPr>
          <p:cNvPicPr>
            <a:picLocks noChangeAspect="1"/>
          </p:cNvPicPr>
          <p:nvPr/>
        </p:nvPicPr>
        <p:blipFill>
          <a:blip r:embed="rId5"/>
          <a:stretch>
            <a:fillRect/>
          </a:stretch>
        </p:blipFill>
        <p:spPr>
          <a:xfrm>
            <a:off x="12168285" y="7820209"/>
            <a:ext cx="2757761" cy="529993"/>
          </a:xfrm>
          <a:prstGeom prst="rect">
            <a:avLst/>
          </a:prstGeom>
        </p:spPr>
      </p:pic>
      <p:sp>
        <p:nvSpPr>
          <p:cNvPr id="10" name="Rectangle 6">
            <a:extLst>
              <a:ext uri="{FF2B5EF4-FFF2-40B4-BE49-F238E27FC236}">
                <a16:creationId xmlns:a16="http://schemas.microsoft.com/office/drawing/2014/main" id="{26BBEFF6-0F94-40B0-BD7A-8AB5658FE7C9}"/>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Tree>
    <p:extLst>
      <p:ext uri="{BB962C8B-B14F-4D97-AF65-F5344CB8AC3E}">
        <p14:creationId xmlns:p14="http://schemas.microsoft.com/office/powerpoint/2010/main" val="203950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그림 32">
            <a:extLst>
              <a:ext uri="{FF2B5EF4-FFF2-40B4-BE49-F238E27FC236}">
                <a16:creationId xmlns:a16="http://schemas.microsoft.com/office/drawing/2014/main" id="{BA82FD58-2532-4BA9-9EAE-0685DBF746B8}"/>
              </a:ext>
            </a:extLst>
          </p:cNvPr>
          <p:cNvPicPr>
            <a:picLocks noChangeAspect="1"/>
          </p:cNvPicPr>
          <p:nvPr/>
        </p:nvPicPr>
        <p:blipFill>
          <a:blip r:embed="rId2"/>
          <a:stretch>
            <a:fillRect/>
          </a:stretch>
        </p:blipFill>
        <p:spPr>
          <a:xfrm>
            <a:off x="0" y="1219"/>
            <a:ext cx="15220950" cy="1238250"/>
          </a:xfrm>
          <a:prstGeom prst="rect">
            <a:avLst/>
          </a:prstGeom>
        </p:spPr>
      </p:pic>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5</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5103257" cy="830997"/>
          </a:xfrm>
          <a:prstGeom prst="rect">
            <a:avLst/>
          </a:prstGeom>
          <a:noFill/>
        </p:spPr>
        <p:txBody>
          <a:bodyPr wrap="none" rtlCol="0">
            <a:spAutoFit/>
          </a:bodyPr>
          <a:lstStyle/>
          <a:p>
            <a:r>
              <a:rPr lang="en-US" altLang="ko-KR" sz="4800" dirty="0">
                <a:solidFill>
                  <a:schemeClr val="bg1"/>
                </a:solidFill>
              </a:rPr>
              <a:t>Project Governance</a:t>
            </a:r>
            <a:endParaRPr lang="ko-KR" altLang="en-US" sz="4800" dirty="0">
              <a:solidFill>
                <a:schemeClr val="bg1"/>
              </a:solidFill>
            </a:endParaRPr>
          </a:p>
        </p:txBody>
      </p:sp>
      <p:grpSp>
        <p:nvGrpSpPr>
          <p:cNvPr id="60" name="그룹 59">
            <a:extLst>
              <a:ext uri="{FF2B5EF4-FFF2-40B4-BE49-F238E27FC236}">
                <a16:creationId xmlns:a16="http://schemas.microsoft.com/office/drawing/2014/main" id="{A8F15C91-19AF-4D39-B1C7-4813F5BBAE6E}"/>
              </a:ext>
            </a:extLst>
          </p:cNvPr>
          <p:cNvGrpSpPr/>
          <p:nvPr/>
        </p:nvGrpSpPr>
        <p:grpSpPr>
          <a:xfrm>
            <a:off x="2064622" y="1529342"/>
            <a:ext cx="10801200" cy="4862373"/>
            <a:chOff x="6941693" y="1851044"/>
            <a:chExt cx="7849060" cy="4761926"/>
          </a:xfrm>
        </p:grpSpPr>
        <p:sp>
          <p:nvSpPr>
            <p:cNvPr id="61" name="직사각형 60">
              <a:extLst>
                <a:ext uri="{FF2B5EF4-FFF2-40B4-BE49-F238E27FC236}">
                  <a16:creationId xmlns:a16="http://schemas.microsoft.com/office/drawing/2014/main" id="{3AB22791-468E-4053-8694-16D27B0649A7}"/>
                </a:ext>
              </a:extLst>
            </p:cNvPr>
            <p:cNvSpPr/>
            <p:nvPr/>
          </p:nvSpPr>
          <p:spPr>
            <a:xfrm>
              <a:off x="9254880" y="1851045"/>
              <a:ext cx="3265358" cy="7200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Ministry of Science and ICT</a:t>
              </a:r>
            </a:p>
            <a:p>
              <a:pPr algn="ctr"/>
              <a:r>
                <a:rPr lang="en-US" altLang="ko-KR" sz="1600" dirty="0">
                  <a:solidFill>
                    <a:srgbClr val="634D96"/>
                  </a:solidFill>
                  <a:latin typeface="+mn-ea"/>
                  <a:cs typeface="Arial" panose="020B0604020202020204" pitchFamily="34" charset="0"/>
                </a:rPr>
                <a:t>(Government)</a:t>
              </a:r>
              <a:endParaRPr lang="ko-KR" altLang="en-US" sz="1600" dirty="0">
                <a:solidFill>
                  <a:srgbClr val="634D96"/>
                </a:solidFill>
                <a:latin typeface="+mn-ea"/>
                <a:cs typeface="Arial" panose="020B0604020202020204" pitchFamily="34" charset="0"/>
              </a:endParaRPr>
            </a:p>
          </p:txBody>
        </p:sp>
        <p:sp>
          <p:nvSpPr>
            <p:cNvPr id="62" name="직사각형 61">
              <a:extLst>
                <a:ext uri="{FF2B5EF4-FFF2-40B4-BE49-F238E27FC236}">
                  <a16:creationId xmlns:a16="http://schemas.microsoft.com/office/drawing/2014/main" id="{724EF5AE-DA5D-48D2-84EF-663E5C0C1D46}"/>
                </a:ext>
              </a:extLst>
            </p:cNvPr>
            <p:cNvSpPr/>
            <p:nvPr/>
          </p:nvSpPr>
          <p:spPr>
            <a:xfrm>
              <a:off x="9370889" y="2810417"/>
              <a:ext cx="3045125" cy="7200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Project Council</a:t>
              </a:r>
              <a:endParaRPr lang="ko-KR" altLang="en-US" sz="1600" b="1" dirty="0">
                <a:solidFill>
                  <a:srgbClr val="634D96"/>
                </a:solidFill>
                <a:latin typeface="+mn-ea"/>
                <a:cs typeface="Arial" panose="020B0604020202020204" pitchFamily="34" charset="0"/>
              </a:endParaRPr>
            </a:p>
          </p:txBody>
        </p:sp>
        <p:sp>
          <p:nvSpPr>
            <p:cNvPr id="63" name="직사각형 62">
              <a:extLst>
                <a:ext uri="{FF2B5EF4-FFF2-40B4-BE49-F238E27FC236}">
                  <a16:creationId xmlns:a16="http://schemas.microsoft.com/office/drawing/2014/main" id="{8E503470-4EEF-40B3-82C4-BD80C4FFC795}"/>
                </a:ext>
              </a:extLst>
            </p:cNvPr>
            <p:cNvSpPr/>
            <p:nvPr/>
          </p:nvSpPr>
          <p:spPr>
            <a:xfrm>
              <a:off x="9370889" y="3769789"/>
              <a:ext cx="3045125" cy="7200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Korea Basic Science Institute</a:t>
              </a:r>
            </a:p>
            <a:p>
              <a:pPr algn="ctr"/>
              <a:r>
                <a:rPr lang="en-US" altLang="ko-KR" sz="1600" b="1" dirty="0">
                  <a:solidFill>
                    <a:srgbClr val="634D96"/>
                  </a:solidFill>
                  <a:latin typeface="+mn-ea"/>
                  <a:cs typeface="Arial" panose="020B0604020202020204" pitchFamily="34" charset="0"/>
                </a:rPr>
                <a:t>(KBSI)</a:t>
              </a:r>
              <a:endParaRPr lang="ko-KR" altLang="en-US" sz="1200" b="1" dirty="0">
                <a:solidFill>
                  <a:srgbClr val="634D96"/>
                </a:solidFill>
                <a:latin typeface="+mn-ea"/>
                <a:cs typeface="Arial" panose="020B0604020202020204" pitchFamily="34" charset="0"/>
              </a:endParaRPr>
            </a:p>
          </p:txBody>
        </p:sp>
        <p:sp>
          <p:nvSpPr>
            <p:cNvPr id="64" name="직사각형 63">
              <a:extLst>
                <a:ext uri="{FF2B5EF4-FFF2-40B4-BE49-F238E27FC236}">
                  <a16:creationId xmlns:a16="http://schemas.microsoft.com/office/drawing/2014/main" id="{BBDB2AC7-0630-4B1B-BE15-0B0B7038331E}"/>
                </a:ext>
              </a:extLst>
            </p:cNvPr>
            <p:cNvSpPr/>
            <p:nvPr/>
          </p:nvSpPr>
          <p:spPr>
            <a:xfrm>
              <a:off x="12730891" y="1851044"/>
              <a:ext cx="2059862" cy="7200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err="1">
                  <a:solidFill>
                    <a:srgbClr val="634D96"/>
                  </a:solidFill>
                  <a:latin typeface="+mn-ea"/>
                  <a:cs typeface="Arial" panose="020B0604020202020204" pitchFamily="34" charset="0"/>
                </a:rPr>
                <a:t>Chungcheongbuk</a:t>
              </a:r>
              <a:r>
                <a:rPr lang="en-US" altLang="ko-KR" sz="1600" b="1" dirty="0">
                  <a:solidFill>
                    <a:srgbClr val="634D96"/>
                  </a:solidFill>
                  <a:latin typeface="+mn-ea"/>
                  <a:cs typeface="Arial" panose="020B0604020202020204" pitchFamily="34" charset="0"/>
                </a:rPr>
                <a:t>-do</a:t>
              </a:r>
            </a:p>
            <a:p>
              <a:pPr algn="ctr"/>
              <a:r>
                <a:rPr lang="en-US" altLang="ko-KR" sz="1600" b="1" dirty="0">
                  <a:solidFill>
                    <a:srgbClr val="634D96"/>
                  </a:solidFill>
                  <a:latin typeface="+mn-ea"/>
                  <a:cs typeface="Arial" panose="020B0604020202020204" pitchFamily="34" charset="0"/>
                </a:rPr>
                <a:t>/Cheongju-</a:t>
              </a:r>
              <a:r>
                <a:rPr lang="en-US" altLang="ko-KR" sz="1600" b="1" dirty="0" err="1">
                  <a:solidFill>
                    <a:srgbClr val="634D96"/>
                  </a:solidFill>
                  <a:latin typeface="+mn-ea"/>
                  <a:cs typeface="Arial" panose="020B0604020202020204" pitchFamily="34" charset="0"/>
                </a:rPr>
                <a:t>si</a:t>
              </a:r>
              <a:endParaRPr lang="en-US" altLang="ko-KR" sz="1600" b="1" dirty="0">
                <a:solidFill>
                  <a:srgbClr val="634D96"/>
                </a:solidFill>
                <a:latin typeface="+mn-ea"/>
                <a:cs typeface="Arial" panose="020B0604020202020204" pitchFamily="34" charset="0"/>
              </a:endParaRPr>
            </a:p>
            <a:p>
              <a:pPr algn="ctr"/>
              <a:r>
                <a:rPr lang="en-US" altLang="ko-KR" sz="1600" dirty="0">
                  <a:solidFill>
                    <a:srgbClr val="634D96"/>
                  </a:solidFill>
                  <a:latin typeface="+mn-ea"/>
                  <a:cs typeface="Arial" panose="020B0604020202020204" pitchFamily="34" charset="0"/>
                </a:rPr>
                <a:t>(Local Government)</a:t>
              </a:r>
            </a:p>
          </p:txBody>
        </p:sp>
        <p:cxnSp>
          <p:nvCxnSpPr>
            <p:cNvPr id="65" name="직선 연결선 64">
              <a:extLst>
                <a:ext uri="{FF2B5EF4-FFF2-40B4-BE49-F238E27FC236}">
                  <a16:creationId xmlns:a16="http://schemas.microsoft.com/office/drawing/2014/main" id="{4BB18014-DE41-4B9B-8DC1-597A36DC7F3D}"/>
                </a:ext>
              </a:extLst>
            </p:cNvPr>
            <p:cNvCxnSpPr>
              <a:cxnSpLocks/>
              <a:stCxn id="61" idx="3"/>
              <a:endCxn id="64" idx="1"/>
            </p:cNvCxnSpPr>
            <p:nvPr/>
          </p:nvCxnSpPr>
          <p:spPr>
            <a:xfrm flipV="1">
              <a:off x="12520238" y="2211044"/>
              <a:ext cx="210653" cy="1"/>
            </a:xfrm>
            <a:prstGeom prst="line">
              <a:avLst/>
            </a:prstGeom>
            <a:ln>
              <a:solidFill>
                <a:srgbClr val="5B6393"/>
              </a:solidFill>
              <a:prstDash val="dash"/>
            </a:ln>
          </p:spPr>
          <p:style>
            <a:lnRef idx="1">
              <a:schemeClr val="accent1"/>
            </a:lnRef>
            <a:fillRef idx="0">
              <a:schemeClr val="accent1"/>
            </a:fillRef>
            <a:effectRef idx="0">
              <a:schemeClr val="accent1"/>
            </a:effectRef>
            <a:fontRef idx="minor">
              <a:schemeClr val="tx1"/>
            </a:fontRef>
          </p:style>
        </p:cxnSp>
        <p:sp>
          <p:nvSpPr>
            <p:cNvPr id="66" name="직사각형 65">
              <a:extLst>
                <a:ext uri="{FF2B5EF4-FFF2-40B4-BE49-F238E27FC236}">
                  <a16:creationId xmlns:a16="http://schemas.microsoft.com/office/drawing/2014/main" id="{7A47C1CB-740D-48DA-98B1-C2CDF621D454}"/>
                </a:ext>
              </a:extLst>
            </p:cNvPr>
            <p:cNvSpPr/>
            <p:nvPr/>
          </p:nvSpPr>
          <p:spPr>
            <a:xfrm>
              <a:off x="9595176" y="4641716"/>
              <a:ext cx="2596551" cy="800054"/>
            </a:xfrm>
            <a:prstGeom prst="rect">
              <a:avLst/>
            </a:prstGeom>
            <a:solidFill>
              <a:srgbClr val="634D96"/>
            </a:solidFill>
            <a:ln w="25400">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600" b="1" dirty="0">
                  <a:solidFill>
                    <a:schemeClr val="bg1">
                      <a:lumMod val="95000"/>
                    </a:schemeClr>
                  </a:solidFill>
                  <a:latin typeface="+mn-ea"/>
                  <a:cs typeface="Arial" panose="020B0604020202020204" pitchFamily="34" charset="0"/>
                </a:rPr>
                <a:t>Multipurpose Synchrotron Radiation Construction Project</a:t>
              </a:r>
              <a:endParaRPr lang="ko-KR" altLang="en-US" sz="1600" b="1" dirty="0">
                <a:solidFill>
                  <a:schemeClr val="bg1">
                    <a:lumMod val="95000"/>
                  </a:schemeClr>
                </a:solidFill>
                <a:latin typeface="+mn-ea"/>
                <a:cs typeface="Arial" panose="020B0604020202020204" pitchFamily="34" charset="0"/>
              </a:endParaRPr>
            </a:p>
          </p:txBody>
        </p:sp>
        <p:sp>
          <p:nvSpPr>
            <p:cNvPr id="67" name="직사각형 66">
              <a:extLst>
                <a:ext uri="{FF2B5EF4-FFF2-40B4-BE49-F238E27FC236}">
                  <a16:creationId xmlns:a16="http://schemas.microsoft.com/office/drawing/2014/main" id="{A22FBD99-FD88-44ED-A793-19E7A44D73AF}"/>
                </a:ext>
              </a:extLst>
            </p:cNvPr>
            <p:cNvSpPr/>
            <p:nvPr/>
          </p:nvSpPr>
          <p:spPr>
            <a:xfrm>
              <a:off x="6941693" y="5933368"/>
              <a:ext cx="1836000" cy="6796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Accelerator</a:t>
              </a:r>
            </a:p>
            <a:p>
              <a:pPr algn="ctr"/>
              <a:r>
                <a:rPr lang="en-US" altLang="ko-KR" sz="1600" b="1" dirty="0">
                  <a:solidFill>
                    <a:srgbClr val="634D96"/>
                  </a:solidFill>
                  <a:latin typeface="+mn-ea"/>
                  <a:cs typeface="Arial" panose="020B0604020202020204" pitchFamily="34" charset="0"/>
                </a:rPr>
                <a:t>(PAL)</a:t>
              </a:r>
              <a:endParaRPr lang="ko-KR" altLang="en-US" sz="1600" b="1" dirty="0">
                <a:solidFill>
                  <a:srgbClr val="634D96"/>
                </a:solidFill>
                <a:latin typeface="+mn-ea"/>
                <a:cs typeface="Arial" panose="020B0604020202020204" pitchFamily="34" charset="0"/>
              </a:endParaRPr>
            </a:p>
          </p:txBody>
        </p:sp>
        <p:sp>
          <p:nvSpPr>
            <p:cNvPr id="68" name="직사각형 67">
              <a:extLst>
                <a:ext uri="{FF2B5EF4-FFF2-40B4-BE49-F238E27FC236}">
                  <a16:creationId xmlns:a16="http://schemas.microsoft.com/office/drawing/2014/main" id="{48446DAA-2B01-447B-A0C2-FF451EBBFDB1}"/>
                </a:ext>
              </a:extLst>
            </p:cNvPr>
            <p:cNvSpPr/>
            <p:nvPr/>
          </p:nvSpPr>
          <p:spPr>
            <a:xfrm>
              <a:off x="8908736" y="5933370"/>
              <a:ext cx="1836000" cy="6796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Beamlines</a:t>
              </a:r>
            </a:p>
            <a:p>
              <a:pPr algn="ctr"/>
              <a:r>
                <a:rPr lang="en-US" altLang="ko-KR" sz="1600" b="1" dirty="0">
                  <a:solidFill>
                    <a:srgbClr val="634D96"/>
                  </a:solidFill>
                  <a:latin typeface="+mn-ea"/>
                  <a:cs typeface="Arial" panose="020B0604020202020204" pitchFamily="34" charset="0"/>
                </a:rPr>
                <a:t>(PAL)</a:t>
              </a:r>
              <a:endParaRPr lang="ko-KR" altLang="en-US" sz="1600" b="1" dirty="0">
                <a:solidFill>
                  <a:srgbClr val="634D96"/>
                </a:solidFill>
                <a:latin typeface="+mn-ea"/>
                <a:cs typeface="Arial" panose="020B0604020202020204" pitchFamily="34" charset="0"/>
              </a:endParaRPr>
            </a:p>
          </p:txBody>
        </p:sp>
        <p:sp>
          <p:nvSpPr>
            <p:cNvPr id="69" name="직사각형 68">
              <a:extLst>
                <a:ext uri="{FF2B5EF4-FFF2-40B4-BE49-F238E27FC236}">
                  <a16:creationId xmlns:a16="http://schemas.microsoft.com/office/drawing/2014/main" id="{5B8B2D4F-C9D1-4EEF-B773-03FCE27E2CD7}"/>
                </a:ext>
              </a:extLst>
            </p:cNvPr>
            <p:cNvSpPr/>
            <p:nvPr/>
          </p:nvSpPr>
          <p:spPr>
            <a:xfrm>
              <a:off x="10875779" y="5933368"/>
              <a:ext cx="1836000" cy="679600"/>
            </a:xfrm>
            <a:prstGeom prst="rect">
              <a:avLst/>
            </a:prstGeom>
            <a:solidFill>
              <a:srgbClr val="D9D9D9"/>
            </a:solidFill>
            <a:ln w="12700">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Facility Construction</a:t>
              </a:r>
            </a:p>
            <a:p>
              <a:pPr algn="ctr"/>
              <a:r>
                <a:rPr lang="en-US" altLang="ko-KR" sz="1600" b="1" dirty="0">
                  <a:solidFill>
                    <a:srgbClr val="634D96"/>
                  </a:solidFill>
                  <a:latin typeface="+mn-ea"/>
                  <a:cs typeface="Arial" panose="020B0604020202020204" pitchFamily="34" charset="0"/>
                </a:rPr>
                <a:t>(KBSI)</a:t>
              </a:r>
              <a:endParaRPr lang="ko-KR" altLang="en-US" sz="1600" b="1" dirty="0">
                <a:solidFill>
                  <a:srgbClr val="634D96"/>
                </a:solidFill>
                <a:latin typeface="+mn-ea"/>
                <a:cs typeface="Arial" panose="020B0604020202020204" pitchFamily="34" charset="0"/>
              </a:endParaRPr>
            </a:p>
          </p:txBody>
        </p:sp>
        <p:sp>
          <p:nvSpPr>
            <p:cNvPr id="70" name="직사각형 69">
              <a:extLst>
                <a:ext uri="{FF2B5EF4-FFF2-40B4-BE49-F238E27FC236}">
                  <a16:creationId xmlns:a16="http://schemas.microsoft.com/office/drawing/2014/main" id="{9E337AF9-CE03-486E-B51C-ED416E0F6E70}"/>
                </a:ext>
              </a:extLst>
            </p:cNvPr>
            <p:cNvSpPr/>
            <p:nvPr/>
          </p:nvSpPr>
          <p:spPr>
            <a:xfrm>
              <a:off x="12842821" y="5933368"/>
              <a:ext cx="1836000" cy="6796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Site Preparation</a:t>
              </a:r>
            </a:p>
            <a:p>
              <a:pPr algn="ctr"/>
              <a:r>
                <a:rPr lang="en-US" altLang="ko-KR" sz="1600" dirty="0">
                  <a:solidFill>
                    <a:srgbClr val="634D96"/>
                  </a:solidFill>
                  <a:latin typeface="+mn-ea"/>
                  <a:cs typeface="Arial" panose="020B0604020202020204" pitchFamily="34" charset="0"/>
                </a:rPr>
                <a:t>(Local Government)</a:t>
              </a:r>
              <a:endParaRPr lang="ko-KR" altLang="en-US" sz="1600" dirty="0">
                <a:solidFill>
                  <a:srgbClr val="634D96"/>
                </a:solidFill>
                <a:latin typeface="+mn-ea"/>
                <a:cs typeface="Arial" panose="020B0604020202020204" pitchFamily="34" charset="0"/>
              </a:endParaRPr>
            </a:p>
          </p:txBody>
        </p:sp>
        <p:cxnSp>
          <p:nvCxnSpPr>
            <p:cNvPr id="71" name="꺾인 연결선 34">
              <a:extLst>
                <a:ext uri="{FF2B5EF4-FFF2-40B4-BE49-F238E27FC236}">
                  <a16:creationId xmlns:a16="http://schemas.microsoft.com/office/drawing/2014/main" id="{FB2304F0-4459-4AD3-BD34-BE7362E77274}"/>
                </a:ext>
              </a:extLst>
            </p:cNvPr>
            <p:cNvCxnSpPr>
              <a:cxnSpLocks/>
              <a:stCxn id="66" idx="2"/>
              <a:endCxn id="67" idx="0"/>
            </p:cNvCxnSpPr>
            <p:nvPr/>
          </p:nvCxnSpPr>
          <p:spPr>
            <a:xfrm rot="5400000">
              <a:off x="9130774" y="4170690"/>
              <a:ext cx="491598" cy="3033759"/>
            </a:xfrm>
            <a:prstGeom prst="bentConnector3">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72" name="꺾인 연결선 35">
              <a:extLst>
                <a:ext uri="{FF2B5EF4-FFF2-40B4-BE49-F238E27FC236}">
                  <a16:creationId xmlns:a16="http://schemas.microsoft.com/office/drawing/2014/main" id="{918269E7-0905-4A43-B732-F01135CB9D72}"/>
                </a:ext>
              </a:extLst>
            </p:cNvPr>
            <p:cNvCxnSpPr>
              <a:cxnSpLocks/>
              <a:stCxn id="66" idx="2"/>
              <a:endCxn id="68" idx="0"/>
            </p:cNvCxnSpPr>
            <p:nvPr/>
          </p:nvCxnSpPr>
          <p:spPr>
            <a:xfrm rot="5400000">
              <a:off x="10114294" y="5154212"/>
              <a:ext cx="491600" cy="1066716"/>
            </a:xfrm>
            <a:prstGeom prst="bentConnector3">
              <a:avLst>
                <a:gd name="adj1" fmla="val 50000"/>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73" name="꺾인 연결선 36">
              <a:extLst>
                <a:ext uri="{FF2B5EF4-FFF2-40B4-BE49-F238E27FC236}">
                  <a16:creationId xmlns:a16="http://schemas.microsoft.com/office/drawing/2014/main" id="{0F8E58C9-0083-470E-B080-AC6661ED0C87}"/>
                </a:ext>
              </a:extLst>
            </p:cNvPr>
            <p:cNvCxnSpPr>
              <a:cxnSpLocks/>
              <a:stCxn id="66" idx="2"/>
              <a:endCxn id="69" idx="0"/>
            </p:cNvCxnSpPr>
            <p:nvPr/>
          </p:nvCxnSpPr>
          <p:spPr>
            <a:xfrm rot="16200000" flipH="1">
              <a:off x="11097816" y="5237405"/>
              <a:ext cx="491598" cy="900327"/>
            </a:xfrm>
            <a:prstGeom prst="bentConnector3">
              <a:avLst>
                <a:gd name="adj1" fmla="val 50000"/>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74" name="꺾인 연결선 37">
              <a:extLst>
                <a:ext uri="{FF2B5EF4-FFF2-40B4-BE49-F238E27FC236}">
                  <a16:creationId xmlns:a16="http://schemas.microsoft.com/office/drawing/2014/main" id="{6427AEB3-C6D7-4D4B-B3CD-40BCA68D9A8B}"/>
                </a:ext>
              </a:extLst>
            </p:cNvPr>
            <p:cNvCxnSpPr>
              <a:cxnSpLocks/>
              <a:stCxn id="66" idx="2"/>
              <a:endCxn id="70" idx="0"/>
            </p:cNvCxnSpPr>
            <p:nvPr/>
          </p:nvCxnSpPr>
          <p:spPr>
            <a:xfrm rot="16200000" flipH="1">
              <a:off x="12081337" y="4253884"/>
              <a:ext cx="491598" cy="2867369"/>
            </a:xfrm>
            <a:prstGeom prst="bentConnector3">
              <a:avLst>
                <a:gd name="adj1" fmla="val 50000"/>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75" name="직선 연결선 74">
              <a:extLst>
                <a:ext uri="{FF2B5EF4-FFF2-40B4-BE49-F238E27FC236}">
                  <a16:creationId xmlns:a16="http://schemas.microsoft.com/office/drawing/2014/main" id="{6A97F58C-C3D3-41A7-A803-6FAD46436110}"/>
                </a:ext>
              </a:extLst>
            </p:cNvPr>
            <p:cNvCxnSpPr>
              <a:cxnSpLocks/>
              <a:stCxn id="63" idx="2"/>
              <a:endCxn id="66" idx="0"/>
            </p:cNvCxnSpPr>
            <p:nvPr/>
          </p:nvCxnSpPr>
          <p:spPr>
            <a:xfrm>
              <a:off x="10893452" y="4489789"/>
              <a:ext cx="0" cy="151927"/>
            </a:xfrm>
            <a:prstGeom prst="line">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76" name="직선 연결선 75">
              <a:extLst>
                <a:ext uri="{FF2B5EF4-FFF2-40B4-BE49-F238E27FC236}">
                  <a16:creationId xmlns:a16="http://schemas.microsoft.com/office/drawing/2014/main" id="{6E885F3B-1F79-4B15-A2C3-8875AF01C468}"/>
                </a:ext>
              </a:extLst>
            </p:cNvPr>
            <p:cNvCxnSpPr>
              <a:stCxn id="61" idx="2"/>
              <a:endCxn id="62" idx="0"/>
            </p:cNvCxnSpPr>
            <p:nvPr/>
          </p:nvCxnSpPr>
          <p:spPr>
            <a:xfrm>
              <a:off x="10887559" y="2571045"/>
              <a:ext cx="5893" cy="239371"/>
            </a:xfrm>
            <a:prstGeom prst="line">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77" name="직선 연결선 76">
              <a:extLst>
                <a:ext uri="{FF2B5EF4-FFF2-40B4-BE49-F238E27FC236}">
                  <a16:creationId xmlns:a16="http://schemas.microsoft.com/office/drawing/2014/main" id="{6C1AF8DD-9C0C-4436-961D-52671B029BF8}"/>
                </a:ext>
              </a:extLst>
            </p:cNvPr>
            <p:cNvCxnSpPr>
              <a:stCxn id="62" idx="2"/>
              <a:endCxn id="63" idx="0"/>
            </p:cNvCxnSpPr>
            <p:nvPr/>
          </p:nvCxnSpPr>
          <p:spPr>
            <a:xfrm>
              <a:off x="10893452" y="3530416"/>
              <a:ext cx="0" cy="23937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직사각형 77">
              <a:extLst>
                <a:ext uri="{FF2B5EF4-FFF2-40B4-BE49-F238E27FC236}">
                  <a16:creationId xmlns:a16="http://schemas.microsoft.com/office/drawing/2014/main" id="{9FAB7754-561D-4099-A508-DF5E7304A7DC}"/>
                </a:ext>
              </a:extLst>
            </p:cNvPr>
            <p:cNvSpPr/>
            <p:nvPr/>
          </p:nvSpPr>
          <p:spPr>
            <a:xfrm>
              <a:off x="6941693" y="3287012"/>
              <a:ext cx="1836000" cy="720000"/>
            </a:xfrm>
            <a:prstGeom prst="rect">
              <a:avLst/>
            </a:prstGeom>
            <a:solidFill>
              <a:srgbClr val="D9D9D9"/>
            </a:solidFill>
            <a:ln>
              <a:solidFill>
                <a:srgbClr val="63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rgbClr val="634D96"/>
                  </a:solidFill>
                  <a:latin typeface="+mn-ea"/>
                  <a:cs typeface="Arial" panose="020B0604020202020204" pitchFamily="34" charset="0"/>
                </a:rPr>
                <a:t>Project Evaluation Council</a:t>
              </a:r>
              <a:endParaRPr lang="ko-KR" altLang="en-US" sz="1600" b="1" dirty="0">
                <a:solidFill>
                  <a:srgbClr val="634D96"/>
                </a:solidFill>
                <a:latin typeface="+mn-ea"/>
                <a:cs typeface="Arial" panose="020B0604020202020204" pitchFamily="34" charset="0"/>
              </a:endParaRPr>
            </a:p>
          </p:txBody>
        </p:sp>
        <p:cxnSp>
          <p:nvCxnSpPr>
            <p:cNvPr id="79" name="꺾인 연결선 42">
              <a:extLst>
                <a:ext uri="{FF2B5EF4-FFF2-40B4-BE49-F238E27FC236}">
                  <a16:creationId xmlns:a16="http://schemas.microsoft.com/office/drawing/2014/main" id="{1A96B010-16FA-4CDF-970B-B617A013A885}"/>
                </a:ext>
              </a:extLst>
            </p:cNvPr>
            <p:cNvCxnSpPr>
              <a:stCxn id="62" idx="2"/>
              <a:endCxn id="78" idx="3"/>
            </p:cNvCxnSpPr>
            <p:nvPr/>
          </p:nvCxnSpPr>
          <p:spPr>
            <a:xfrm rot="5400000">
              <a:off x="9777275" y="2530835"/>
              <a:ext cx="116596" cy="2115759"/>
            </a:xfrm>
            <a:prstGeom prst="bentConnector2">
              <a:avLst/>
            </a:prstGeom>
            <a:ln>
              <a:solidFill>
                <a:srgbClr val="634D96"/>
              </a:solidFill>
            </a:ln>
          </p:spPr>
          <p:style>
            <a:lnRef idx="1">
              <a:schemeClr val="accent1"/>
            </a:lnRef>
            <a:fillRef idx="0">
              <a:schemeClr val="accent1"/>
            </a:fillRef>
            <a:effectRef idx="0">
              <a:schemeClr val="accent1"/>
            </a:effectRef>
            <a:fontRef idx="minor">
              <a:schemeClr val="tx1"/>
            </a:fontRef>
          </p:style>
        </p:cxnSp>
        <p:cxnSp>
          <p:nvCxnSpPr>
            <p:cNvPr id="80" name="직선 연결선 79">
              <a:extLst>
                <a:ext uri="{FF2B5EF4-FFF2-40B4-BE49-F238E27FC236}">
                  <a16:creationId xmlns:a16="http://schemas.microsoft.com/office/drawing/2014/main" id="{9BC89C91-D5B4-4C9D-A8DE-142F100008FF}"/>
                </a:ext>
              </a:extLst>
            </p:cNvPr>
            <p:cNvCxnSpPr>
              <a:cxnSpLocks/>
              <a:stCxn id="70" idx="0"/>
              <a:endCxn id="64" idx="2"/>
            </p:cNvCxnSpPr>
            <p:nvPr/>
          </p:nvCxnSpPr>
          <p:spPr>
            <a:xfrm flipV="1">
              <a:off x="13760821" y="2571044"/>
              <a:ext cx="1" cy="3362324"/>
            </a:xfrm>
            <a:prstGeom prst="line">
              <a:avLst/>
            </a:prstGeom>
            <a:ln>
              <a:solidFill>
                <a:srgbClr val="634D96"/>
              </a:solidFill>
              <a:prstDash val="dash"/>
            </a:ln>
          </p:spPr>
          <p:style>
            <a:lnRef idx="1">
              <a:schemeClr val="accent1"/>
            </a:lnRef>
            <a:fillRef idx="0">
              <a:schemeClr val="accent1"/>
            </a:fillRef>
            <a:effectRef idx="0">
              <a:schemeClr val="accent1"/>
            </a:effectRef>
            <a:fontRef idx="minor">
              <a:schemeClr val="tx1"/>
            </a:fontRef>
          </p:style>
        </p:cxnSp>
      </p:grpSp>
      <p:sp>
        <p:nvSpPr>
          <p:cNvPr id="82" name="제목 3">
            <a:extLst>
              <a:ext uri="{FF2B5EF4-FFF2-40B4-BE49-F238E27FC236}">
                <a16:creationId xmlns:a16="http://schemas.microsoft.com/office/drawing/2014/main" id="{2B5BD522-F727-46B2-A72E-5C96DA71C5F0}"/>
              </a:ext>
            </a:extLst>
          </p:cNvPr>
          <p:cNvSpPr txBox="1">
            <a:spLocks/>
          </p:cNvSpPr>
          <p:nvPr/>
        </p:nvSpPr>
        <p:spPr>
          <a:xfrm>
            <a:off x="1636051" y="6861165"/>
            <a:ext cx="5484737" cy="1250094"/>
          </a:xfrm>
          <a:prstGeom prst="rect">
            <a:avLst/>
          </a:prstGeom>
        </p:spPr>
        <p:txBody>
          <a:bodyPr vert="horz" lIns="0" tIns="0" rIns="0" bIns="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ko-KR" sz="1600" b="1" dirty="0">
                <a:solidFill>
                  <a:srgbClr val="E16E56"/>
                </a:solidFill>
                <a:latin typeface="+mn-ea"/>
                <a:ea typeface="+mn-ea"/>
              </a:rPr>
              <a:t>KBSI</a:t>
            </a:r>
            <a:r>
              <a:rPr lang="en-US" altLang="ko-KR" sz="1800" b="1" dirty="0">
                <a:solidFill>
                  <a:srgbClr val="E16E56"/>
                </a:solidFill>
                <a:latin typeface="+mn-ea"/>
                <a:ea typeface="+mn-ea"/>
              </a:rPr>
              <a:t>, </a:t>
            </a:r>
            <a:r>
              <a:rPr lang="en-US" altLang="ko-KR" sz="1500" b="1" u="sng" dirty="0">
                <a:solidFill>
                  <a:srgbClr val="634D96"/>
                </a:solidFill>
                <a:latin typeface="+mn-ea"/>
                <a:ea typeface="+mn-ea"/>
              </a:rPr>
              <a:t>the leading institute to carry out the project </a:t>
            </a:r>
          </a:p>
          <a:p>
            <a:pPr>
              <a:lnSpc>
                <a:spcPct val="150000"/>
              </a:lnSpc>
            </a:pPr>
            <a:r>
              <a:rPr lang="en-US" altLang="ko-KR" sz="1400" dirty="0">
                <a:solidFill>
                  <a:schemeClr val="tx1">
                    <a:lumMod val="75000"/>
                    <a:lumOff val="25000"/>
                  </a:schemeClr>
                </a:solidFill>
                <a:latin typeface="+mn-ea"/>
                <a:ea typeface="+mn-ea"/>
                <a:sym typeface="Wingdings" panose="05000000000000000000" pitchFamily="2" charset="2"/>
              </a:rPr>
              <a:t>Responsible for </a:t>
            </a:r>
            <a:r>
              <a:rPr lang="en-US" altLang="ko-KR" sz="1400" b="1" dirty="0">
                <a:solidFill>
                  <a:schemeClr val="tx1">
                    <a:lumMod val="75000"/>
                    <a:lumOff val="25000"/>
                  </a:schemeClr>
                </a:solidFill>
                <a:latin typeface="+mn-ea"/>
                <a:ea typeface="+mn-ea"/>
                <a:sym typeface="Wingdings" panose="05000000000000000000" pitchFamily="2" charset="2"/>
              </a:rPr>
              <a:t>Facility Construction and Project management</a:t>
            </a:r>
          </a:p>
          <a:p>
            <a:pPr>
              <a:lnSpc>
                <a:spcPct val="150000"/>
              </a:lnSpc>
            </a:pPr>
            <a:endParaRPr lang="en-US" altLang="ko-KR" sz="800" b="1" dirty="0">
              <a:solidFill>
                <a:schemeClr val="tx1">
                  <a:lumMod val="75000"/>
                  <a:lumOff val="25000"/>
                </a:schemeClr>
              </a:solidFill>
              <a:latin typeface="+mn-ea"/>
              <a:ea typeface="+mn-ea"/>
              <a:sym typeface="Wingdings" panose="05000000000000000000" pitchFamily="2" charset="2"/>
            </a:endParaRPr>
          </a:p>
          <a:p>
            <a:pPr>
              <a:lnSpc>
                <a:spcPct val="150000"/>
              </a:lnSpc>
            </a:pPr>
            <a:endParaRPr lang="en-US" altLang="ko-KR" sz="200" b="1" dirty="0">
              <a:solidFill>
                <a:srgbClr val="E16E56"/>
              </a:solidFill>
              <a:latin typeface="+mn-ea"/>
              <a:ea typeface="+mn-ea"/>
            </a:endParaRPr>
          </a:p>
        </p:txBody>
      </p:sp>
      <p:sp>
        <p:nvSpPr>
          <p:cNvPr id="83" name="부분 원형 82">
            <a:extLst>
              <a:ext uri="{FF2B5EF4-FFF2-40B4-BE49-F238E27FC236}">
                <a16:creationId xmlns:a16="http://schemas.microsoft.com/office/drawing/2014/main" id="{621C9B82-ED2F-4AC0-96AC-2D723ED09E83}"/>
              </a:ext>
            </a:extLst>
          </p:cNvPr>
          <p:cNvSpPr/>
          <p:nvPr/>
        </p:nvSpPr>
        <p:spPr>
          <a:xfrm flipV="1">
            <a:off x="1404893" y="6627303"/>
            <a:ext cx="470608" cy="448273"/>
          </a:xfrm>
          <a:prstGeom prst="pie">
            <a:avLst/>
          </a:prstGeom>
          <a:solidFill>
            <a:srgbClr val="634D9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n-ea"/>
            </a:endParaRPr>
          </a:p>
        </p:txBody>
      </p:sp>
      <p:sp>
        <p:nvSpPr>
          <p:cNvPr id="84" name="부분 원형 83">
            <a:extLst>
              <a:ext uri="{FF2B5EF4-FFF2-40B4-BE49-F238E27FC236}">
                <a16:creationId xmlns:a16="http://schemas.microsoft.com/office/drawing/2014/main" id="{77B7F8A5-FFC6-4A1B-BA83-93182DCED193}"/>
              </a:ext>
            </a:extLst>
          </p:cNvPr>
          <p:cNvSpPr/>
          <p:nvPr/>
        </p:nvSpPr>
        <p:spPr>
          <a:xfrm flipV="1">
            <a:off x="9056491" y="6631407"/>
            <a:ext cx="470608" cy="448273"/>
          </a:xfrm>
          <a:prstGeom prst="pie">
            <a:avLst/>
          </a:prstGeom>
          <a:solidFill>
            <a:srgbClr val="634D9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n-ea"/>
            </a:endParaRPr>
          </a:p>
        </p:txBody>
      </p:sp>
      <p:sp>
        <p:nvSpPr>
          <p:cNvPr id="38" name="Rectangle 6">
            <a:extLst>
              <a:ext uri="{FF2B5EF4-FFF2-40B4-BE49-F238E27FC236}">
                <a16:creationId xmlns:a16="http://schemas.microsoft.com/office/drawing/2014/main" id="{15E45039-D600-44F3-A830-370FCB985C8B}"/>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4" name="직사각형 3">
            <a:extLst>
              <a:ext uri="{FF2B5EF4-FFF2-40B4-BE49-F238E27FC236}">
                <a16:creationId xmlns:a16="http://schemas.microsoft.com/office/drawing/2014/main" id="{5D33A464-E6A7-4B96-A694-202C66225525}"/>
              </a:ext>
            </a:extLst>
          </p:cNvPr>
          <p:cNvSpPr/>
          <p:nvPr/>
        </p:nvSpPr>
        <p:spPr>
          <a:xfrm>
            <a:off x="9212096" y="7006458"/>
            <a:ext cx="5214025" cy="743217"/>
          </a:xfrm>
          <a:prstGeom prst="rect">
            <a:avLst/>
          </a:prstGeom>
        </p:spPr>
        <p:txBody>
          <a:bodyPr wrap="square">
            <a:spAutoFit/>
          </a:bodyPr>
          <a:lstStyle/>
          <a:p>
            <a:pPr>
              <a:lnSpc>
                <a:spcPct val="150000"/>
              </a:lnSpc>
            </a:pPr>
            <a:r>
              <a:rPr lang="en-US" altLang="ko-KR" sz="1600" b="1" dirty="0">
                <a:solidFill>
                  <a:srgbClr val="E16E56"/>
                </a:solidFill>
                <a:latin typeface="+mn-ea"/>
              </a:rPr>
              <a:t>PAL</a:t>
            </a:r>
            <a:r>
              <a:rPr lang="en-US" altLang="ko-KR" sz="1600" b="1" dirty="0">
                <a:solidFill>
                  <a:srgbClr val="E16E56"/>
                </a:solidFill>
                <a:latin typeface="맑은 고딕" panose="020B0503020000020004" pitchFamily="50" charset="-127"/>
              </a:rPr>
              <a:t>, </a:t>
            </a:r>
            <a:r>
              <a:rPr lang="en-US" altLang="ko-KR" sz="1500" b="1" u="sng" dirty="0">
                <a:solidFill>
                  <a:srgbClr val="634D96"/>
                </a:solidFill>
                <a:latin typeface="맑은 고딕" panose="020B0503020000020004" pitchFamily="50" charset="-127"/>
              </a:rPr>
              <a:t>the Joint institute as the partner</a:t>
            </a:r>
          </a:p>
          <a:p>
            <a:pPr lvl="0">
              <a:lnSpc>
                <a:spcPct val="150000"/>
              </a:lnSpc>
            </a:pPr>
            <a:r>
              <a:rPr lang="en-US" altLang="ko-KR" sz="1400" dirty="0">
                <a:solidFill>
                  <a:prstClr val="black">
                    <a:lumMod val="75000"/>
                    <a:lumOff val="25000"/>
                  </a:prstClr>
                </a:solidFill>
                <a:latin typeface="맑은 고딕" panose="020B0503020000020004" pitchFamily="50" charset="-127"/>
                <a:sym typeface="Wingdings" panose="05000000000000000000" pitchFamily="2" charset="2"/>
              </a:rPr>
              <a:t>Responsible for </a:t>
            </a:r>
            <a:r>
              <a:rPr lang="en-US" altLang="ko-KR" sz="1400" b="1" dirty="0">
                <a:solidFill>
                  <a:prstClr val="black">
                    <a:lumMod val="75000"/>
                    <a:lumOff val="25000"/>
                  </a:prstClr>
                </a:solidFill>
                <a:latin typeface="맑은 고딕" panose="020B0503020000020004" pitchFamily="50" charset="-127"/>
                <a:sym typeface="Wingdings" panose="05000000000000000000" pitchFamily="2" charset="2"/>
              </a:rPr>
              <a:t>Accelerator and Beamline construction</a:t>
            </a:r>
            <a:endParaRPr lang="en-US" altLang="ko-KR" sz="1400" b="1" dirty="0">
              <a:solidFill>
                <a:prstClr val="black">
                  <a:lumMod val="75000"/>
                  <a:lumOff val="25000"/>
                </a:prstClr>
              </a:solidFill>
              <a:latin typeface="맑은 고딕" panose="020B0503020000020004" pitchFamily="50" charset="-127"/>
            </a:endParaRPr>
          </a:p>
        </p:txBody>
      </p:sp>
    </p:spTree>
    <p:extLst>
      <p:ext uri="{BB962C8B-B14F-4D97-AF65-F5344CB8AC3E}">
        <p14:creationId xmlns:p14="http://schemas.microsoft.com/office/powerpoint/2010/main" val="96905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DE46C552-29E0-4665-9DD5-28FBA6971064}"/>
              </a:ext>
            </a:extLst>
          </p:cNvPr>
          <p:cNvPicPr>
            <a:picLocks noChangeAspect="1"/>
          </p:cNvPicPr>
          <p:nvPr/>
        </p:nvPicPr>
        <p:blipFill>
          <a:blip r:embed="rId2"/>
          <a:stretch>
            <a:fillRect/>
          </a:stretch>
        </p:blipFill>
        <p:spPr>
          <a:xfrm>
            <a:off x="0" y="1219"/>
            <a:ext cx="15220950" cy="1238250"/>
          </a:xfrm>
          <a:prstGeom prst="rect">
            <a:avLst/>
          </a:prstGeom>
        </p:spPr>
      </p:pic>
      <p:sp>
        <p:nvSpPr>
          <p:cNvPr id="58" name="TextBox 57">
            <a:extLst>
              <a:ext uri="{FF2B5EF4-FFF2-40B4-BE49-F238E27FC236}">
                <a16:creationId xmlns:a16="http://schemas.microsoft.com/office/drawing/2014/main" id="{0E068F8C-AFC2-4298-864C-0336D422D18D}"/>
              </a:ext>
            </a:extLst>
          </p:cNvPr>
          <p:cNvSpPr txBox="1"/>
          <p:nvPr/>
        </p:nvSpPr>
        <p:spPr>
          <a:xfrm>
            <a:off x="533399" y="1496533"/>
            <a:ext cx="14703425" cy="6955750"/>
          </a:xfrm>
          <a:prstGeom prst="rect">
            <a:avLst/>
          </a:prstGeom>
          <a:noFill/>
        </p:spPr>
        <p:txBody>
          <a:bodyPr wrap="square" rtlCol="0">
            <a:spAutoFit/>
          </a:bodyPr>
          <a:lstStyle/>
          <a:p>
            <a:pPr algn="just"/>
            <a:r>
              <a:rPr lang="en-US" altLang="ko-KR" sz="3200" dirty="0"/>
              <a:t>• </a:t>
            </a:r>
            <a:r>
              <a:rPr lang="en-US" altLang="ko-KR" sz="2800" dirty="0"/>
              <a:t>Scope and Schedule managements </a:t>
            </a:r>
          </a:p>
          <a:p>
            <a:pPr algn="just"/>
            <a:r>
              <a:rPr lang="en-US" altLang="ko-KR" sz="2800" dirty="0"/>
              <a:t>   - Baseline WBS (included Critical path and Milestones) </a:t>
            </a:r>
          </a:p>
          <a:p>
            <a:pPr algn="just"/>
            <a:r>
              <a:rPr lang="en-US" altLang="ko-KR" sz="2800" dirty="0"/>
              <a:t>     is structured into 5 stages</a:t>
            </a:r>
          </a:p>
          <a:p>
            <a:pPr algn="just"/>
            <a:endParaRPr lang="en-US" altLang="ko-KR" sz="1000" dirty="0"/>
          </a:p>
          <a:p>
            <a:pPr algn="just"/>
            <a:r>
              <a:rPr lang="en-US" altLang="ko-KR" sz="3200" dirty="0"/>
              <a:t>• </a:t>
            </a:r>
            <a:r>
              <a:rPr lang="en-US" altLang="ko-KR" sz="2800" dirty="0"/>
              <a:t>Risk management</a:t>
            </a:r>
          </a:p>
          <a:p>
            <a:pPr algn="just"/>
            <a:r>
              <a:rPr lang="en-US" altLang="ko-KR" sz="2800" dirty="0"/>
              <a:t>   - </a:t>
            </a:r>
            <a:r>
              <a:rPr lang="en-US" altLang="ko-KR" sz="2800" kern="0" dirty="0">
                <a:solidFill>
                  <a:srgbClr val="000000"/>
                </a:solidFill>
              </a:rPr>
              <a:t>Minimize the uncertainty of the project through</a:t>
            </a:r>
          </a:p>
          <a:p>
            <a:pPr algn="just"/>
            <a:r>
              <a:rPr lang="en-US" altLang="ko-KR" sz="2800" kern="0" dirty="0">
                <a:solidFill>
                  <a:srgbClr val="000000"/>
                </a:solidFill>
              </a:rPr>
              <a:t>     the risk management system and to secure the visibility</a:t>
            </a:r>
          </a:p>
          <a:p>
            <a:pPr algn="just"/>
            <a:r>
              <a:rPr lang="en-US" altLang="ko-KR" sz="2800" kern="0" dirty="0">
                <a:solidFill>
                  <a:srgbClr val="000000"/>
                </a:solidFill>
              </a:rPr>
              <a:t>     and stability of the project</a:t>
            </a:r>
            <a:r>
              <a:rPr lang="en-US" altLang="ko-KR" sz="2800" dirty="0"/>
              <a:t>    </a:t>
            </a:r>
          </a:p>
          <a:p>
            <a:pPr algn="just"/>
            <a:endParaRPr lang="en-US" altLang="ko-KR" sz="1000" dirty="0"/>
          </a:p>
          <a:p>
            <a:pPr algn="just"/>
            <a:r>
              <a:rPr lang="en-US" altLang="ko-KR" sz="3200" dirty="0"/>
              <a:t>• </a:t>
            </a:r>
            <a:r>
              <a:rPr lang="en-US" altLang="ko-KR" sz="2800" dirty="0"/>
              <a:t>Stakeholder management</a:t>
            </a:r>
          </a:p>
          <a:p>
            <a:pPr algn="just"/>
            <a:r>
              <a:rPr lang="en-US" altLang="ko-KR" sz="2800" dirty="0"/>
              <a:t>   - Smooth communication and management between </a:t>
            </a:r>
          </a:p>
          <a:p>
            <a:pPr algn="just"/>
            <a:r>
              <a:rPr lang="en-US" altLang="ko-KR" sz="2800" dirty="0"/>
              <a:t>     PAL and KBSI through regular progress meeting and </a:t>
            </a:r>
          </a:p>
          <a:p>
            <a:pPr algn="just"/>
            <a:r>
              <a:rPr lang="en-US" altLang="ko-KR" sz="2800" dirty="0"/>
              <a:t>     Coordination Council </a:t>
            </a:r>
          </a:p>
          <a:p>
            <a:pPr algn="just"/>
            <a:endParaRPr lang="en-US" altLang="ko-KR" sz="1000" dirty="0"/>
          </a:p>
          <a:p>
            <a:pPr algn="just"/>
            <a:r>
              <a:rPr lang="en-US" altLang="ko-KR" sz="3200" dirty="0"/>
              <a:t>• </a:t>
            </a:r>
            <a:r>
              <a:rPr lang="en-US" altLang="ko-KR" sz="2800" dirty="0"/>
              <a:t>Change and Quality management </a:t>
            </a:r>
          </a:p>
          <a:p>
            <a:pPr algn="just"/>
            <a:r>
              <a:rPr lang="en-US" altLang="ko-KR" sz="2800" dirty="0"/>
              <a:t>   - Significant changes are discussed and coordination council</a:t>
            </a:r>
          </a:p>
          <a:p>
            <a:pPr algn="just"/>
            <a:endParaRPr lang="en-US" altLang="ko-KR" sz="3200" dirty="0"/>
          </a:p>
        </p:txBody>
      </p:sp>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6</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5445786" cy="830997"/>
          </a:xfrm>
          <a:prstGeom prst="rect">
            <a:avLst/>
          </a:prstGeom>
          <a:noFill/>
        </p:spPr>
        <p:txBody>
          <a:bodyPr wrap="none" rtlCol="0">
            <a:spAutoFit/>
          </a:bodyPr>
          <a:lstStyle/>
          <a:p>
            <a:r>
              <a:rPr lang="en-US" altLang="ko-KR" sz="4800" dirty="0">
                <a:solidFill>
                  <a:schemeClr val="bg1"/>
                </a:solidFill>
              </a:rPr>
              <a:t>Project Management</a:t>
            </a:r>
            <a:endParaRPr lang="ko-KR" altLang="en-US" sz="4800" dirty="0">
              <a:solidFill>
                <a:schemeClr val="bg1"/>
              </a:solidFill>
            </a:endParaRPr>
          </a:p>
        </p:txBody>
      </p:sp>
      <p:sp>
        <p:nvSpPr>
          <p:cNvPr id="57" name="Rectangle 6">
            <a:extLst>
              <a:ext uri="{FF2B5EF4-FFF2-40B4-BE49-F238E27FC236}">
                <a16:creationId xmlns:a16="http://schemas.microsoft.com/office/drawing/2014/main" id="{22E855AB-C9BB-4356-9F52-C8DAF3B3A56C}"/>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4" name="그림 3">
            <a:extLst>
              <a:ext uri="{FF2B5EF4-FFF2-40B4-BE49-F238E27FC236}">
                <a16:creationId xmlns:a16="http://schemas.microsoft.com/office/drawing/2014/main" id="{D553EE00-FA9A-47F4-BBE0-727FD18CA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214" y="1627427"/>
            <a:ext cx="4372141" cy="6179820"/>
          </a:xfrm>
          <a:prstGeom prst="rect">
            <a:avLst/>
          </a:prstGeom>
          <a:effectLst>
            <a:outerShdw blurRad="50800" dist="50800" dir="5400000" algn="ctr" rotWithShape="0">
              <a:srgbClr val="000000">
                <a:alpha val="85000"/>
              </a:srgbClr>
            </a:outerShdw>
            <a:softEdge rad="63500"/>
          </a:effectLst>
        </p:spPr>
      </p:pic>
    </p:spTree>
    <p:extLst>
      <p:ext uri="{BB962C8B-B14F-4D97-AF65-F5344CB8AC3E}">
        <p14:creationId xmlns:p14="http://schemas.microsoft.com/office/powerpoint/2010/main" val="2179910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그림 94">
            <a:extLst>
              <a:ext uri="{FF2B5EF4-FFF2-40B4-BE49-F238E27FC236}">
                <a16:creationId xmlns:a16="http://schemas.microsoft.com/office/drawing/2014/main" id="{9531A964-3BD3-48EA-9ECA-C7C525549BEB}"/>
              </a:ext>
            </a:extLst>
          </p:cNvPr>
          <p:cNvPicPr>
            <a:picLocks noChangeAspect="1"/>
          </p:cNvPicPr>
          <p:nvPr/>
        </p:nvPicPr>
        <p:blipFill>
          <a:blip r:embed="rId2"/>
          <a:stretch>
            <a:fillRect/>
          </a:stretch>
        </p:blipFill>
        <p:spPr>
          <a:xfrm>
            <a:off x="0" y="1219"/>
            <a:ext cx="15220950" cy="1238250"/>
          </a:xfrm>
          <a:prstGeom prst="rect">
            <a:avLst/>
          </a:prstGeom>
        </p:spPr>
      </p:pic>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7</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4243149" cy="830997"/>
          </a:xfrm>
          <a:prstGeom prst="rect">
            <a:avLst/>
          </a:prstGeom>
          <a:noFill/>
        </p:spPr>
        <p:txBody>
          <a:bodyPr wrap="none" rtlCol="0">
            <a:spAutoFit/>
          </a:bodyPr>
          <a:lstStyle/>
          <a:p>
            <a:r>
              <a:rPr lang="en-US" altLang="ko-KR" sz="4800" dirty="0">
                <a:solidFill>
                  <a:schemeClr val="bg1"/>
                </a:solidFill>
              </a:rPr>
              <a:t>Project Timeline</a:t>
            </a:r>
            <a:endParaRPr lang="ko-KR" altLang="en-US" sz="4800" dirty="0">
              <a:solidFill>
                <a:schemeClr val="bg1"/>
              </a:solidFill>
            </a:endParaRPr>
          </a:p>
        </p:txBody>
      </p:sp>
      <p:cxnSp>
        <p:nvCxnSpPr>
          <p:cNvPr id="12" name="Straight Connector 36">
            <a:extLst>
              <a:ext uri="{FF2B5EF4-FFF2-40B4-BE49-F238E27FC236}">
                <a16:creationId xmlns:a16="http://schemas.microsoft.com/office/drawing/2014/main" id="{C2E178AD-C7B5-4920-AB54-1F2421777CB5}"/>
              </a:ext>
            </a:extLst>
          </p:cNvPr>
          <p:cNvCxnSpPr>
            <a:cxnSpLocks/>
          </p:cNvCxnSpPr>
          <p:nvPr/>
        </p:nvCxnSpPr>
        <p:spPr>
          <a:xfrm flipV="1">
            <a:off x="1063266" y="2551912"/>
            <a:ext cx="11363" cy="1800000"/>
          </a:xfrm>
          <a:prstGeom prst="line">
            <a:avLst/>
          </a:prstGeom>
          <a:ln w="25400">
            <a:solidFill>
              <a:srgbClr val="576C87"/>
            </a:solidFill>
            <a:tailEnd type="oval"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7F17D2-9511-40F4-9FF5-E88E0C67A207}"/>
              </a:ext>
            </a:extLst>
          </p:cNvPr>
          <p:cNvSpPr txBox="1"/>
          <p:nvPr/>
        </p:nvSpPr>
        <p:spPr>
          <a:xfrm>
            <a:off x="1224660" y="2566165"/>
            <a:ext cx="1759674" cy="369332"/>
          </a:xfrm>
          <a:prstGeom prst="rect">
            <a:avLst/>
          </a:prstGeom>
          <a:noFill/>
        </p:spPr>
        <p:txBody>
          <a:bodyPr wrap="square" rtlCol="0">
            <a:spAutoFit/>
          </a:bodyPr>
          <a:lstStyle/>
          <a:p>
            <a:r>
              <a:rPr lang="en-US" altLang="ko-KR" sz="1800" b="1" dirty="0">
                <a:solidFill>
                  <a:schemeClr val="tx1">
                    <a:lumMod val="75000"/>
                    <a:lumOff val="25000"/>
                  </a:schemeClr>
                </a:solidFill>
                <a:cs typeface="Arial" pitchFamily="34" charset="0"/>
              </a:rPr>
              <a:t>Start of CDR</a:t>
            </a:r>
            <a:endParaRPr lang="ko-KR" altLang="en-US" sz="1800" b="1" dirty="0">
              <a:solidFill>
                <a:schemeClr val="tx1">
                  <a:lumMod val="75000"/>
                  <a:lumOff val="25000"/>
                </a:schemeClr>
              </a:solidFill>
              <a:cs typeface="Arial" pitchFamily="34" charset="0"/>
            </a:endParaRPr>
          </a:p>
        </p:txBody>
      </p:sp>
      <p:cxnSp>
        <p:nvCxnSpPr>
          <p:cNvPr id="16" name="Straight Connector 42">
            <a:extLst>
              <a:ext uri="{FF2B5EF4-FFF2-40B4-BE49-F238E27FC236}">
                <a16:creationId xmlns:a16="http://schemas.microsoft.com/office/drawing/2014/main" id="{BE8A9813-5A45-4025-A8F6-47C5069E2979}"/>
              </a:ext>
            </a:extLst>
          </p:cNvPr>
          <p:cNvCxnSpPr/>
          <p:nvPr/>
        </p:nvCxnSpPr>
        <p:spPr>
          <a:xfrm flipV="1">
            <a:off x="4087602" y="2551912"/>
            <a:ext cx="0" cy="1800000"/>
          </a:xfrm>
          <a:prstGeom prst="line">
            <a:avLst/>
          </a:prstGeom>
          <a:ln w="25400">
            <a:solidFill>
              <a:srgbClr val="55AFAF"/>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1367A8-9B6D-4F6E-AA29-12309AAC6301}"/>
              </a:ext>
            </a:extLst>
          </p:cNvPr>
          <p:cNvSpPr txBox="1"/>
          <p:nvPr/>
        </p:nvSpPr>
        <p:spPr>
          <a:xfrm>
            <a:off x="4231618" y="2566165"/>
            <a:ext cx="2194706" cy="369332"/>
          </a:xfrm>
          <a:prstGeom prst="rect">
            <a:avLst/>
          </a:prstGeom>
          <a:noFill/>
        </p:spPr>
        <p:txBody>
          <a:bodyPr wrap="square" rtlCol="0">
            <a:spAutoFit/>
          </a:bodyPr>
          <a:lstStyle/>
          <a:p>
            <a:r>
              <a:rPr lang="en-US" altLang="ko-KR" sz="1800" b="1" dirty="0">
                <a:solidFill>
                  <a:srgbClr val="55AFAF"/>
                </a:solidFill>
                <a:cs typeface="Arial" pitchFamily="34" charset="0"/>
              </a:rPr>
              <a:t>Project Approval</a:t>
            </a:r>
            <a:endParaRPr lang="ko-KR" altLang="en-US" sz="1800" b="1" dirty="0">
              <a:solidFill>
                <a:srgbClr val="55AFAF"/>
              </a:solidFill>
              <a:cs typeface="Arial" pitchFamily="34" charset="0"/>
            </a:endParaRPr>
          </a:p>
        </p:txBody>
      </p:sp>
      <p:cxnSp>
        <p:nvCxnSpPr>
          <p:cNvPr id="20" name="Straight Connector 46">
            <a:extLst>
              <a:ext uri="{FF2B5EF4-FFF2-40B4-BE49-F238E27FC236}">
                <a16:creationId xmlns:a16="http://schemas.microsoft.com/office/drawing/2014/main" id="{FD3A5FF3-B7E9-4A7E-80E0-23EC47A83C3F}"/>
              </a:ext>
            </a:extLst>
          </p:cNvPr>
          <p:cNvCxnSpPr/>
          <p:nvPr/>
        </p:nvCxnSpPr>
        <p:spPr>
          <a:xfrm flipH="1" flipV="1">
            <a:off x="8188454" y="2551912"/>
            <a:ext cx="162" cy="1800000"/>
          </a:xfrm>
          <a:prstGeom prst="line">
            <a:avLst/>
          </a:prstGeom>
          <a:ln w="25400">
            <a:solidFill>
              <a:srgbClr val="F09252"/>
            </a:solidFill>
            <a:tailEnd type="oval"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EB46C18-A3FB-4A09-8257-7352A7796BA7}"/>
              </a:ext>
            </a:extLst>
          </p:cNvPr>
          <p:cNvSpPr txBox="1"/>
          <p:nvPr/>
        </p:nvSpPr>
        <p:spPr>
          <a:xfrm>
            <a:off x="8196909" y="2566165"/>
            <a:ext cx="1934590" cy="369332"/>
          </a:xfrm>
          <a:prstGeom prst="rect">
            <a:avLst/>
          </a:prstGeom>
          <a:noFill/>
        </p:spPr>
        <p:txBody>
          <a:bodyPr wrap="square" rtlCol="0">
            <a:spAutoFit/>
          </a:bodyPr>
          <a:lstStyle/>
          <a:p>
            <a:r>
              <a:rPr lang="en-US" altLang="ko-KR" sz="1800" b="1" dirty="0">
                <a:solidFill>
                  <a:srgbClr val="F09252"/>
                </a:solidFill>
                <a:cs typeface="Arial" pitchFamily="34" charset="0"/>
              </a:rPr>
              <a:t>1</a:t>
            </a:r>
            <a:r>
              <a:rPr lang="en-US" altLang="ko-KR" sz="1800" b="1" baseline="30000" dirty="0">
                <a:solidFill>
                  <a:srgbClr val="F09252"/>
                </a:solidFill>
                <a:cs typeface="Arial" pitchFamily="34" charset="0"/>
              </a:rPr>
              <a:t>st</a:t>
            </a:r>
            <a:r>
              <a:rPr lang="en-US" altLang="ko-KR" sz="1800" b="1" dirty="0">
                <a:solidFill>
                  <a:srgbClr val="F09252"/>
                </a:solidFill>
                <a:cs typeface="Arial" pitchFamily="34" charset="0"/>
              </a:rPr>
              <a:t> Design Review</a:t>
            </a:r>
            <a:endParaRPr lang="ko-KR" altLang="en-US" sz="1800" b="1" dirty="0">
              <a:solidFill>
                <a:srgbClr val="F09252"/>
              </a:solidFill>
              <a:cs typeface="Arial" pitchFamily="34" charset="0"/>
            </a:endParaRPr>
          </a:p>
        </p:txBody>
      </p:sp>
      <p:cxnSp>
        <p:nvCxnSpPr>
          <p:cNvPr id="24" name="Straight Connector 52">
            <a:extLst>
              <a:ext uri="{FF2B5EF4-FFF2-40B4-BE49-F238E27FC236}">
                <a16:creationId xmlns:a16="http://schemas.microsoft.com/office/drawing/2014/main" id="{533B0A1C-AB2C-4E25-A705-6139D7725D27}"/>
              </a:ext>
            </a:extLst>
          </p:cNvPr>
          <p:cNvCxnSpPr/>
          <p:nvPr/>
        </p:nvCxnSpPr>
        <p:spPr>
          <a:xfrm flipV="1">
            <a:off x="1927734" y="4607044"/>
            <a:ext cx="0" cy="1800000"/>
          </a:xfrm>
          <a:prstGeom prst="line">
            <a:avLst/>
          </a:prstGeom>
          <a:ln w="25400">
            <a:solidFill>
              <a:schemeClr val="accent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83F158B-36C8-4729-9329-DFA0141CB039}"/>
              </a:ext>
            </a:extLst>
          </p:cNvPr>
          <p:cNvSpPr txBox="1"/>
          <p:nvPr/>
        </p:nvSpPr>
        <p:spPr>
          <a:xfrm>
            <a:off x="2066226" y="6065930"/>
            <a:ext cx="1882578" cy="369332"/>
          </a:xfrm>
          <a:prstGeom prst="rect">
            <a:avLst/>
          </a:prstGeom>
          <a:noFill/>
        </p:spPr>
        <p:txBody>
          <a:bodyPr wrap="square" rtlCol="0">
            <a:spAutoFit/>
          </a:bodyPr>
          <a:lstStyle/>
          <a:p>
            <a:r>
              <a:rPr lang="en-US" altLang="ko-KR" sz="1800" b="1" dirty="0">
                <a:solidFill>
                  <a:schemeClr val="accent1"/>
                </a:solidFill>
                <a:cs typeface="Arial" pitchFamily="34" charset="0"/>
              </a:rPr>
              <a:t>Site Section</a:t>
            </a:r>
            <a:endParaRPr lang="ko-KR" altLang="en-US" sz="1800" b="1" dirty="0">
              <a:solidFill>
                <a:schemeClr val="accent1"/>
              </a:solidFill>
              <a:cs typeface="Arial" pitchFamily="34" charset="0"/>
            </a:endParaRPr>
          </a:p>
        </p:txBody>
      </p:sp>
      <p:cxnSp>
        <p:nvCxnSpPr>
          <p:cNvPr id="29" name="Straight Connector 56">
            <a:extLst>
              <a:ext uri="{FF2B5EF4-FFF2-40B4-BE49-F238E27FC236}">
                <a16:creationId xmlns:a16="http://schemas.microsoft.com/office/drawing/2014/main" id="{0C453436-0C19-40AE-99CB-61A3123A79D1}"/>
              </a:ext>
            </a:extLst>
          </p:cNvPr>
          <p:cNvCxnSpPr/>
          <p:nvPr/>
        </p:nvCxnSpPr>
        <p:spPr>
          <a:xfrm flipV="1">
            <a:off x="4936830" y="4607044"/>
            <a:ext cx="0" cy="1800000"/>
          </a:xfrm>
          <a:prstGeom prst="line">
            <a:avLst/>
          </a:prstGeom>
          <a:ln w="25400">
            <a:solidFill>
              <a:srgbClr val="FF000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0083FD4-5CB9-410A-87C9-21133E1CB242}"/>
              </a:ext>
            </a:extLst>
          </p:cNvPr>
          <p:cNvSpPr txBox="1"/>
          <p:nvPr/>
        </p:nvSpPr>
        <p:spPr>
          <a:xfrm>
            <a:off x="5033841" y="6072552"/>
            <a:ext cx="2299591" cy="369332"/>
          </a:xfrm>
          <a:prstGeom prst="rect">
            <a:avLst/>
          </a:prstGeom>
          <a:noFill/>
        </p:spPr>
        <p:txBody>
          <a:bodyPr wrap="square" rtlCol="0">
            <a:spAutoFit/>
          </a:bodyPr>
          <a:lstStyle/>
          <a:p>
            <a:r>
              <a:rPr lang="en-US" altLang="ko-KR" sz="1800" b="1" dirty="0">
                <a:solidFill>
                  <a:srgbClr val="FF0000"/>
                </a:solidFill>
                <a:cs typeface="Arial" pitchFamily="34" charset="0"/>
              </a:rPr>
              <a:t>Start of Project</a:t>
            </a:r>
            <a:endParaRPr lang="ko-KR" altLang="en-US" sz="1800" b="1" dirty="0">
              <a:solidFill>
                <a:srgbClr val="FF0000"/>
              </a:solidFill>
              <a:cs typeface="Arial" pitchFamily="34" charset="0"/>
            </a:endParaRPr>
          </a:p>
        </p:txBody>
      </p:sp>
      <p:sp>
        <p:nvSpPr>
          <p:cNvPr id="34" name="TextBox 33">
            <a:extLst>
              <a:ext uri="{FF2B5EF4-FFF2-40B4-BE49-F238E27FC236}">
                <a16:creationId xmlns:a16="http://schemas.microsoft.com/office/drawing/2014/main" id="{C9D7B5EF-AA92-4AC5-B28F-DE5D0D894A88}"/>
              </a:ext>
            </a:extLst>
          </p:cNvPr>
          <p:cNvSpPr txBox="1"/>
          <p:nvPr/>
        </p:nvSpPr>
        <p:spPr>
          <a:xfrm>
            <a:off x="321372" y="4679052"/>
            <a:ext cx="1496527" cy="523220"/>
          </a:xfrm>
          <a:prstGeom prst="rect">
            <a:avLst/>
          </a:prstGeom>
          <a:noFill/>
        </p:spPr>
        <p:txBody>
          <a:bodyPr wrap="square" rtlCol="0">
            <a:spAutoFit/>
          </a:bodyPr>
          <a:lstStyle/>
          <a:p>
            <a:pPr algn="ctr"/>
            <a:r>
              <a:rPr lang="en-US" altLang="ko-KR" sz="2800" b="1" dirty="0">
                <a:solidFill>
                  <a:srgbClr val="576C87"/>
                </a:solidFill>
                <a:cs typeface="Arial" pitchFamily="34" charset="0"/>
              </a:rPr>
              <a:t>2020.02</a:t>
            </a:r>
            <a:endParaRPr lang="ko-KR" altLang="en-US" sz="2800" b="1" dirty="0">
              <a:solidFill>
                <a:srgbClr val="576C87"/>
              </a:solidFill>
              <a:cs typeface="Arial" pitchFamily="34" charset="0"/>
            </a:endParaRPr>
          </a:p>
        </p:txBody>
      </p:sp>
      <p:sp>
        <p:nvSpPr>
          <p:cNvPr id="35" name="TextBox 34">
            <a:extLst>
              <a:ext uri="{FF2B5EF4-FFF2-40B4-BE49-F238E27FC236}">
                <a16:creationId xmlns:a16="http://schemas.microsoft.com/office/drawing/2014/main" id="{13D08917-AB01-4E93-B1D2-DF3AFE83E434}"/>
              </a:ext>
            </a:extLst>
          </p:cNvPr>
          <p:cNvSpPr txBox="1"/>
          <p:nvPr/>
        </p:nvSpPr>
        <p:spPr>
          <a:xfrm>
            <a:off x="3314226" y="4643048"/>
            <a:ext cx="1527838" cy="523220"/>
          </a:xfrm>
          <a:prstGeom prst="rect">
            <a:avLst/>
          </a:prstGeom>
          <a:noFill/>
        </p:spPr>
        <p:txBody>
          <a:bodyPr wrap="square" rtlCol="0">
            <a:spAutoFit/>
          </a:bodyPr>
          <a:lstStyle/>
          <a:p>
            <a:pPr algn="ctr"/>
            <a:r>
              <a:rPr lang="en-US" altLang="ko-KR" sz="2800" b="1" dirty="0">
                <a:solidFill>
                  <a:srgbClr val="55AFAF"/>
                </a:solidFill>
                <a:cs typeface="Arial" pitchFamily="34" charset="0"/>
              </a:rPr>
              <a:t>2021.04</a:t>
            </a:r>
            <a:endParaRPr lang="ko-KR" altLang="en-US" sz="2800" b="1" dirty="0">
              <a:solidFill>
                <a:srgbClr val="55AFAF"/>
              </a:solidFill>
              <a:cs typeface="Arial" pitchFamily="34" charset="0"/>
            </a:endParaRPr>
          </a:p>
        </p:txBody>
      </p:sp>
      <p:sp>
        <p:nvSpPr>
          <p:cNvPr id="36" name="TextBox 35">
            <a:extLst>
              <a:ext uri="{FF2B5EF4-FFF2-40B4-BE49-F238E27FC236}">
                <a16:creationId xmlns:a16="http://schemas.microsoft.com/office/drawing/2014/main" id="{A494D319-33CD-4B81-BC6A-E77CB9F94E5C}"/>
              </a:ext>
            </a:extLst>
          </p:cNvPr>
          <p:cNvSpPr txBox="1"/>
          <p:nvPr/>
        </p:nvSpPr>
        <p:spPr>
          <a:xfrm>
            <a:off x="7294565" y="4643048"/>
            <a:ext cx="1422712" cy="523220"/>
          </a:xfrm>
          <a:prstGeom prst="rect">
            <a:avLst/>
          </a:prstGeom>
          <a:noFill/>
        </p:spPr>
        <p:txBody>
          <a:bodyPr wrap="square" rtlCol="0">
            <a:spAutoFit/>
          </a:bodyPr>
          <a:lstStyle/>
          <a:p>
            <a:pPr algn="ctr"/>
            <a:r>
              <a:rPr lang="en-US" altLang="ko-KR" sz="2800" b="1" dirty="0">
                <a:solidFill>
                  <a:srgbClr val="F09252"/>
                </a:solidFill>
                <a:cs typeface="Arial" pitchFamily="34" charset="0"/>
              </a:rPr>
              <a:t>2023.02</a:t>
            </a:r>
            <a:endParaRPr lang="ko-KR" altLang="en-US" sz="2800" b="1" dirty="0">
              <a:solidFill>
                <a:srgbClr val="F09252"/>
              </a:solidFill>
              <a:cs typeface="Arial" pitchFamily="34" charset="0"/>
            </a:endParaRPr>
          </a:p>
        </p:txBody>
      </p:sp>
      <p:sp>
        <p:nvSpPr>
          <p:cNvPr id="37" name="TextBox 36">
            <a:extLst>
              <a:ext uri="{FF2B5EF4-FFF2-40B4-BE49-F238E27FC236}">
                <a16:creationId xmlns:a16="http://schemas.microsoft.com/office/drawing/2014/main" id="{21001A0E-997C-4CB0-8510-F201C4A64B09}"/>
              </a:ext>
            </a:extLst>
          </p:cNvPr>
          <p:cNvSpPr txBox="1"/>
          <p:nvPr/>
        </p:nvSpPr>
        <p:spPr>
          <a:xfrm>
            <a:off x="1036123" y="3808043"/>
            <a:ext cx="1801181" cy="523220"/>
          </a:xfrm>
          <a:prstGeom prst="rect">
            <a:avLst/>
          </a:prstGeom>
          <a:noFill/>
        </p:spPr>
        <p:txBody>
          <a:bodyPr wrap="square" rtlCol="0">
            <a:spAutoFit/>
          </a:bodyPr>
          <a:lstStyle/>
          <a:p>
            <a:pPr algn="ctr"/>
            <a:r>
              <a:rPr lang="en-US" altLang="ko-KR" sz="2800" b="1" dirty="0">
                <a:solidFill>
                  <a:schemeClr val="accent1"/>
                </a:solidFill>
                <a:cs typeface="Arial" pitchFamily="34" charset="0"/>
              </a:rPr>
              <a:t>2020. 05</a:t>
            </a:r>
            <a:endParaRPr lang="ko-KR" altLang="en-US" sz="2800" b="1" dirty="0">
              <a:solidFill>
                <a:schemeClr val="accent1"/>
              </a:solidFill>
              <a:cs typeface="Arial" pitchFamily="34" charset="0"/>
            </a:endParaRPr>
          </a:p>
        </p:txBody>
      </p:sp>
      <p:sp>
        <p:nvSpPr>
          <p:cNvPr id="40" name="Oval 2">
            <a:extLst>
              <a:ext uri="{FF2B5EF4-FFF2-40B4-BE49-F238E27FC236}">
                <a16:creationId xmlns:a16="http://schemas.microsoft.com/office/drawing/2014/main" id="{F7861820-2B4C-46A0-B774-A0734C522862}"/>
              </a:ext>
            </a:extLst>
          </p:cNvPr>
          <p:cNvSpPr/>
          <p:nvPr/>
        </p:nvSpPr>
        <p:spPr>
          <a:xfrm>
            <a:off x="467816"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Oval 4">
            <a:extLst>
              <a:ext uri="{FF2B5EF4-FFF2-40B4-BE49-F238E27FC236}">
                <a16:creationId xmlns:a16="http://schemas.microsoft.com/office/drawing/2014/main" id="{E54AEE45-94D1-42EF-9C88-B4C094868B9F}"/>
              </a:ext>
            </a:extLst>
          </p:cNvPr>
          <p:cNvSpPr/>
          <p:nvPr/>
        </p:nvSpPr>
        <p:spPr>
          <a:xfrm>
            <a:off x="698329"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2" name="Oval 5">
            <a:extLst>
              <a:ext uri="{FF2B5EF4-FFF2-40B4-BE49-F238E27FC236}">
                <a16:creationId xmlns:a16="http://schemas.microsoft.com/office/drawing/2014/main" id="{EF27AC3D-0593-4590-882E-A126901CD7AD}"/>
              </a:ext>
            </a:extLst>
          </p:cNvPr>
          <p:cNvSpPr/>
          <p:nvPr/>
        </p:nvSpPr>
        <p:spPr>
          <a:xfrm>
            <a:off x="1281342"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5" name="Oval 8">
            <a:extLst>
              <a:ext uri="{FF2B5EF4-FFF2-40B4-BE49-F238E27FC236}">
                <a16:creationId xmlns:a16="http://schemas.microsoft.com/office/drawing/2014/main" id="{D98F3C1C-F606-425A-97BA-467FE9BCD043}"/>
              </a:ext>
            </a:extLst>
          </p:cNvPr>
          <p:cNvSpPr/>
          <p:nvPr/>
        </p:nvSpPr>
        <p:spPr>
          <a:xfrm>
            <a:off x="2203394"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6" name="Oval 9">
            <a:extLst>
              <a:ext uri="{FF2B5EF4-FFF2-40B4-BE49-F238E27FC236}">
                <a16:creationId xmlns:a16="http://schemas.microsoft.com/office/drawing/2014/main" id="{F4FE3525-971C-4A4A-91AB-0BD126C2F0DB}"/>
              </a:ext>
            </a:extLst>
          </p:cNvPr>
          <p:cNvSpPr/>
          <p:nvPr/>
        </p:nvSpPr>
        <p:spPr>
          <a:xfrm>
            <a:off x="2786407"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7" name="Oval 10">
            <a:extLst>
              <a:ext uri="{FF2B5EF4-FFF2-40B4-BE49-F238E27FC236}">
                <a16:creationId xmlns:a16="http://schemas.microsoft.com/office/drawing/2014/main" id="{C666376A-42A3-46F2-A00A-378AD44972D2}"/>
              </a:ext>
            </a:extLst>
          </p:cNvPr>
          <p:cNvSpPr/>
          <p:nvPr/>
        </p:nvSpPr>
        <p:spPr>
          <a:xfrm>
            <a:off x="3151289"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8" name="Oval 11">
            <a:extLst>
              <a:ext uri="{FF2B5EF4-FFF2-40B4-BE49-F238E27FC236}">
                <a16:creationId xmlns:a16="http://schemas.microsoft.com/office/drawing/2014/main" id="{23D7639F-F1EE-4C4B-9031-7B80CB46C75F}"/>
              </a:ext>
            </a:extLst>
          </p:cNvPr>
          <p:cNvSpPr/>
          <p:nvPr/>
        </p:nvSpPr>
        <p:spPr>
          <a:xfrm>
            <a:off x="3477946"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9" name="Oval 12">
            <a:extLst>
              <a:ext uri="{FF2B5EF4-FFF2-40B4-BE49-F238E27FC236}">
                <a16:creationId xmlns:a16="http://schemas.microsoft.com/office/drawing/2014/main" id="{F624CA33-E734-4E55-BC57-FB9B57C0F625}"/>
              </a:ext>
            </a:extLst>
          </p:cNvPr>
          <p:cNvSpPr/>
          <p:nvPr/>
        </p:nvSpPr>
        <p:spPr>
          <a:xfrm>
            <a:off x="3708458"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0" name="Oval 13">
            <a:extLst>
              <a:ext uri="{FF2B5EF4-FFF2-40B4-BE49-F238E27FC236}">
                <a16:creationId xmlns:a16="http://schemas.microsoft.com/office/drawing/2014/main" id="{39DBCF6B-2316-46CB-A8CC-243D85E6E159}"/>
              </a:ext>
            </a:extLst>
          </p:cNvPr>
          <p:cNvSpPr/>
          <p:nvPr/>
        </p:nvSpPr>
        <p:spPr>
          <a:xfrm>
            <a:off x="4291472"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3" name="Oval 16">
            <a:extLst>
              <a:ext uri="{FF2B5EF4-FFF2-40B4-BE49-F238E27FC236}">
                <a16:creationId xmlns:a16="http://schemas.microsoft.com/office/drawing/2014/main" id="{033BCA18-8FBA-4FBA-BDD1-CFF884EA7094}"/>
              </a:ext>
            </a:extLst>
          </p:cNvPr>
          <p:cNvSpPr/>
          <p:nvPr/>
        </p:nvSpPr>
        <p:spPr>
          <a:xfrm>
            <a:off x="5213523"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 name="Oval 17">
            <a:extLst>
              <a:ext uri="{FF2B5EF4-FFF2-40B4-BE49-F238E27FC236}">
                <a16:creationId xmlns:a16="http://schemas.microsoft.com/office/drawing/2014/main" id="{5A1A2BD6-278B-4BBF-A2D0-1D03B954E4D8}"/>
              </a:ext>
            </a:extLst>
          </p:cNvPr>
          <p:cNvSpPr/>
          <p:nvPr/>
        </p:nvSpPr>
        <p:spPr>
          <a:xfrm>
            <a:off x="5796537"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5" name="Oval 18">
            <a:extLst>
              <a:ext uri="{FF2B5EF4-FFF2-40B4-BE49-F238E27FC236}">
                <a16:creationId xmlns:a16="http://schemas.microsoft.com/office/drawing/2014/main" id="{E0060DB7-FEF9-46C8-B407-9533AE42D96C}"/>
              </a:ext>
            </a:extLst>
          </p:cNvPr>
          <p:cNvSpPr/>
          <p:nvPr/>
        </p:nvSpPr>
        <p:spPr>
          <a:xfrm>
            <a:off x="6257562"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6" name="Oval 19">
            <a:extLst>
              <a:ext uri="{FF2B5EF4-FFF2-40B4-BE49-F238E27FC236}">
                <a16:creationId xmlns:a16="http://schemas.microsoft.com/office/drawing/2014/main" id="{4090FA7F-8E46-4D8A-B218-2EE53C89C225}"/>
              </a:ext>
            </a:extLst>
          </p:cNvPr>
          <p:cNvSpPr/>
          <p:nvPr/>
        </p:nvSpPr>
        <p:spPr>
          <a:xfrm>
            <a:off x="6488075"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 name="Oval 20">
            <a:extLst>
              <a:ext uri="{FF2B5EF4-FFF2-40B4-BE49-F238E27FC236}">
                <a16:creationId xmlns:a16="http://schemas.microsoft.com/office/drawing/2014/main" id="{5EB5DA3A-4549-4403-AEEB-BA72A932B1A7}"/>
              </a:ext>
            </a:extLst>
          </p:cNvPr>
          <p:cNvSpPr/>
          <p:nvPr/>
        </p:nvSpPr>
        <p:spPr>
          <a:xfrm>
            <a:off x="6718588"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8" name="Oval 21">
            <a:extLst>
              <a:ext uri="{FF2B5EF4-FFF2-40B4-BE49-F238E27FC236}">
                <a16:creationId xmlns:a16="http://schemas.microsoft.com/office/drawing/2014/main" id="{BF50EA5D-2252-433F-B8AB-D2E0EC4F0675}"/>
              </a:ext>
            </a:extLst>
          </p:cNvPr>
          <p:cNvSpPr/>
          <p:nvPr/>
        </p:nvSpPr>
        <p:spPr>
          <a:xfrm>
            <a:off x="7301601"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59" name="Group 27">
            <a:extLst>
              <a:ext uri="{FF2B5EF4-FFF2-40B4-BE49-F238E27FC236}">
                <a16:creationId xmlns:a16="http://schemas.microsoft.com/office/drawing/2014/main" id="{6EE2C0A1-5123-4219-B8FA-0C502D47AB5B}"/>
              </a:ext>
            </a:extLst>
          </p:cNvPr>
          <p:cNvGrpSpPr/>
          <p:nvPr/>
        </p:nvGrpSpPr>
        <p:grpSpPr>
          <a:xfrm>
            <a:off x="14343469" y="4206274"/>
            <a:ext cx="575629" cy="452097"/>
            <a:chOff x="7431795" y="4465658"/>
            <a:chExt cx="719136" cy="550374"/>
          </a:xfrm>
          <a:solidFill>
            <a:schemeClr val="bg1">
              <a:lumMod val="75000"/>
            </a:schemeClr>
          </a:solidFill>
        </p:grpSpPr>
        <p:sp>
          <p:nvSpPr>
            <p:cNvPr id="76" name="Rounded Rectangle 25">
              <a:extLst>
                <a:ext uri="{FF2B5EF4-FFF2-40B4-BE49-F238E27FC236}">
                  <a16:creationId xmlns:a16="http://schemas.microsoft.com/office/drawing/2014/main" id="{6A769483-D65F-4242-A7BE-72E22345D6B6}"/>
                </a:ext>
              </a:extLst>
            </p:cNvPr>
            <p:cNvSpPr/>
            <p:nvPr/>
          </p:nvSpPr>
          <p:spPr>
            <a:xfrm rot="2624939">
              <a:off x="7431795" y="4465658"/>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7" name="Rounded Rectangle 26">
              <a:extLst>
                <a:ext uri="{FF2B5EF4-FFF2-40B4-BE49-F238E27FC236}">
                  <a16:creationId xmlns:a16="http://schemas.microsoft.com/office/drawing/2014/main" id="{C07D3F39-7F01-4AD5-882D-3B88508939A5}"/>
                </a:ext>
              </a:extLst>
            </p:cNvPr>
            <p:cNvSpPr/>
            <p:nvPr/>
          </p:nvSpPr>
          <p:spPr>
            <a:xfrm rot="18900000">
              <a:off x="7468089" y="4836032"/>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60" name="Oval 29">
            <a:extLst>
              <a:ext uri="{FF2B5EF4-FFF2-40B4-BE49-F238E27FC236}">
                <a16:creationId xmlns:a16="http://schemas.microsoft.com/office/drawing/2014/main" id="{BA4F84F5-F678-44E3-AB6A-E6B8B5009C81}"/>
              </a:ext>
            </a:extLst>
          </p:cNvPr>
          <p:cNvSpPr/>
          <p:nvPr/>
        </p:nvSpPr>
        <p:spPr>
          <a:xfrm>
            <a:off x="928842" y="4319906"/>
            <a:ext cx="294903" cy="302637"/>
          </a:xfrm>
          <a:prstGeom prst="ellipse">
            <a:avLst/>
          </a:prstGeom>
          <a:solidFill>
            <a:srgbClr val="576C87"/>
          </a:solidFill>
          <a:ln>
            <a:solidFill>
              <a:srgbClr val="576C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1" name="Oval 30">
            <a:extLst>
              <a:ext uri="{FF2B5EF4-FFF2-40B4-BE49-F238E27FC236}">
                <a16:creationId xmlns:a16="http://schemas.microsoft.com/office/drawing/2014/main" id="{FC5169BE-E12C-4BA9-8D53-5E8567963338}"/>
              </a:ext>
            </a:extLst>
          </p:cNvPr>
          <p:cNvSpPr/>
          <p:nvPr/>
        </p:nvSpPr>
        <p:spPr>
          <a:xfrm>
            <a:off x="1763668" y="4319906"/>
            <a:ext cx="294903" cy="3026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2" name="Oval 31">
            <a:extLst>
              <a:ext uri="{FF2B5EF4-FFF2-40B4-BE49-F238E27FC236}">
                <a16:creationId xmlns:a16="http://schemas.microsoft.com/office/drawing/2014/main" id="{1CC98171-5A0B-47F5-90A1-C68DFC5AF520}"/>
              </a:ext>
            </a:extLst>
          </p:cNvPr>
          <p:cNvSpPr/>
          <p:nvPr/>
        </p:nvSpPr>
        <p:spPr>
          <a:xfrm>
            <a:off x="3957295" y="4304666"/>
            <a:ext cx="294903" cy="302637"/>
          </a:xfrm>
          <a:prstGeom prst="ellipse">
            <a:avLst/>
          </a:prstGeom>
          <a:solidFill>
            <a:srgbClr val="55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3" name="Oval 32">
            <a:extLst>
              <a:ext uri="{FF2B5EF4-FFF2-40B4-BE49-F238E27FC236}">
                <a16:creationId xmlns:a16="http://schemas.microsoft.com/office/drawing/2014/main" id="{9C171197-4D2E-4B95-BF6B-8EAA4F63ECF0}"/>
              </a:ext>
            </a:extLst>
          </p:cNvPr>
          <p:cNvSpPr/>
          <p:nvPr/>
        </p:nvSpPr>
        <p:spPr>
          <a:xfrm>
            <a:off x="4796336" y="4319906"/>
            <a:ext cx="294903" cy="3026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4" name="Oval 33">
            <a:extLst>
              <a:ext uri="{FF2B5EF4-FFF2-40B4-BE49-F238E27FC236}">
                <a16:creationId xmlns:a16="http://schemas.microsoft.com/office/drawing/2014/main" id="{7B445709-6383-4622-90F0-6AE920680094}"/>
              </a:ext>
            </a:extLst>
          </p:cNvPr>
          <p:cNvSpPr/>
          <p:nvPr/>
        </p:nvSpPr>
        <p:spPr>
          <a:xfrm>
            <a:off x="8046381" y="4319906"/>
            <a:ext cx="294903" cy="302637"/>
          </a:xfrm>
          <a:prstGeom prst="ellipse">
            <a:avLst/>
          </a:prstGeom>
          <a:solidFill>
            <a:srgbClr val="F0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5" name="Oval 74">
            <a:extLst>
              <a:ext uri="{FF2B5EF4-FFF2-40B4-BE49-F238E27FC236}">
                <a16:creationId xmlns:a16="http://schemas.microsoft.com/office/drawing/2014/main" id="{11FEA00D-B24D-4A3B-9AD0-B21E3FA725C2}"/>
              </a:ext>
            </a:extLst>
          </p:cNvPr>
          <p:cNvSpPr/>
          <p:nvPr/>
        </p:nvSpPr>
        <p:spPr>
          <a:xfrm>
            <a:off x="7762627"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8" name="Oval 5">
            <a:extLst>
              <a:ext uri="{FF2B5EF4-FFF2-40B4-BE49-F238E27FC236}">
                <a16:creationId xmlns:a16="http://schemas.microsoft.com/office/drawing/2014/main" id="{48F815EA-EED7-4F3D-8AC1-7C3E279422C8}"/>
              </a:ext>
            </a:extLst>
          </p:cNvPr>
          <p:cNvSpPr/>
          <p:nvPr/>
        </p:nvSpPr>
        <p:spPr>
          <a:xfrm>
            <a:off x="1511855"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0" name="Oval 13">
            <a:extLst>
              <a:ext uri="{FF2B5EF4-FFF2-40B4-BE49-F238E27FC236}">
                <a16:creationId xmlns:a16="http://schemas.microsoft.com/office/drawing/2014/main" id="{FD59FA06-0F8F-4329-8945-1E94DBF5BBA9}"/>
              </a:ext>
            </a:extLst>
          </p:cNvPr>
          <p:cNvSpPr/>
          <p:nvPr/>
        </p:nvSpPr>
        <p:spPr>
          <a:xfrm>
            <a:off x="4521985"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1" name="Oval 17">
            <a:extLst>
              <a:ext uri="{FF2B5EF4-FFF2-40B4-BE49-F238E27FC236}">
                <a16:creationId xmlns:a16="http://schemas.microsoft.com/office/drawing/2014/main" id="{510FC050-49A0-4992-892B-7BC7D79E67DB}"/>
              </a:ext>
            </a:extLst>
          </p:cNvPr>
          <p:cNvSpPr/>
          <p:nvPr/>
        </p:nvSpPr>
        <p:spPr>
          <a:xfrm>
            <a:off x="6027049"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2" name="Oval 21">
            <a:extLst>
              <a:ext uri="{FF2B5EF4-FFF2-40B4-BE49-F238E27FC236}">
                <a16:creationId xmlns:a16="http://schemas.microsoft.com/office/drawing/2014/main" id="{CFA559C3-2C16-435D-843E-83786BFBA67E}"/>
              </a:ext>
            </a:extLst>
          </p:cNvPr>
          <p:cNvSpPr/>
          <p:nvPr/>
        </p:nvSpPr>
        <p:spPr>
          <a:xfrm>
            <a:off x="7532114"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3" name="Oval 76">
            <a:extLst>
              <a:ext uri="{FF2B5EF4-FFF2-40B4-BE49-F238E27FC236}">
                <a16:creationId xmlns:a16="http://schemas.microsoft.com/office/drawing/2014/main" id="{1C2B9650-2624-45D0-BEBC-853D7B0D6861}"/>
              </a:ext>
            </a:extLst>
          </p:cNvPr>
          <p:cNvSpPr/>
          <p:nvPr/>
        </p:nvSpPr>
        <p:spPr>
          <a:xfrm>
            <a:off x="8785831" y="437195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5" name="Oval 76">
            <a:extLst>
              <a:ext uri="{FF2B5EF4-FFF2-40B4-BE49-F238E27FC236}">
                <a16:creationId xmlns:a16="http://schemas.microsoft.com/office/drawing/2014/main" id="{D1A2D524-F13D-4EED-B03A-D1F134D16E15}"/>
              </a:ext>
            </a:extLst>
          </p:cNvPr>
          <p:cNvSpPr/>
          <p:nvPr/>
        </p:nvSpPr>
        <p:spPr>
          <a:xfrm>
            <a:off x="8994623" y="437195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78" name="Straight Connector 52">
            <a:extLst>
              <a:ext uri="{FF2B5EF4-FFF2-40B4-BE49-F238E27FC236}">
                <a16:creationId xmlns:a16="http://schemas.microsoft.com/office/drawing/2014/main" id="{721C18D4-F2FB-4892-A95F-21BCF3827AF7}"/>
              </a:ext>
            </a:extLst>
          </p:cNvPr>
          <p:cNvCxnSpPr/>
          <p:nvPr/>
        </p:nvCxnSpPr>
        <p:spPr>
          <a:xfrm flipV="1">
            <a:off x="10274218" y="4607044"/>
            <a:ext cx="0" cy="1800000"/>
          </a:xfrm>
          <a:prstGeom prst="line">
            <a:avLst/>
          </a:prstGeom>
          <a:ln w="25400">
            <a:solidFill>
              <a:srgbClr val="5F6BDF"/>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FB6BD3A-27CE-401D-86C1-2215BE3E4A4E}"/>
              </a:ext>
            </a:extLst>
          </p:cNvPr>
          <p:cNvSpPr txBox="1"/>
          <p:nvPr/>
        </p:nvSpPr>
        <p:spPr>
          <a:xfrm>
            <a:off x="10345224" y="6034452"/>
            <a:ext cx="2012040" cy="369332"/>
          </a:xfrm>
          <a:prstGeom prst="rect">
            <a:avLst/>
          </a:prstGeom>
          <a:noFill/>
        </p:spPr>
        <p:txBody>
          <a:bodyPr wrap="square" rtlCol="0">
            <a:spAutoFit/>
          </a:bodyPr>
          <a:lstStyle/>
          <a:p>
            <a:r>
              <a:rPr lang="en-US" altLang="ko-KR" sz="1800" b="1" dirty="0">
                <a:solidFill>
                  <a:srgbClr val="5F6BDF"/>
                </a:solidFill>
                <a:cs typeface="Arial" pitchFamily="34" charset="0"/>
              </a:rPr>
              <a:t>2</a:t>
            </a:r>
            <a:r>
              <a:rPr lang="en-US" altLang="ko-KR" sz="1800" b="1" baseline="30000" dirty="0">
                <a:solidFill>
                  <a:srgbClr val="5F6BDF"/>
                </a:solidFill>
                <a:cs typeface="Arial" pitchFamily="34" charset="0"/>
              </a:rPr>
              <a:t>nd</a:t>
            </a:r>
            <a:r>
              <a:rPr lang="en-US" altLang="ko-KR" sz="1800" b="1" dirty="0">
                <a:solidFill>
                  <a:srgbClr val="5F6BDF"/>
                </a:solidFill>
                <a:cs typeface="Arial" pitchFamily="34" charset="0"/>
              </a:rPr>
              <a:t> Design Review</a:t>
            </a:r>
            <a:endParaRPr lang="ko-KR" altLang="en-US" sz="1800" b="1" dirty="0">
              <a:solidFill>
                <a:srgbClr val="5F6BDF"/>
              </a:solidFill>
              <a:cs typeface="Arial" pitchFamily="34" charset="0"/>
            </a:endParaRPr>
          </a:p>
        </p:txBody>
      </p:sp>
      <p:sp>
        <p:nvSpPr>
          <p:cNvPr id="83" name="Oval 74">
            <a:extLst>
              <a:ext uri="{FF2B5EF4-FFF2-40B4-BE49-F238E27FC236}">
                <a16:creationId xmlns:a16="http://schemas.microsoft.com/office/drawing/2014/main" id="{862A72B5-8312-4B6E-9A6F-4247E3F4D7E8}"/>
              </a:ext>
            </a:extLst>
          </p:cNvPr>
          <p:cNvSpPr/>
          <p:nvPr/>
        </p:nvSpPr>
        <p:spPr>
          <a:xfrm>
            <a:off x="9461887" y="437487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4" name="Oval 75">
            <a:extLst>
              <a:ext uri="{FF2B5EF4-FFF2-40B4-BE49-F238E27FC236}">
                <a16:creationId xmlns:a16="http://schemas.microsoft.com/office/drawing/2014/main" id="{10507CBF-6E56-457A-A997-921576DC7DE3}"/>
              </a:ext>
            </a:extLst>
          </p:cNvPr>
          <p:cNvSpPr/>
          <p:nvPr/>
        </p:nvSpPr>
        <p:spPr>
          <a:xfrm>
            <a:off x="9692400" y="437487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5" name="Oval 76">
            <a:extLst>
              <a:ext uri="{FF2B5EF4-FFF2-40B4-BE49-F238E27FC236}">
                <a16:creationId xmlns:a16="http://schemas.microsoft.com/office/drawing/2014/main" id="{A226C203-9A6F-41C9-B594-47EA89394DD0}"/>
              </a:ext>
            </a:extLst>
          </p:cNvPr>
          <p:cNvSpPr/>
          <p:nvPr/>
        </p:nvSpPr>
        <p:spPr>
          <a:xfrm>
            <a:off x="9922908" y="437487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6" name="Oval 21">
            <a:extLst>
              <a:ext uri="{FF2B5EF4-FFF2-40B4-BE49-F238E27FC236}">
                <a16:creationId xmlns:a16="http://schemas.microsoft.com/office/drawing/2014/main" id="{683531D4-0179-4D69-A63D-FD0B2708DEA6}"/>
              </a:ext>
            </a:extLst>
          </p:cNvPr>
          <p:cNvSpPr/>
          <p:nvPr/>
        </p:nvSpPr>
        <p:spPr>
          <a:xfrm>
            <a:off x="9231374" y="437487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7" name="Oval 76">
            <a:extLst>
              <a:ext uri="{FF2B5EF4-FFF2-40B4-BE49-F238E27FC236}">
                <a16:creationId xmlns:a16="http://schemas.microsoft.com/office/drawing/2014/main" id="{215AE17B-D5FA-42F4-9199-C1157B3F909B}"/>
              </a:ext>
            </a:extLst>
          </p:cNvPr>
          <p:cNvSpPr/>
          <p:nvPr/>
        </p:nvSpPr>
        <p:spPr>
          <a:xfrm>
            <a:off x="10485091" y="436433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8" name="Oval 30">
            <a:extLst>
              <a:ext uri="{FF2B5EF4-FFF2-40B4-BE49-F238E27FC236}">
                <a16:creationId xmlns:a16="http://schemas.microsoft.com/office/drawing/2014/main" id="{B6BA7FBB-B8B9-4B9F-A9D4-F72806DF0E06}"/>
              </a:ext>
            </a:extLst>
          </p:cNvPr>
          <p:cNvSpPr/>
          <p:nvPr/>
        </p:nvSpPr>
        <p:spPr>
          <a:xfrm>
            <a:off x="10132147" y="4312286"/>
            <a:ext cx="294903" cy="302637"/>
          </a:xfrm>
          <a:prstGeom prst="ellipse">
            <a:avLst/>
          </a:prstGeom>
          <a:solidFill>
            <a:srgbClr val="5F6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9" name="Oval 76">
            <a:extLst>
              <a:ext uri="{FF2B5EF4-FFF2-40B4-BE49-F238E27FC236}">
                <a16:creationId xmlns:a16="http://schemas.microsoft.com/office/drawing/2014/main" id="{A2737ACA-964E-4177-A553-3B1598846BD3}"/>
              </a:ext>
            </a:extLst>
          </p:cNvPr>
          <p:cNvSpPr/>
          <p:nvPr/>
        </p:nvSpPr>
        <p:spPr>
          <a:xfrm>
            <a:off x="10693883" y="436433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0" name="TextBox 89">
            <a:extLst>
              <a:ext uri="{FF2B5EF4-FFF2-40B4-BE49-F238E27FC236}">
                <a16:creationId xmlns:a16="http://schemas.microsoft.com/office/drawing/2014/main" id="{14BCBD97-8800-4BAA-A14D-966B61C7CE86}"/>
              </a:ext>
            </a:extLst>
          </p:cNvPr>
          <p:cNvSpPr txBox="1"/>
          <p:nvPr/>
        </p:nvSpPr>
        <p:spPr>
          <a:xfrm>
            <a:off x="9567073" y="3808701"/>
            <a:ext cx="1450155" cy="523220"/>
          </a:xfrm>
          <a:prstGeom prst="rect">
            <a:avLst/>
          </a:prstGeom>
          <a:noFill/>
        </p:spPr>
        <p:txBody>
          <a:bodyPr wrap="square" rtlCol="0">
            <a:spAutoFit/>
          </a:bodyPr>
          <a:lstStyle/>
          <a:p>
            <a:pPr algn="ctr"/>
            <a:r>
              <a:rPr lang="en-US" altLang="ko-KR" sz="2800" b="1" dirty="0">
                <a:solidFill>
                  <a:srgbClr val="5F6BDF"/>
                </a:solidFill>
                <a:cs typeface="Arial" pitchFamily="34" charset="0"/>
              </a:rPr>
              <a:t>2024.01</a:t>
            </a:r>
            <a:endParaRPr lang="ko-KR" altLang="en-US" sz="2800" b="1" dirty="0">
              <a:solidFill>
                <a:srgbClr val="5F6BDF"/>
              </a:solidFill>
              <a:cs typeface="Arial" pitchFamily="34" charset="0"/>
            </a:endParaRPr>
          </a:p>
        </p:txBody>
      </p:sp>
      <p:sp>
        <p:nvSpPr>
          <p:cNvPr id="93" name="Oval 76">
            <a:extLst>
              <a:ext uri="{FF2B5EF4-FFF2-40B4-BE49-F238E27FC236}">
                <a16:creationId xmlns:a16="http://schemas.microsoft.com/office/drawing/2014/main" id="{E407C988-87DD-4143-A57E-8247CC863177}"/>
              </a:ext>
            </a:extLst>
          </p:cNvPr>
          <p:cNvSpPr/>
          <p:nvPr/>
        </p:nvSpPr>
        <p:spPr>
          <a:xfrm>
            <a:off x="11622168" y="436725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4" name="Oval 21">
            <a:extLst>
              <a:ext uri="{FF2B5EF4-FFF2-40B4-BE49-F238E27FC236}">
                <a16:creationId xmlns:a16="http://schemas.microsoft.com/office/drawing/2014/main" id="{FB0B4091-CA03-4928-8CFF-9753D94011FC}"/>
              </a:ext>
            </a:extLst>
          </p:cNvPr>
          <p:cNvSpPr/>
          <p:nvPr/>
        </p:nvSpPr>
        <p:spPr>
          <a:xfrm>
            <a:off x="10930634" y="436725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6" name="Oval 30">
            <a:extLst>
              <a:ext uri="{FF2B5EF4-FFF2-40B4-BE49-F238E27FC236}">
                <a16:creationId xmlns:a16="http://schemas.microsoft.com/office/drawing/2014/main" id="{69B58B71-F33B-455F-BED6-C4E16D9C1D72}"/>
              </a:ext>
            </a:extLst>
          </p:cNvPr>
          <p:cNvSpPr/>
          <p:nvPr/>
        </p:nvSpPr>
        <p:spPr>
          <a:xfrm>
            <a:off x="11214187" y="4304666"/>
            <a:ext cx="294903" cy="302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accent2">
                  <a:lumMod val="75000"/>
                </a:schemeClr>
              </a:solidFill>
            </a:endParaRPr>
          </a:p>
        </p:txBody>
      </p:sp>
      <p:sp>
        <p:nvSpPr>
          <p:cNvPr id="98" name="TextBox 97">
            <a:extLst>
              <a:ext uri="{FF2B5EF4-FFF2-40B4-BE49-F238E27FC236}">
                <a16:creationId xmlns:a16="http://schemas.microsoft.com/office/drawing/2014/main" id="{4F72483E-694A-4834-A711-AF7487CB9A43}"/>
              </a:ext>
            </a:extLst>
          </p:cNvPr>
          <p:cNvSpPr txBox="1"/>
          <p:nvPr/>
        </p:nvSpPr>
        <p:spPr>
          <a:xfrm>
            <a:off x="10668109" y="4631661"/>
            <a:ext cx="1376729" cy="523220"/>
          </a:xfrm>
          <a:prstGeom prst="rect">
            <a:avLst/>
          </a:prstGeom>
          <a:noFill/>
        </p:spPr>
        <p:txBody>
          <a:bodyPr wrap="square" rtlCol="0">
            <a:spAutoFit/>
          </a:bodyPr>
          <a:lstStyle/>
          <a:p>
            <a:pPr algn="ctr"/>
            <a:r>
              <a:rPr lang="en-US" altLang="ko-KR" sz="2800" b="1" dirty="0">
                <a:solidFill>
                  <a:schemeClr val="accent2">
                    <a:lumMod val="75000"/>
                  </a:schemeClr>
                </a:solidFill>
                <a:cs typeface="Arial" pitchFamily="34" charset="0"/>
              </a:rPr>
              <a:t>2024.07</a:t>
            </a:r>
            <a:endParaRPr lang="ko-KR" altLang="en-US" sz="2800" b="1" dirty="0">
              <a:solidFill>
                <a:schemeClr val="accent2">
                  <a:lumMod val="75000"/>
                </a:schemeClr>
              </a:solidFill>
              <a:cs typeface="Arial" pitchFamily="34" charset="0"/>
            </a:endParaRPr>
          </a:p>
        </p:txBody>
      </p:sp>
      <p:sp>
        <p:nvSpPr>
          <p:cNvPr id="99" name="Oval 74">
            <a:extLst>
              <a:ext uri="{FF2B5EF4-FFF2-40B4-BE49-F238E27FC236}">
                <a16:creationId xmlns:a16="http://schemas.microsoft.com/office/drawing/2014/main" id="{D2F9BAF1-E56D-41F9-9E09-FD1EDE96AD5D}"/>
              </a:ext>
            </a:extLst>
          </p:cNvPr>
          <p:cNvSpPr/>
          <p:nvPr/>
        </p:nvSpPr>
        <p:spPr>
          <a:xfrm>
            <a:off x="12860407" y="435963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0" name="Oval 75">
            <a:extLst>
              <a:ext uri="{FF2B5EF4-FFF2-40B4-BE49-F238E27FC236}">
                <a16:creationId xmlns:a16="http://schemas.microsoft.com/office/drawing/2014/main" id="{F6E2DB86-BBA6-43D3-8007-38B202CF5496}"/>
              </a:ext>
            </a:extLst>
          </p:cNvPr>
          <p:cNvSpPr/>
          <p:nvPr/>
        </p:nvSpPr>
        <p:spPr>
          <a:xfrm>
            <a:off x="13090920" y="435963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1" name="Oval 76">
            <a:extLst>
              <a:ext uri="{FF2B5EF4-FFF2-40B4-BE49-F238E27FC236}">
                <a16:creationId xmlns:a16="http://schemas.microsoft.com/office/drawing/2014/main" id="{3BA33B87-278D-41F9-82F3-FE4DCF3CC2C5}"/>
              </a:ext>
            </a:extLst>
          </p:cNvPr>
          <p:cNvSpPr/>
          <p:nvPr/>
        </p:nvSpPr>
        <p:spPr>
          <a:xfrm>
            <a:off x="13321428" y="435963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2" name="Oval 21">
            <a:extLst>
              <a:ext uri="{FF2B5EF4-FFF2-40B4-BE49-F238E27FC236}">
                <a16:creationId xmlns:a16="http://schemas.microsoft.com/office/drawing/2014/main" id="{9D1F09DB-27ED-4257-9748-6614EE2D1F25}"/>
              </a:ext>
            </a:extLst>
          </p:cNvPr>
          <p:cNvSpPr/>
          <p:nvPr/>
        </p:nvSpPr>
        <p:spPr>
          <a:xfrm>
            <a:off x="12629894" y="435963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3" name="Oval 76">
            <a:extLst>
              <a:ext uri="{FF2B5EF4-FFF2-40B4-BE49-F238E27FC236}">
                <a16:creationId xmlns:a16="http://schemas.microsoft.com/office/drawing/2014/main" id="{B984C6F5-A7B4-47D0-87FD-064FF0432367}"/>
              </a:ext>
            </a:extLst>
          </p:cNvPr>
          <p:cNvSpPr/>
          <p:nvPr/>
        </p:nvSpPr>
        <p:spPr>
          <a:xfrm>
            <a:off x="13883611" y="434909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4" name="Oval 30">
            <a:extLst>
              <a:ext uri="{FF2B5EF4-FFF2-40B4-BE49-F238E27FC236}">
                <a16:creationId xmlns:a16="http://schemas.microsoft.com/office/drawing/2014/main" id="{3B26FAE3-80C9-4E19-97E2-B5808B17EAC8}"/>
              </a:ext>
            </a:extLst>
          </p:cNvPr>
          <p:cNvSpPr/>
          <p:nvPr/>
        </p:nvSpPr>
        <p:spPr>
          <a:xfrm>
            <a:off x="12217432" y="4297046"/>
            <a:ext cx="294903" cy="3026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5" name="Oval 76">
            <a:extLst>
              <a:ext uri="{FF2B5EF4-FFF2-40B4-BE49-F238E27FC236}">
                <a16:creationId xmlns:a16="http://schemas.microsoft.com/office/drawing/2014/main" id="{43D53571-377E-4736-8186-745011E53D84}"/>
              </a:ext>
            </a:extLst>
          </p:cNvPr>
          <p:cNvSpPr/>
          <p:nvPr/>
        </p:nvSpPr>
        <p:spPr>
          <a:xfrm>
            <a:off x="14092403" y="434909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6" name="TextBox 105">
            <a:extLst>
              <a:ext uri="{FF2B5EF4-FFF2-40B4-BE49-F238E27FC236}">
                <a16:creationId xmlns:a16="http://schemas.microsoft.com/office/drawing/2014/main" id="{6CAFD9C3-C1C0-4446-9AC2-2668EB7C5A65}"/>
              </a:ext>
            </a:extLst>
          </p:cNvPr>
          <p:cNvSpPr txBox="1"/>
          <p:nvPr/>
        </p:nvSpPr>
        <p:spPr>
          <a:xfrm>
            <a:off x="11669732" y="3793461"/>
            <a:ext cx="1397189" cy="523220"/>
          </a:xfrm>
          <a:prstGeom prst="rect">
            <a:avLst/>
          </a:prstGeom>
          <a:noFill/>
        </p:spPr>
        <p:txBody>
          <a:bodyPr wrap="square" rtlCol="0">
            <a:spAutoFit/>
          </a:bodyPr>
          <a:lstStyle/>
          <a:p>
            <a:pPr algn="ctr"/>
            <a:r>
              <a:rPr lang="en-US" altLang="ko-KR" sz="2800" b="1" dirty="0">
                <a:solidFill>
                  <a:srgbClr val="FF0000"/>
                </a:solidFill>
                <a:cs typeface="Arial" pitchFamily="34" charset="0"/>
              </a:rPr>
              <a:t>2024.10</a:t>
            </a:r>
            <a:endParaRPr lang="ko-KR" altLang="en-US" sz="2800" b="1" dirty="0">
              <a:solidFill>
                <a:srgbClr val="FF0000"/>
              </a:solidFill>
              <a:cs typeface="Arial" pitchFamily="34" charset="0"/>
            </a:endParaRPr>
          </a:p>
        </p:txBody>
      </p:sp>
      <p:sp>
        <p:nvSpPr>
          <p:cNvPr id="107" name="Oval 76">
            <a:extLst>
              <a:ext uri="{FF2B5EF4-FFF2-40B4-BE49-F238E27FC236}">
                <a16:creationId xmlns:a16="http://schemas.microsoft.com/office/drawing/2014/main" id="{464F77E2-C3B3-4B62-A866-E8919B04C812}"/>
              </a:ext>
            </a:extLst>
          </p:cNvPr>
          <p:cNvSpPr/>
          <p:nvPr/>
        </p:nvSpPr>
        <p:spPr>
          <a:xfrm>
            <a:off x="14317951" y="434909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9" name="Rectangle 6">
            <a:extLst>
              <a:ext uri="{FF2B5EF4-FFF2-40B4-BE49-F238E27FC236}">
                <a16:creationId xmlns:a16="http://schemas.microsoft.com/office/drawing/2014/main" id="{F05CAC89-3331-4965-8B6C-AE97FF129891}"/>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14" name="Oval 8">
            <a:extLst>
              <a:ext uri="{FF2B5EF4-FFF2-40B4-BE49-F238E27FC236}">
                <a16:creationId xmlns:a16="http://schemas.microsoft.com/office/drawing/2014/main" id="{520D184C-2551-4523-8D6B-BA686230C249}"/>
              </a:ext>
            </a:extLst>
          </p:cNvPr>
          <p:cNvSpPr/>
          <p:nvPr/>
        </p:nvSpPr>
        <p:spPr>
          <a:xfrm>
            <a:off x="2492954" y="438249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5" name="Oval 17">
            <a:extLst>
              <a:ext uri="{FF2B5EF4-FFF2-40B4-BE49-F238E27FC236}">
                <a16:creationId xmlns:a16="http://schemas.microsoft.com/office/drawing/2014/main" id="{9F600A15-4BBB-437A-A89C-9971A66A245C}"/>
              </a:ext>
            </a:extLst>
          </p:cNvPr>
          <p:cNvSpPr/>
          <p:nvPr/>
        </p:nvSpPr>
        <p:spPr>
          <a:xfrm>
            <a:off x="5522217" y="439773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6" name="Oval 21">
            <a:extLst>
              <a:ext uri="{FF2B5EF4-FFF2-40B4-BE49-F238E27FC236}">
                <a16:creationId xmlns:a16="http://schemas.microsoft.com/office/drawing/2014/main" id="{5F4D06AC-1882-4C10-8108-E371DBBCF187}"/>
              </a:ext>
            </a:extLst>
          </p:cNvPr>
          <p:cNvSpPr/>
          <p:nvPr/>
        </p:nvSpPr>
        <p:spPr>
          <a:xfrm>
            <a:off x="8490321" y="437487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7" name="Oval 20">
            <a:extLst>
              <a:ext uri="{FF2B5EF4-FFF2-40B4-BE49-F238E27FC236}">
                <a16:creationId xmlns:a16="http://schemas.microsoft.com/office/drawing/2014/main" id="{E82BB088-D27A-4B1D-87C4-E80E6CF218CA}"/>
              </a:ext>
            </a:extLst>
          </p:cNvPr>
          <p:cNvSpPr/>
          <p:nvPr/>
        </p:nvSpPr>
        <p:spPr>
          <a:xfrm>
            <a:off x="6992908" y="4390119"/>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20" name="Straight Connector 46">
            <a:extLst>
              <a:ext uri="{FF2B5EF4-FFF2-40B4-BE49-F238E27FC236}">
                <a16:creationId xmlns:a16="http://schemas.microsoft.com/office/drawing/2014/main" id="{C8910DD4-1C95-483E-AE71-83906B0208C0}"/>
              </a:ext>
            </a:extLst>
          </p:cNvPr>
          <p:cNvCxnSpPr/>
          <p:nvPr/>
        </p:nvCxnSpPr>
        <p:spPr>
          <a:xfrm flipH="1" flipV="1">
            <a:off x="11350754" y="2529052"/>
            <a:ext cx="162" cy="1800000"/>
          </a:xfrm>
          <a:prstGeom prst="line">
            <a:avLst/>
          </a:prstGeom>
          <a:ln w="25400">
            <a:solidFill>
              <a:schemeClr val="accent2">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77A40A4A-7268-4AB2-8274-C11A66503B7C}"/>
              </a:ext>
            </a:extLst>
          </p:cNvPr>
          <p:cNvSpPr txBox="1"/>
          <p:nvPr/>
        </p:nvSpPr>
        <p:spPr>
          <a:xfrm>
            <a:off x="11359209" y="2543305"/>
            <a:ext cx="1934590" cy="369332"/>
          </a:xfrm>
          <a:prstGeom prst="rect">
            <a:avLst/>
          </a:prstGeom>
          <a:noFill/>
        </p:spPr>
        <p:txBody>
          <a:bodyPr wrap="square" rtlCol="0">
            <a:spAutoFit/>
          </a:bodyPr>
          <a:lstStyle/>
          <a:p>
            <a:r>
              <a:rPr lang="en-US" altLang="ko-KR" sz="1800" b="1" dirty="0">
                <a:solidFill>
                  <a:schemeClr val="accent2">
                    <a:lumMod val="75000"/>
                  </a:schemeClr>
                </a:solidFill>
                <a:cs typeface="Arial" pitchFamily="34" charset="0"/>
              </a:rPr>
              <a:t>3</a:t>
            </a:r>
            <a:r>
              <a:rPr lang="en-US" altLang="ko-KR" sz="1800" b="1" baseline="30000" dirty="0">
                <a:solidFill>
                  <a:schemeClr val="accent2">
                    <a:lumMod val="75000"/>
                  </a:schemeClr>
                </a:solidFill>
                <a:cs typeface="Arial" pitchFamily="34" charset="0"/>
              </a:rPr>
              <a:t>rd</a:t>
            </a:r>
            <a:r>
              <a:rPr lang="en-US" altLang="ko-KR" sz="1800" b="1" dirty="0">
                <a:solidFill>
                  <a:schemeClr val="accent2">
                    <a:lumMod val="75000"/>
                  </a:schemeClr>
                </a:solidFill>
                <a:cs typeface="Arial" pitchFamily="34" charset="0"/>
              </a:rPr>
              <a:t> Design Review</a:t>
            </a:r>
            <a:endParaRPr lang="ko-KR" altLang="en-US" sz="1800" b="1" dirty="0">
              <a:solidFill>
                <a:schemeClr val="accent2">
                  <a:lumMod val="75000"/>
                </a:schemeClr>
              </a:solidFill>
              <a:cs typeface="Arial" pitchFamily="34" charset="0"/>
            </a:endParaRPr>
          </a:p>
        </p:txBody>
      </p:sp>
      <p:sp>
        <p:nvSpPr>
          <p:cNvPr id="122" name="Oval 76">
            <a:extLst>
              <a:ext uri="{FF2B5EF4-FFF2-40B4-BE49-F238E27FC236}">
                <a16:creationId xmlns:a16="http://schemas.microsoft.com/office/drawing/2014/main" id="{C95BDCE4-066C-487A-AF4B-DC392185BFE4}"/>
              </a:ext>
            </a:extLst>
          </p:cNvPr>
          <p:cNvSpPr/>
          <p:nvPr/>
        </p:nvSpPr>
        <p:spPr>
          <a:xfrm>
            <a:off x="11917651" y="4371955"/>
            <a:ext cx="172915" cy="1774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23" name="Straight Connector 52">
            <a:extLst>
              <a:ext uri="{FF2B5EF4-FFF2-40B4-BE49-F238E27FC236}">
                <a16:creationId xmlns:a16="http://schemas.microsoft.com/office/drawing/2014/main" id="{FAF26080-DB67-4CB6-9256-9B3569EF416C}"/>
              </a:ext>
            </a:extLst>
          </p:cNvPr>
          <p:cNvCxnSpPr/>
          <p:nvPr/>
        </p:nvCxnSpPr>
        <p:spPr>
          <a:xfrm flipV="1">
            <a:off x="12352697" y="4594072"/>
            <a:ext cx="0" cy="1800000"/>
          </a:xfrm>
          <a:prstGeom prst="line">
            <a:avLst/>
          </a:prstGeom>
          <a:ln w="25400">
            <a:solidFill>
              <a:srgbClr val="FF000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C1EC566E-8713-4CC6-ACBA-EF643BFA8141}"/>
              </a:ext>
            </a:extLst>
          </p:cNvPr>
          <p:cNvSpPr txBox="1"/>
          <p:nvPr/>
        </p:nvSpPr>
        <p:spPr>
          <a:xfrm>
            <a:off x="12423702" y="6021480"/>
            <a:ext cx="2299577" cy="369332"/>
          </a:xfrm>
          <a:prstGeom prst="rect">
            <a:avLst/>
          </a:prstGeom>
          <a:noFill/>
        </p:spPr>
        <p:txBody>
          <a:bodyPr wrap="square" rtlCol="0">
            <a:spAutoFit/>
          </a:bodyPr>
          <a:lstStyle/>
          <a:p>
            <a:r>
              <a:rPr lang="en-US" altLang="ko-KR" sz="1800" b="1" dirty="0">
                <a:solidFill>
                  <a:srgbClr val="FF0000"/>
                </a:solidFill>
                <a:cs typeface="Arial" pitchFamily="34" charset="0"/>
              </a:rPr>
              <a:t>Start of Development</a:t>
            </a:r>
            <a:endParaRPr lang="ko-KR" altLang="en-US" sz="1800" b="1" dirty="0">
              <a:solidFill>
                <a:srgbClr val="FF0000"/>
              </a:solidFill>
              <a:cs typeface="Arial" pitchFamily="34" charset="0"/>
            </a:endParaRPr>
          </a:p>
        </p:txBody>
      </p:sp>
      <p:sp>
        <p:nvSpPr>
          <p:cNvPr id="125" name="Oval 30">
            <a:extLst>
              <a:ext uri="{FF2B5EF4-FFF2-40B4-BE49-F238E27FC236}">
                <a16:creationId xmlns:a16="http://schemas.microsoft.com/office/drawing/2014/main" id="{4E5CB2BE-DFA8-4D2D-9673-9F25A44ECBB3}"/>
              </a:ext>
            </a:extLst>
          </p:cNvPr>
          <p:cNvSpPr/>
          <p:nvPr/>
        </p:nvSpPr>
        <p:spPr>
          <a:xfrm>
            <a:off x="13545588" y="4281967"/>
            <a:ext cx="294903" cy="302637"/>
          </a:xfrm>
          <a:prstGeom prst="ellipse">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accent2">
                  <a:lumMod val="75000"/>
                </a:schemeClr>
              </a:solidFill>
            </a:endParaRPr>
          </a:p>
        </p:txBody>
      </p:sp>
      <p:sp>
        <p:nvSpPr>
          <p:cNvPr id="126" name="TextBox 125">
            <a:extLst>
              <a:ext uri="{FF2B5EF4-FFF2-40B4-BE49-F238E27FC236}">
                <a16:creationId xmlns:a16="http://schemas.microsoft.com/office/drawing/2014/main" id="{103B044F-C835-4985-83B6-AC2CE3250865}"/>
              </a:ext>
            </a:extLst>
          </p:cNvPr>
          <p:cNvSpPr txBox="1"/>
          <p:nvPr/>
        </p:nvSpPr>
        <p:spPr>
          <a:xfrm>
            <a:off x="12999510" y="4608962"/>
            <a:ext cx="1376729" cy="523220"/>
          </a:xfrm>
          <a:prstGeom prst="rect">
            <a:avLst/>
          </a:prstGeom>
          <a:noFill/>
        </p:spPr>
        <p:txBody>
          <a:bodyPr wrap="square" rtlCol="0">
            <a:spAutoFit/>
          </a:bodyPr>
          <a:lstStyle/>
          <a:p>
            <a:pPr algn="ctr"/>
            <a:r>
              <a:rPr lang="en-US" altLang="ko-KR" sz="2800" b="1" dirty="0">
                <a:solidFill>
                  <a:srgbClr val="808000"/>
                </a:solidFill>
                <a:cs typeface="Arial" pitchFamily="34" charset="0"/>
              </a:rPr>
              <a:t>2025.07</a:t>
            </a:r>
            <a:endParaRPr lang="ko-KR" altLang="en-US" sz="2800" b="1" dirty="0">
              <a:solidFill>
                <a:srgbClr val="808000"/>
              </a:solidFill>
              <a:cs typeface="Arial" pitchFamily="34" charset="0"/>
            </a:endParaRPr>
          </a:p>
        </p:txBody>
      </p:sp>
      <p:cxnSp>
        <p:nvCxnSpPr>
          <p:cNvPr id="127" name="Straight Connector 46">
            <a:extLst>
              <a:ext uri="{FF2B5EF4-FFF2-40B4-BE49-F238E27FC236}">
                <a16:creationId xmlns:a16="http://schemas.microsoft.com/office/drawing/2014/main" id="{E92E9B8A-6D00-4C6F-A0CB-2B7DFAA94847}"/>
              </a:ext>
            </a:extLst>
          </p:cNvPr>
          <p:cNvCxnSpPr/>
          <p:nvPr/>
        </p:nvCxnSpPr>
        <p:spPr>
          <a:xfrm flipH="1" flipV="1">
            <a:off x="13682155" y="2506353"/>
            <a:ext cx="162" cy="1800000"/>
          </a:xfrm>
          <a:prstGeom prst="line">
            <a:avLst/>
          </a:prstGeom>
          <a:ln w="25400">
            <a:solidFill>
              <a:srgbClr val="808000"/>
            </a:solidFill>
            <a:tailEnd type="oval" w="lg" len="lg"/>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6290E1E7-FF88-426F-A64F-080AF3F35C6E}"/>
              </a:ext>
            </a:extLst>
          </p:cNvPr>
          <p:cNvSpPr txBox="1"/>
          <p:nvPr/>
        </p:nvSpPr>
        <p:spPr>
          <a:xfrm>
            <a:off x="13690610" y="2520606"/>
            <a:ext cx="1934590" cy="923330"/>
          </a:xfrm>
          <a:prstGeom prst="rect">
            <a:avLst/>
          </a:prstGeom>
          <a:noFill/>
        </p:spPr>
        <p:txBody>
          <a:bodyPr wrap="square" rtlCol="0">
            <a:spAutoFit/>
          </a:bodyPr>
          <a:lstStyle/>
          <a:p>
            <a:r>
              <a:rPr lang="en-US" altLang="ko-KR" sz="1800" b="1" dirty="0">
                <a:solidFill>
                  <a:srgbClr val="808000"/>
                </a:solidFill>
                <a:cs typeface="Arial" pitchFamily="34" charset="0"/>
              </a:rPr>
              <a:t>Prototype Completed</a:t>
            </a:r>
            <a:br>
              <a:rPr lang="en-US" altLang="ko-KR" sz="1800" b="1" dirty="0">
                <a:solidFill>
                  <a:srgbClr val="808000"/>
                </a:solidFill>
                <a:cs typeface="Arial" pitchFamily="34" charset="0"/>
              </a:rPr>
            </a:br>
            <a:endParaRPr lang="ko-KR" altLang="en-US" sz="1800" b="1" dirty="0">
              <a:solidFill>
                <a:srgbClr val="808000"/>
              </a:solidFill>
              <a:cs typeface="Arial" pitchFamily="34" charset="0"/>
            </a:endParaRPr>
          </a:p>
        </p:txBody>
      </p:sp>
      <p:sp>
        <p:nvSpPr>
          <p:cNvPr id="2" name="화살표: 오각형 1">
            <a:extLst>
              <a:ext uri="{FF2B5EF4-FFF2-40B4-BE49-F238E27FC236}">
                <a16:creationId xmlns:a16="http://schemas.microsoft.com/office/drawing/2014/main" id="{EBBDA81D-C376-450D-931D-73227B83AC48}"/>
              </a:ext>
            </a:extLst>
          </p:cNvPr>
          <p:cNvSpPr/>
          <p:nvPr/>
        </p:nvSpPr>
        <p:spPr>
          <a:xfrm>
            <a:off x="1095309" y="3948521"/>
            <a:ext cx="3665242" cy="1017468"/>
          </a:xfrm>
          <a:prstGeom prst="homePlate">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화살표: 갈매기형 수장 4">
            <a:extLst>
              <a:ext uri="{FF2B5EF4-FFF2-40B4-BE49-F238E27FC236}">
                <a16:creationId xmlns:a16="http://schemas.microsoft.com/office/drawing/2014/main" id="{AAF89EE2-B3E5-4592-87A7-3BB71C9A0B3C}"/>
              </a:ext>
            </a:extLst>
          </p:cNvPr>
          <p:cNvSpPr/>
          <p:nvPr/>
        </p:nvSpPr>
        <p:spPr>
          <a:xfrm>
            <a:off x="4911496" y="3937327"/>
            <a:ext cx="7234608" cy="1013642"/>
          </a:xfrm>
          <a:prstGeom prst="chevron">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9" name="화살표: 갈매기형 수장 128">
            <a:extLst>
              <a:ext uri="{FF2B5EF4-FFF2-40B4-BE49-F238E27FC236}">
                <a16:creationId xmlns:a16="http://schemas.microsoft.com/office/drawing/2014/main" id="{326179B4-FA27-49C7-995C-B0CBE5C66E17}"/>
              </a:ext>
            </a:extLst>
          </p:cNvPr>
          <p:cNvSpPr/>
          <p:nvPr/>
        </p:nvSpPr>
        <p:spPr>
          <a:xfrm>
            <a:off x="12281074" y="3928291"/>
            <a:ext cx="2441041" cy="1013642"/>
          </a:xfrm>
          <a:prstGeom prst="chevron">
            <a:avLst/>
          </a:prstGeom>
          <a:solidFill>
            <a:srgbClr val="E65C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직사각형 6">
            <a:extLst>
              <a:ext uri="{FF2B5EF4-FFF2-40B4-BE49-F238E27FC236}">
                <a16:creationId xmlns:a16="http://schemas.microsoft.com/office/drawing/2014/main" id="{838472DC-5424-4595-A842-F0D571BBE148}"/>
              </a:ext>
            </a:extLst>
          </p:cNvPr>
          <p:cNvSpPr/>
          <p:nvPr/>
        </p:nvSpPr>
        <p:spPr>
          <a:xfrm>
            <a:off x="1078297" y="5249576"/>
            <a:ext cx="3318601" cy="584775"/>
          </a:xfrm>
          <a:prstGeom prst="rect">
            <a:avLst/>
          </a:prstGeom>
        </p:spPr>
        <p:txBody>
          <a:bodyPr wrap="none">
            <a:spAutoFit/>
          </a:bodyPr>
          <a:lstStyle/>
          <a:p>
            <a:r>
              <a:rPr lang="en-US" altLang="ko-KR" sz="3200" dirty="0">
                <a:solidFill>
                  <a:prstClr val="black"/>
                </a:solidFill>
              </a:rPr>
              <a:t>Preparation Phase </a:t>
            </a:r>
            <a:endParaRPr lang="ko-KR" altLang="en-US" dirty="0"/>
          </a:p>
        </p:txBody>
      </p:sp>
      <p:sp>
        <p:nvSpPr>
          <p:cNvPr id="130" name="직사각형 129">
            <a:extLst>
              <a:ext uri="{FF2B5EF4-FFF2-40B4-BE49-F238E27FC236}">
                <a16:creationId xmlns:a16="http://schemas.microsoft.com/office/drawing/2014/main" id="{EE51D586-329F-4814-B1B1-63050C249B85}"/>
              </a:ext>
            </a:extLst>
          </p:cNvPr>
          <p:cNvSpPr/>
          <p:nvPr/>
        </p:nvSpPr>
        <p:spPr>
          <a:xfrm>
            <a:off x="7237797" y="5249576"/>
            <a:ext cx="2481770" cy="584775"/>
          </a:xfrm>
          <a:prstGeom prst="rect">
            <a:avLst/>
          </a:prstGeom>
        </p:spPr>
        <p:txBody>
          <a:bodyPr wrap="none">
            <a:spAutoFit/>
          </a:bodyPr>
          <a:lstStyle/>
          <a:p>
            <a:r>
              <a:rPr lang="en-US" altLang="ko-KR" sz="3200" dirty="0">
                <a:solidFill>
                  <a:prstClr val="black"/>
                </a:solidFill>
              </a:rPr>
              <a:t>Design Phase </a:t>
            </a:r>
            <a:endParaRPr lang="ko-KR" altLang="en-US" dirty="0"/>
          </a:p>
        </p:txBody>
      </p:sp>
      <p:sp>
        <p:nvSpPr>
          <p:cNvPr id="131" name="직사각형 130">
            <a:extLst>
              <a:ext uri="{FF2B5EF4-FFF2-40B4-BE49-F238E27FC236}">
                <a16:creationId xmlns:a16="http://schemas.microsoft.com/office/drawing/2014/main" id="{35156690-B5F2-4335-A9A1-7166A567AAFE}"/>
              </a:ext>
            </a:extLst>
          </p:cNvPr>
          <p:cNvSpPr/>
          <p:nvPr/>
        </p:nvSpPr>
        <p:spPr>
          <a:xfrm>
            <a:off x="11758997" y="5249576"/>
            <a:ext cx="3704669" cy="584775"/>
          </a:xfrm>
          <a:prstGeom prst="rect">
            <a:avLst/>
          </a:prstGeom>
        </p:spPr>
        <p:txBody>
          <a:bodyPr wrap="none">
            <a:spAutoFit/>
          </a:bodyPr>
          <a:lstStyle/>
          <a:p>
            <a:r>
              <a:rPr lang="en-US" altLang="ko-KR" sz="3200" dirty="0">
                <a:solidFill>
                  <a:prstClr val="black"/>
                </a:solidFill>
              </a:rPr>
              <a:t>Development Phase </a:t>
            </a:r>
            <a:endParaRPr lang="ko-KR" altLang="en-US" dirty="0"/>
          </a:p>
        </p:txBody>
      </p:sp>
      <p:sp>
        <p:nvSpPr>
          <p:cNvPr id="38" name="TextBox 37">
            <a:extLst>
              <a:ext uri="{FF2B5EF4-FFF2-40B4-BE49-F238E27FC236}">
                <a16:creationId xmlns:a16="http://schemas.microsoft.com/office/drawing/2014/main" id="{1343B2A6-96EF-475D-9920-FB923022CD76}"/>
              </a:ext>
            </a:extLst>
          </p:cNvPr>
          <p:cNvSpPr txBox="1"/>
          <p:nvPr/>
        </p:nvSpPr>
        <p:spPr>
          <a:xfrm>
            <a:off x="4172362" y="3816321"/>
            <a:ext cx="1516507" cy="523220"/>
          </a:xfrm>
          <a:prstGeom prst="rect">
            <a:avLst/>
          </a:prstGeom>
          <a:noFill/>
        </p:spPr>
        <p:txBody>
          <a:bodyPr wrap="square" rtlCol="0">
            <a:spAutoFit/>
          </a:bodyPr>
          <a:lstStyle/>
          <a:p>
            <a:pPr algn="ctr"/>
            <a:r>
              <a:rPr lang="en-US" altLang="ko-KR" sz="2800" b="1" dirty="0">
                <a:solidFill>
                  <a:srgbClr val="FF0000"/>
                </a:solidFill>
                <a:cs typeface="Arial" pitchFamily="34" charset="0"/>
              </a:rPr>
              <a:t>2021.07</a:t>
            </a:r>
            <a:endParaRPr lang="ko-KR" altLang="en-US" sz="2800" b="1" dirty="0">
              <a:solidFill>
                <a:srgbClr val="FF0000"/>
              </a:solidFill>
              <a:cs typeface="Arial" pitchFamily="34" charset="0"/>
            </a:endParaRPr>
          </a:p>
        </p:txBody>
      </p:sp>
    </p:spTree>
    <p:extLst>
      <p:ext uri="{BB962C8B-B14F-4D97-AF65-F5344CB8AC3E}">
        <p14:creationId xmlns:p14="http://schemas.microsoft.com/office/powerpoint/2010/main" val="117004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E925768-B4FE-4D21-AE23-64D549DCB4F6}"/>
              </a:ext>
            </a:extLst>
          </p:cNvPr>
          <p:cNvPicPr>
            <a:picLocks noChangeAspect="1"/>
          </p:cNvPicPr>
          <p:nvPr/>
        </p:nvPicPr>
        <p:blipFill>
          <a:blip r:embed="rId2"/>
          <a:stretch>
            <a:fillRect/>
          </a:stretch>
        </p:blipFill>
        <p:spPr>
          <a:xfrm>
            <a:off x="0" y="1219"/>
            <a:ext cx="15220950" cy="1238250"/>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8</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4836132" cy="830997"/>
          </a:xfrm>
          <a:prstGeom prst="rect">
            <a:avLst/>
          </a:prstGeom>
          <a:noFill/>
        </p:spPr>
        <p:txBody>
          <a:bodyPr wrap="none" rtlCol="0">
            <a:spAutoFit/>
          </a:bodyPr>
          <a:lstStyle/>
          <a:p>
            <a:r>
              <a:rPr lang="en-US" altLang="ko-KR" sz="4800" dirty="0">
                <a:solidFill>
                  <a:schemeClr val="bg1"/>
                </a:solidFill>
              </a:rPr>
              <a:t>Project Milestones</a:t>
            </a:r>
            <a:endParaRPr lang="ko-KR" altLang="en-US" sz="4800" dirty="0">
              <a:solidFill>
                <a:schemeClr val="bg1"/>
              </a:solidFill>
            </a:endParaRPr>
          </a:p>
        </p:txBody>
      </p:sp>
      <p:pic>
        <p:nvPicPr>
          <p:cNvPr id="139" name="그림 138">
            <a:extLst>
              <a:ext uri="{FF2B5EF4-FFF2-40B4-BE49-F238E27FC236}">
                <a16:creationId xmlns:a16="http://schemas.microsoft.com/office/drawing/2014/main" id="{E23991F6-6BB4-4557-88DE-EF079282C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40" name="그림 139">
            <a:extLst>
              <a:ext uri="{FF2B5EF4-FFF2-40B4-BE49-F238E27FC236}">
                <a16:creationId xmlns:a16="http://schemas.microsoft.com/office/drawing/2014/main" id="{FCDCDE3B-DEEB-45DE-A4E2-CE2E1866A716}"/>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141" name="Rectangle 6">
            <a:extLst>
              <a:ext uri="{FF2B5EF4-FFF2-40B4-BE49-F238E27FC236}">
                <a16:creationId xmlns:a16="http://schemas.microsoft.com/office/drawing/2014/main" id="{57FFF3B0-E40B-401C-83AA-D65953924C4F}"/>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9" name="그림 8">
            <a:extLst>
              <a:ext uri="{FF2B5EF4-FFF2-40B4-BE49-F238E27FC236}">
                <a16:creationId xmlns:a16="http://schemas.microsoft.com/office/drawing/2014/main" id="{B3EB7E6C-8790-4242-A105-9F7A6D43525C}"/>
              </a:ext>
            </a:extLst>
          </p:cNvPr>
          <p:cNvPicPr>
            <a:picLocks noChangeAspect="1"/>
          </p:cNvPicPr>
          <p:nvPr/>
        </p:nvPicPr>
        <p:blipFill>
          <a:blip r:embed="rId5"/>
          <a:stretch>
            <a:fillRect/>
          </a:stretch>
        </p:blipFill>
        <p:spPr>
          <a:xfrm>
            <a:off x="79744" y="1606052"/>
            <a:ext cx="15010220" cy="6080235"/>
          </a:xfrm>
          <a:prstGeom prst="rect">
            <a:avLst/>
          </a:prstGeom>
        </p:spPr>
      </p:pic>
    </p:spTree>
    <p:extLst>
      <p:ext uri="{BB962C8B-B14F-4D97-AF65-F5344CB8AC3E}">
        <p14:creationId xmlns:p14="http://schemas.microsoft.com/office/powerpoint/2010/main" val="3586177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그림 48">
            <a:extLst>
              <a:ext uri="{FF2B5EF4-FFF2-40B4-BE49-F238E27FC236}">
                <a16:creationId xmlns:a16="http://schemas.microsoft.com/office/drawing/2014/main" id="{79601AC1-E78A-454C-9D5A-A65CA57486D3}"/>
              </a:ext>
            </a:extLst>
          </p:cNvPr>
          <p:cNvPicPr>
            <a:picLocks noChangeAspect="1"/>
          </p:cNvPicPr>
          <p:nvPr/>
        </p:nvPicPr>
        <p:blipFill>
          <a:blip r:embed="rId2"/>
          <a:stretch>
            <a:fillRect/>
          </a:stretch>
        </p:blipFill>
        <p:spPr>
          <a:xfrm>
            <a:off x="0" y="1219"/>
            <a:ext cx="15220950" cy="1238250"/>
          </a:xfrm>
          <a:prstGeom prst="rect">
            <a:avLst/>
          </a:prstGeom>
        </p:spPr>
      </p:pic>
      <p:pic>
        <p:nvPicPr>
          <p:cNvPr id="3" name="그림 2">
            <a:extLst>
              <a:ext uri="{FF2B5EF4-FFF2-40B4-BE49-F238E27FC236}">
                <a16:creationId xmlns:a16="http://schemas.microsoft.com/office/drawing/2014/main" id="{085E253B-4AB1-4D1C-9967-B6FCEEDE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6" name="그림 25">
            <a:extLst>
              <a:ext uri="{FF2B5EF4-FFF2-40B4-BE49-F238E27FC236}">
                <a16:creationId xmlns:a16="http://schemas.microsoft.com/office/drawing/2014/main" id="{7378A214-F765-4FFD-A9BA-0740597A3AFC}"/>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32" name="슬라이드 번호 개체 틀 1">
            <a:extLst>
              <a:ext uri="{FF2B5EF4-FFF2-40B4-BE49-F238E27FC236}">
                <a16:creationId xmlns:a16="http://schemas.microsoft.com/office/drawing/2014/main" id="{F8F2140C-F52D-4436-8F8C-34E66DDB6F7B}"/>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9</a:t>
            </a:fld>
            <a:endParaRPr lang="en-US" sz="2400" dirty="0">
              <a:solidFill>
                <a:srgbClr val="898989"/>
              </a:solidFill>
            </a:endParaRPr>
          </a:p>
        </p:txBody>
      </p:sp>
      <p:sp>
        <p:nvSpPr>
          <p:cNvPr id="339" name="TextBox 338">
            <a:extLst>
              <a:ext uri="{FF2B5EF4-FFF2-40B4-BE49-F238E27FC236}">
                <a16:creationId xmlns:a16="http://schemas.microsoft.com/office/drawing/2014/main" id="{6F3E4E7F-894D-4B96-B6D5-9F15A1DBC581}"/>
              </a:ext>
            </a:extLst>
          </p:cNvPr>
          <p:cNvSpPr txBox="1"/>
          <p:nvPr/>
        </p:nvSpPr>
        <p:spPr>
          <a:xfrm>
            <a:off x="533400" y="266700"/>
            <a:ext cx="6713376" cy="830997"/>
          </a:xfrm>
          <a:prstGeom prst="rect">
            <a:avLst/>
          </a:prstGeom>
          <a:noFill/>
        </p:spPr>
        <p:txBody>
          <a:bodyPr wrap="none" rtlCol="0">
            <a:spAutoFit/>
          </a:bodyPr>
          <a:lstStyle/>
          <a:p>
            <a:r>
              <a:rPr lang="en-US" altLang="ko-KR" sz="4800" dirty="0">
                <a:solidFill>
                  <a:schemeClr val="bg1"/>
                </a:solidFill>
              </a:rPr>
              <a:t>Road Map as User Facility</a:t>
            </a:r>
            <a:endParaRPr lang="ko-KR" altLang="en-US" sz="4800" dirty="0">
              <a:solidFill>
                <a:schemeClr val="bg1"/>
              </a:solidFill>
            </a:endParaRPr>
          </a:p>
        </p:txBody>
      </p:sp>
      <p:sp>
        <p:nvSpPr>
          <p:cNvPr id="116" name="Rectangle 6">
            <a:extLst>
              <a:ext uri="{FF2B5EF4-FFF2-40B4-BE49-F238E27FC236}">
                <a16:creationId xmlns:a16="http://schemas.microsoft.com/office/drawing/2014/main" id="{2093344A-D18A-4C29-881A-367C9256941E}"/>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grpSp>
        <p:nvGrpSpPr>
          <p:cNvPr id="117" name="그룹 116">
            <a:extLst>
              <a:ext uri="{FF2B5EF4-FFF2-40B4-BE49-F238E27FC236}">
                <a16:creationId xmlns:a16="http://schemas.microsoft.com/office/drawing/2014/main" id="{9720536F-8FCB-456B-8673-D2D435161CAB}"/>
              </a:ext>
            </a:extLst>
          </p:cNvPr>
          <p:cNvGrpSpPr/>
          <p:nvPr/>
        </p:nvGrpSpPr>
        <p:grpSpPr>
          <a:xfrm>
            <a:off x="2397560" y="4767416"/>
            <a:ext cx="11941009" cy="1191043"/>
            <a:chOff x="1188937" y="3937625"/>
            <a:chExt cx="9970061" cy="1057193"/>
          </a:xfrm>
        </p:grpSpPr>
        <p:sp>
          <p:nvSpPr>
            <p:cNvPr id="118" name="사각형: 둥근 모서리 117">
              <a:extLst>
                <a:ext uri="{FF2B5EF4-FFF2-40B4-BE49-F238E27FC236}">
                  <a16:creationId xmlns:a16="http://schemas.microsoft.com/office/drawing/2014/main" id="{299F60FA-5130-4ABD-9701-C1AEE1D422D7}"/>
                </a:ext>
              </a:extLst>
            </p:cNvPr>
            <p:cNvSpPr/>
            <p:nvPr/>
          </p:nvSpPr>
          <p:spPr>
            <a:xfrm>
              <a:off x="1188937" y="4030088"/>
              <a:ext cx="2373309" cy="964730"/>
            </a:xfrm>
            <a:prstGeom prst="round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1500" b="1" spc="-62" dirty="0">
                  <a:ln>
                    <a:solidFill>
                      <a:srgbClr val="020C52">
                        <a:alpha val="0"/>
                      </a:srgbClr>
                    </a:solidFill>
                  </a:ln>
                  <a:solidFill>
                    <a:srgbClr val="0235A8"/>
                  </a:solidFill>
                  <a:latin typeface="Pretendard"/>
                  <a:ea typeface="Pretendard"/>
                  <a:cs typeface="KoPubWorld돋움체 Bold" panose="00000800000000000000" pitchFamily="2" charset="-127"/>
                </a:rPr>
                <a:t>Progress without delay</a:t>
              </a:r>
            </a:p>
            <a:p>
              <a:pPr algn="ct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Structuring the organization</a:t>
              </a:r>
            </a:p>
            <a:p>
              <a:pPr algn="ct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Project management setup</a:t>
              </a:r>
            </a:p>
          </p:txBody>
        </p:sp>
        <p:sp>
          <p:nvSpPr>
            <p:cNvPr id="119" name="사각형: 둥근 모서리 118">
              <a:extLst>
                <a:ext uri="{FF2B5EF4-FFF2-40B4-BE49-F238E27FC236}">
                  <a16:creationId xmlns:a16="http://schemas.microsoft.com/office/drawing/2014/main" id="{48BD8226-568F-44B3-8EF7-14258C48CB99}"/>
                </a:ext>
              </a:extLst>
            </p:cNvPr>
            <p:cNvSpPr/>
            <p:nvPr/>
          </p:nvSpPr>
          <p:spPr>
            <a:xfrm>
              <a:off x="3669209" y="4030088"/>
              <a:ext cx="2373309" cy="964730"/>
            </a:xfrm>
            <a:prstGeom prst="round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1500" b="1" spc="-62" dirty="0">
                  <a:ln>
                    <a:solidFill>
                      <a:srgbClr val="020C52">
                        <a:alpha val="0"/>
                      </a:srgbClr>
                    </a:solidFill>
                  </a:ln>
                  <a:solidFill>
                    <a:srgbClr val="0235A8"/>
                  </a:solidFill>
                  <a:latin typeface="Pretendard"/>
                  <a:ea typeface="Pretendard"/>
                  <a:cs typeface="KoPubWorld돋움체 Bold" panose="00000800000000000000" pitchFamily="2" charset="-127"/>
                </a:rPr>
                <a:t>Project team-driven</a:t>
              </a:r>
            </a:p>
            <a:p>
              <a:pPr algn="ct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Development and Inspection</a:t>
              </a:r>
            </a:p>
            <a:p>
              <a:pP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 Unified operating system</a:t>
              </a:r>
            </a:p>
          </p:txBody>
        </p:sp>
        <p:sp>
          <p:nvSpPr>
            <p:cNvPr id="120" name="사각형: 둥근 모서리 119">
              <a:extLst>
                <a:ext uri="{FF2B5EF4-FFF2-40B4-BE49-F238E27FC236}">
                  <a16:creationId xmlns:a16="http://schemas.microsoft.com/office/drawing/2014/main" id="{7A109F24-5026-48F0-9564-4F6C034EFA7A}"/>
                </a:ext>
              </a:extLst>
            </p:cNvPr>
            <p:cNvSpPr/>
            <p:nvPr/>
          </p:nvSpPr>
          <p:spPr>
            <a:xfrm>
              <a:off x="6149482" y="4030088"/>
              <a:ext cx="2373309" cy="964730"/>
            </a:xfrm>
            <a:prstGeom prst="round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1500" b="1" spc="-62" dirty="0">
                  <a:ln>
                    <a:solidFill>
                      <a:srgbClr val="020C52">
                        <a:alpha val="0"/>
                      </a:srgbClr>
                    </a:solidFill>
                  </a:ln>
                  <a:solidFill>
                    <a:srgbClr val="0235A8"/>
                  </a:solidFill>
                  <a:latin typeface="Pretendard"/>
                  <a:ea typeface="Pretendard"/>
                  <a:cs typeface="KoPubWorld돋움체 Bold" panose="00000800000000000000" pitchFamily="2" charset="-127"/>
                </a:rPr>
                <a:t>Commissioning</a:t>
              </a:r>
            </a:p>
            <a:p>
              <a:pPr algn="ct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Assemble and Install on time</a:t>
              </a:r>
            </a:p>
            <a:p>
              <a:pP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 Performance verification</a:t>
              </a:r>
            </a:p>
          </p:txBody>
        </p:sp>
        <p:sp>
          <p:nvSpPr>
            <p:cNvPr id="121" name="사각형: 둥근 모서리 120">
              <a:extLst>
                <a:ext uri="{FF2B5EF4-FFF2-40B4-BE49-F238E27FC236}">
                  <a16:creationId xmlns:a16="http://schemas.microsoft.com/office/drawing/2014/main" id="{A779665D-18DF-498B-895B-D7409A4101EA}"/>
                </a:ext>
              </a:extLst>
            </p:cNvPr>
            <p:cNvSpPr/>
            <p:nvPr/>
          </p:nvSpPr>
          <p:spPr>
            <a:xfrm>
              <a:off x="8629751" y="4030088"/>
              <a:ext cx="2529247" cy="964730"/>
            </a:xfrm>
            <a:prstGeom prst="round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1500" b="1" spc="-62" dirty="0">
                  <a:ln>
                    <a:solidFill>
                      <a:srgbClr val="020C52">
                        <a:alpha val="0"/>
                      </a:srgbClr>
                    </a:solidFill>
                  </a:ln>
                  <a:solidFill>
                    <a:srgbClr val="0235A8"/>
                  </a:solidFill>
                  <a:latin typeface="Pretendard"/>
                  <a:ea typeface="Pretendard"/>
                  <a:cs typeface="KoPubWorld돋움체 Bold" panose="00000800000000000000" pitchFamily="2" charset="-127"/>
                </a:rPr>
                <a:t>Operation</a:t>
              </a:r>
            </a:p>
            <a:p>
              <a:pP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Transit to operation mode</a:t>
              </a:r>
            </a:p>
            <a:p>
              <a:pPr defTabSz="1142726" eaLnBrk="0" hangingPunct="0">
                <a:lnSpc>
                  <a:spcPct val="110000"/>
                </a:lnSpc>
                <a:defRPr/>
              </a:pPr>
              <a:r>
                <a:rPr kumimoji="1" lang="en-US" altLang="ko-KR" sz="1500" spc="-62" dirty="0">
                  <a:ln>
                    <a:solidFill>
                      <a:srgbClr val="020C52">
                        <a:alpha val="0"/>
                      </a:srgbClr>
                    </a:solidFill>
                  </a:ln>
                  <a:solidFill>
                    <a:srgbClr val="000000"/>
                  </a:solidFill>
                  <a:latin typeface="Pretendard"/>
                  <a:ea typeface="Pretendard"/>
                  <a:cs typeface="KoPubWorld돋움체 Bold" panose="00000800000000000000" pitchFamily="2" charset="-127"/>
                </a:rPr>
                <a:t>▪ Spread into science community</a:t>
              </a:r>
            </a:p>
          </p:txBody>
        </p:sp>
        <p:sp>
          <p:nvSpPr>
            <p:cNvPr id="122" name="사각형: 둥근 모서리 121">
              <a:extLst>
                <a:ext uri="{FF2B5EF4-FFF2-40B4-BE49-F238E27FC236}">
                  <a16:creationId xmlns:a16="http://schemas.microsoft.com/office/drawing/2014/main" id="{BBE53939-3873-4DD4-9439-5EF9F4AD13D7}"/>
                </a:ext>
              </a:extLst>
            </p:cNvPr>
            <p:cNvSpPr/>
            <p:nvPr/>
          </p:nvSpPr>
          <p:spPr>
            <a:xfrm>
              <a:off x="1904999" y="3937625"/>
              <a:ext cx="941184" cy="23400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1142726">
                <a:defRPr/>
              </a:pPr>
              <a:r>
                <a:rPr lang="en-US" altLang="ko-KR" sz="1500" spc="-62" dirty="0">
                  <a:solidFill>
                    <a:prstClr val="white"/>
                  </a:solidFill>
                  <a:latin typeface="Pretendard"/>
                  <a:ea typeface="Pretendard"/>
                </a:rPr>
                <a:t>2024</a:t>
              </a:r>
              <a:endParaRPr lang="ko-KR" altLang="en-US" sz="1500" spc="-62" dirty="0">
                <a:solidFill>
                  <a:prstClr val="white"/>
                </a:solidFill>
                <a:latin typeface="Pretendard"/>
                <a:ea typeface="Pretendard"/>
              </a:endParaRPr>
            </a:p>
          </p:txBody>
        </p:sp>
        <p:sp>
          <p:nvSpPr>
            <p:cNvPr id="123" name="사각형: 둥근 모서리 122">
              <a:extLst>
                <a:ext uri="{FF2B5EF4-FFF2-40B4-BE49-F238E27FC236}">
                  <a16:creationId xmlns:a16="http://schemas.microsoft.com/office/drawing/2014/main" id="{C5F823A1-CA88-4B9F-9FCE-29FAABFD50C8}"/>
                </a:ext>
              </a:extLst>
            </p:cNvPr>
            <p:cNvSpPr/>
            <p:nvPr/>
          </p:nvSpPr>
          <p:spPr>
            <a:xfrm>
              <a:off x="4385271" y="3937625"/>
              <a:ext cx="941184" cy="23400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1142726">
                <a:defRPr/>
              </a:pPr>
              <a:r>
                <a:rPr lang="en-US" altLang="ko-KR" sz="1500" spc="-62" dirty="0">
                  <a:solidFill>
                    <a:prstClr val="white"/>
                  </a:solidFill>
                  <a:latin typeface="Pretendard"/>
                  <a:ea typeface="Pretendard"/>
                </a:rPr>
                <a:t>2027</a:t>
              </a:r>
              <a:endParaRPr lang="ko-KR" altLang="en-US" sz="1500" spc="-62" dirty="0">
                <a:solidFill>
                  <a:prstClr val="white"/>
                </a:solidFill>
                <a:latin typeface="Pretendard"/>
                <a:ea typeface="Pretendard"/>
              </a:endParaRPr>
            </a:p>
          </p:txBody>
        </p:sp>
        <p:sp>
          <p:nvSpPr>
            <p:cNvPr id="124" name="사각형: 둥근 모서리 123">
              <a:extLst>
                <a:ext uri="{FF2B5EF4-FFF2-40B4-BE49-F238E27FC236}">
                  <a16:creationId xmlns:a16="http://schemas.microsoft.com/office/drawing/2014/main" id="{412888E4-3DA5-4D23-98DB-CB1DFB35672C}"/>
                </a:ext>
              </a:extLst>
            </p:cNvPr>
            <p:cNvSpPr/>
            <p:nvPr/>
          </p:nvSpPr>
          <p:spPr>
            <a:xfrm>
              <a:off x="6865544" y="3937625"/>
              <a:ext cx="941184" cy="23400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1142726">
                <a:defRPr/>
              </a:pPr>
              <a:r>
                <a:rPr lang="en-US" altLang="ko-KR" sz="1500" spc="-62" dirty="0">
                  <a:solidFill>
                    <a:prstClr val="white"/>
                  </a:solidFill>
                  <a:latin typeface="Pretendard"/>
                  <a:ea typeface="Pretendard"/>
                </a:rPr>
                <a:t>2029</a:t>
              </a:r>
              <a:endParaRPr lang="ko-KR" altLang="en-US" sz="1500" spc="-62" dirty="0">
                <a:solidFill>
                  <a:prstClr val="white"/>
                </a:solidFill>
                <a:latin typeface="Pretendard"/>
                <a:ea typeface="Pretendard"/>
              </a:endParaRPr>
            </a:p>
          </p:txBody>
        </p:sp>
        <p:sp>
          <p:nvSpPr>
            <p:cNvPr id="203" name="사각형: 둥근 모서리 202">
              <a:extLst>
                <a:ext uri="{FF2B5EF4-FFF2-40B4-BE49-F238E27FC236}">
                  <a16:creationId xmlns:a16="http://schemas.microsoft.com/office/drawing/2014/main" id="{55431528-6BAC-42FA-A580-32E69EA0DE49}"/>
                </a:ext>
              </a:extLst>
            </p:cNvPr>
            <p:cNvSpPr/>
            <p:nvPr/>
          </p:nvSpPr>
          <p:spPr>
            <a:xfrm>
              <a:off x="9345816" y="3937625"/>
              <a:ext cx="941184" cy="23400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1142726">
                <a:defRPr/>
              </a:pPr>
              <a:r>
                <a:rPr lang="en-US" altLang="ko-KR" sz="1500" spc="-62" dirty="0">
                  <a:solidFill>
                    <a:prstClr val="white"/>
                  </a:solidFill>
                  <a:latin typeface="Pretendard"/>
                  <a:ea typeface="Pretendard"/>
                </a:rPr>
                <a:t>2030</a:t>
              </a:r>
              <a:endParaRPr lang="ko-KR" altLang="en-US" sz="1500" spc="-62" dirty="0">
                <a:solidFill>
                  <a:prstClr val="white"/>
                </a:solidFill>
                <a:latin typeface="Pretendard"/>
                <a:ea typeface="Pretendard"/>
              </a:endParaRPr>
            </a:p>
          </p:txBody>
        </p:sp>
      </p:grpSp>
      <p:grpSp>
        <p:nvGrpSpPr>
          <p:cNvPr id="204" name="그룹 203">
            <a:extLst>
              <a:ext uri="{FF2B5EF4-FFF2-40B4-BE49-F238E27FC236}">
                <a16:creationId xmlns:a16="http://schemas.microsoft.com/office/drawing/2014/main" id="{7D21780A-CAE9-4EA6-9C4F-3E20E0E5440E}"/>
              </a:ext>
            </a:extLst>
          </p:cNvPr>
          <p:cNvGrpSpPr/>
          <p:nvPr/>
        </p:nvGrpSpPr>
        <p:grpSpPr>
          <a:xfrm>
            <a:off x="688435" y="5062409"/>
            <a:ext cx="1166801" cy="330761"/>
            <a:chOff x="446691" y="1371991"/>
            <a:chExt cx="933635" cy="264664"/>
          </a:xfrm>
        </p:grpSpPr>
        <p:sp>
          <p:nvSpPr>
            <p:cNvPr id="205" name="Text Box 33">
              <a:extLst>
                <a:ext uri="{FF2B5EF4-FFF2-40B4-BE49-F238E27FC236}">
                  <a16:creationId xmlns:a16="http://schemas.microsoft.com/office/drawing/2014/main" id="{5D67688F-C8C4-4EE4-BF1F-FC4163479F9B}"/>
                </a:ext>
              </a:extLst>
            </p:cNvPr>
            <p:cNvSpPr txBox="1">
              <a:spLocks noChangeArrowheads="1"/>
            </p:cNvSpPr>
            <p:nvPr/>
          </p:nvSpPr>
          <p:spPr bwMode="auto">
            <a:xfrm>
              <a:off x="481362" y="1421167"/>
              <a:ext cx="898964" cy="215488"/>
            </a:xfrm>
            <a:prstGeom prst="rect">
              <a:avLst/>
            </a:prstGeom>
            <a:noFill/>
            <a:ln>
              <a:noFill/>
            </a:ln>
          </p:spPr>
          <p:txBody>
            <a:bodyPr wrap="square" lIns="0" tIns="0" rIns="0" bIns="0" anchor="ctr" anchorCtr="0">
              <a:spAutoFit/>
            </a:bodyPr>
            <a:lstStyle>
              <a:defPPr>
                <a:defRPr lang="ko-KR"/>
              </a:defPPr>
              <a:lvl1pPr algn="ctr" eaLnBrk="0" hangingPunct="0">
                <a:lnSpc>
                  <a:spcPct val="100000"/>
                </a:lnSpc>
                <a:spcBef>
                  <a:spcPts val="0"/>
                </a:spcBef>
                <a:defRPr kumimoji="1" spc="-90">
                  <a:gradFill>
                    <a:gsLst>
                      <a:gs pos="0">
                        <a:schemeClr val="bg1"/>
                      </a:gs>
                      <a:gs pos="100000">
                        <a:schemeClr val="bg1"/>
                      </a:gs>
                    </a:gsLst>
                    <a:lin ang="5400000" scaled="0"/>
                  </a:gradFill>
                  <a:latin typeface="Dinbol" pitchFamily="2" charset="0"/>
                  <a:ea typeface="Yoon 윤고딕 550_TT" panose="02090603020101020101" pitchFamily="18" charset="-127"/>
                  <a:cs typeface="Arial" pitchFamily="34" charset="0"/>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l" defTabSz="1142726">
                <a:defRPr/>
              </a:pPr>
              <a:r>
                <a:rPr lang="en-US" altLang="ko-KR" sz="1750" spc="-37" dirty="0">
                  <a:ln>
                    <a:solidFill>
                      <a:srgbClr val="020C52">
                        <a:alpha val="0"/>
                      </a:srgbClr>
                    </a:solidFill>
                  </a:ln>
                  <a:solidFill>
                    <a:srgbClr val="2E75B5"/>
                  </a:solidFill>
                  <a:latin typeface="Pretendard ExtraBold"/>
                  <a:ea typeface="Pretendard ExtraBold"/>
                  <a:cs typeface="KoPubWorld돋움체 Bold" panose="00000800000000000000" pitchFamily="2" charset="-127"/>
                </a:rPr>
                <a:t>Map</a:t>
              </a:r>
            </a:p>
          </p:txBody>
        </p:sp>
        <p:cxnSp>
          <p:nvCxnSpPr>
            <p:cNvPr id="206" name="직선 연결선 205">
              <a:extLst>
                <a:ext uri="{FF2B5EF4-FFF2-40B4-BE49-F238E27FC236}">
                  <a16:creationId xmlns:a16="http://schemas.microsoft.com/office/drawing/2014/main" id="{99E907E7-2FD4-4482-AB66-9DBF706C5BB5}"/>
                </a:ext>
              </a:extLst>
            </p:cNvPr>
            <p:cNvCxnSpPr>
              <a:cxnSpLocks/>
            </p:cNvCxnSpPr>
            <p:nvPr/>
          </p:nvCxnSpPr>
          <p:spPr>
            <a:xfrm>
              <a:off x="446691" y="1371991"/>
              <a:ext cx="90542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grpSp>
      <p:grpSp>
        <p:nvGrpSpPr>
          <p:cNvPr id="207" name="그룹 206">
            <a:extLst>
              <a:ext uri="{FF2B5EF4-FFF2-40B4-BE49-F238E27FC236}">
                <a16:creationId xmlns:a16="http://schemas.microsoft.com/office/drawing/2014/main" id="{B3A7AB95-9EFB-4D93-B217-E86D2DF2AC37}"/>
              </a:ext>
            </a:extLst>
          </p:cNvPr>
          <p:cNvGrpSpPr/>
          <p:nvPr/>
        </p:nvGrpSpPr>
        <p:grpSpPr>
          <a:xfrm>
            <a:off x="688435" y="1412742"/>
            <a:ext cx="12030793" cy="952890"/>
            <a:chOff x="550863" y="1384146"/>
            <a:chExt cx="9626640" cy="762471"/>
          </a:xfrm>
        </p:grpSpPr>
        <p:sp>
          <p:nvSpPr>
            <p:cNvPr id="208" name="직사각형 207">
              <a:extLst>
                <a:ext uri="{FF2B5EF4-FFF2-40B4-BE49-F238E27FC236}">
                  <a16:creationId xmlns:a16="http://schemas.microsoft.com/office/drawing/2014/main" id="{668D16C1-D52F-4709-8935-B644254C1DE8}"/>
                </a:ext>
              </a:extLst>
            </p:cNvPr>
            <p:cNvSpPr/>
            <p:nvPr/>
          </p:nvSpPr>
          <p:spPr>
            <a:xfrm>
              <a:off x="3919358" y="1384146"/>
              <a:ext cx="6258145" cy="762471"/>
            </a:xfrm>
            <a:prstGeom prst="rect">
              <a:avLst/>
            </a:prstGeom>
            <a:noFill/>
            <a:ln>
              <a:noFill/>
            </a:ln>
          </p:spPr>
          <p:txBody>
            <a:bodyPr wrap="none" lIns="0" tIns="0" rIns="0" bIns="0" anchor="ctr" anchorCtr="0">
              <a:spAutoFit/>
            </a:bodyPr>
            <a:lstStyle/>
            <a:p>
              <a:pPr algn="dist" defTabSz="1142726" eaLnBrk="0" hangingPunct="0">
                <a:lnSpc>
                  <a:spcPct val="110000"/>
                </a:lnSpc>
                <a:defRPr/>
              </a:pPr>
              <a:r>
                <a:rPr kumimoji="1" lang="en-US" altLang="ko-KR" sz="2249" b="1" spc="-100" dirty="0">
                  <a:ln>
                    <a:solidFill>
                      <a:srgbClr val="020C52">
                        <a:alpha val="0"/>
                      </a:srgbClr>
                    </a:solidFill>
                  </a:ln>
                  <a:solidFill>
                    <a:srgbClr val="0235A8"/>
                  </a:solidFill>
                  <a:latin typeface="Pretendard"/>
                  <a:ea typeface="Malgun Gothic Semilight" panose="020B0502040204020203" pitchFamily="50" charset="-127"/>
                  <a:cs typeface="Malgun Gothic Semilight" panose="020B0502040204020203" pitchFamily="50" charset="-127"/>
                </a:rPr>
                <a:t>World-leading synchrotron radiation for transformative science</a:t>
              </a:r>
            </a:p>
            <a:p>
              <a:pPr algn="dist" defTabSz="1142726" eaLnBrk="0" hangingPunct="0">
                <a:lnSpc>
                  <a:spcPct val="110000"/>
                </a:lnSpc>
                <a:defRPr/>
              </a:pPr>
              <a:r>
                <a:rPr kumimoji="1" lang="en-US" altLang="ko-KR" sz="1750" b="1" spc="-100" dirty="0">
                  <a:ln>
                    <a:solidFill>
                      <a:srgbClr val="020C52">
                        <a:alpha val="0"/>
                      </a:srgbClr>
                    </a:solidFill>
                  </a:ln>
                  <a:solidFill>
                    <a:srgbClr val="000000"/>
                  </a:solidFill>
                  <a:latin typeface="Pretendard"/>
                  <a:ea typeface="Malgun Gothic Semilight" panose="020B0502040204020203" pitchFamily="50" charset="-127"/>
                  <a:cs typeface="Malgun Gothic Semilight" panose="020B0502040204020203" pitchFamily="50" charset="-127"/>
                </a:rPr>
                <a:t>▪ 4 GeV, 400 mA, </a:t>
              </a:r>
              <a:r>
                <a:rPr kumimoji="1" lang="el-GR" altLang="ko-KR" sz="1750" b="1" spc="-100" dirty="0">
                  <a:ln>
                    <a:solidFill>
                      <a:srgbClr val="020C52">
                        <a:alpha val="0"/>
                      </a:srgbClr>
                    </a:solidFill>
                  </a:ln>
                  <a:solidFill>
                    <a:srgbClr val="000000"/>
                  </a:solidFill>
                  <a:latin typeface="Pretendard"/>
                  <a:ea typeface="Malgun Gothic Semilight" panose="020B0502040204020203" pitchFamily="50" charset="-127"/>
                  <a:cs typeface="Malgun Gothic Semilight" panose="020B0502040204020203" pitchFamily="50" charset="-127"/>
                </a:rPr>
                <a:t>ε &lt; 100 </a:t>
              </a:r>
              <a:r>
                <a:rPr kumimoji="1" lang="en-US" altLang="ko-KR" sz="1750" b="1" spc="-100" dirty="0" err="1">
                  <a:ln>
                    <a:solidFill>
                      <a:srgbClr val="020C52">
                        <a:alpha val="0"/>
                      </a:srgbClr>
                    </a:solidFill>
                  </a:ln>
                  <a:solidFill>
                    <a:srgbClr val="000000"/>
                  </a:solidFill>
                  <a:latin typeface="Pretendard"/>
                  <a:ea typeface="Malgun Gothic Semilight" panose="020B0502040204020203" pitchFamily="50" charset="-127"/>
                  <a:cs typeface="Malgun Gothic Semilight" panose="020B0502040204020203" pitchFamily="50" charset="-127"/>
                </a:rPr>
                <a:t>pm·rad</a:t>
              </a:r>
              <a:r>
                <a:rPr kumimoji="1" lang="en-US" altLang="ko-KR" sz="1750" b="1" spc="-100" dirty="0">
                  <a:ln>
                    <a:solidFill>
                      <a:srgbClr val="020C52">
                        <a:alpha val="0"/>
                      </a:srgbClr>
                    </a:solidFill>
                  </a:ln>
                  <a:solidFill>
                    <a:srgbClr val="000000"/>
                  </a:solidFill>
                  <a:latin typeface="Pretendard"/>
                  <a:ea typeface="Malgun Gothic Semilight" panose="020B0502040204020203" pitchFamily="50" charset="-127"/>
                  <a:cs typeface="Malgun Gothic Semilight" panose="020B0502040204020203" pitchFamily="50" charset="-127"/>
                </a:rPr>
                <a:t> e-beam</a:t>
              </a:r>
              <a:br>
                <a:rPr kumimoji="1" lang="en-US" altLang="ko-KR" sz="1750" b="1" spc="-100" dirty="0">
                  <a:ln>
                    <a:solidFill>
                      <a:srgbClr val="020C52">
                        <a:alpha val="0"/>
                      </a:srgbClr>
                    </a:solidFill>
                  </a:ln>
                  <a:solidFill>
                    <a:srgbClr val="000000"/>
                  </a:solidFill>
                  <a:latin typeface="Pretendard"/>
                  <a:ea typeface="Malgun Gothic Semilight" panose="020B0502040204020203" pitchFamily="50" charset="-127"/>
                  <a:cs typeface="Malgun Gothic Semilight" panose="020B0502040204020203" pitchFamily="50" charset="-127"/>
                </a:rPr>
              </a:br>
              <a:r>
                <a:rPr kumimoji="1" lang="en-US" altLang="ko-KR" sz="1750" b="1" spc="-100" dirty="0">
                  <a:ln>
                    <a:solidFill>
                      <a:srgbClr val="020C52">
                        <a:alpha val="0"/>
                      </a:srgbClr>
                    </a:solidFill>
                  </a:ln>
                  <a:solidFill>
                    <a:srgbClr val="FF0000"/>
                  </a:solidFill>
                  <a:latin typeface="Pretendard"/>
                  <a:ea typeface="Malgun Gothic Semilight" panose="020B0502040204020203" pitchFamily="50" charset="-127"/>
                  <a:cs typeface="Malgun Gothic Semilight" panose="020B0502040204020203" pitchFamily="50" charset="-127"/>
                </a:rPr>
                <a:t>▪ Cutting-edge beamlines utilizing unprecedented radiation properties</a:t>
              </a:r>
            </a:p>
          </p:txBody>
        </p:sp>
        <p:grpSp>
          <p:nvGrpSpPr>
            <p:cNvPr id="209" name="그룹 208">
              <a:extLst>
                <a:ext uri="{FF2B5EF4-FFF2-40B4-BE49-F238E27FC236}">
                  <a16:creationId xmlns:a16="http://schemas.microsoft.com/office/drawing/2014/main" id="{6F09D805-E683-4A59-B161-D97F6CD9577C}"/>
                </a:ext>
              </a:extLst>
            </p:cNvPr>
            <p:cNvGrpSpPr/>
            <p:nvPr/>
          </p:nvGrpSpPr>
          <p:grpSpPr>
            <a:xfrm>
              <a:off x="550863" y="1449823"/>
              <a:ext cx="905420" cy="270194"/>
              <a:chOff x="550863" y="1621373"/>
              <a:chExt cx="905420" cy="270194"/>
            </a:xfrm>
          </p:grpSpPr>
          <p:sp>
            <p:nvSpPr>
              <p:cNvPr id="210" name="Text Box 33">
                <a:extLst>
                  <a:ext uri="{FF2B5EF4-FFF2-40B4-BE49-F238E27FC236}">
                    <a16:creationId xmlns:a16="http://schemas.microsoft.com/office/drawing/2014/main" id="{CF9258D6-B732-4EF6-B541-351AEC8173E8}"/>
                  </a:ext>
                </a:extLst>
              </p:cNvPr>
              <p:cNvSpPr txBox="1">
                <a:spLocks noChangeArrowheads="1"/>
              </p:cNvSpPr>
              <p:nvPr/>
            </p:nvSpPr>
            <p:spPr bwMode="auto">
              <a:xfrm>
                <a:off x="585534" y="1676079"/>
                <a:ext cx="523637" cy="215488"/>
              </a:xfrm>
              <a:prstGeom prst="rect">
                <a:avLst/>
              </a:prstGeom>
              <a:noFill/>
              <a:ln>
                <a:noFill/>
              </a:ln>
            </p:spPr>
            <p:txBody>
              <a:bodyPr wrap="none" lIns="0" tIns="0" rIns="0" bIns="0" anchor="ctr" anchorCtr="0">
                <a:spAutoFit/>
              </a:bodyPr>
              <a:lstStyle>
                <a:defPPr>
                  <a:defRPr lang="ko-KR"/>
                </a:defPPr>
                <a:lvl1pPr algn="ctr" eaLnBrk="0" hangingPunct="0">
                  <a:lnSpc>
                    <a:spcPct val="100000"/>
                  </a:lnSpc>
                  <a:spcBef>
                    <a:spcPts val="0"/>
                  </a:spcBef>
                  <a:defRPr kumimoji="1" spc="-90">
                    <a:gradFill>
                      <a:gsLst>
                        <a:gs pos="0">
                          <a:schemeClr val="bg1"/>
                        </a:gs>
                        <a:gs pos="100000">
                          <a:schemeClr val="bg1"/>
                        </a:gs>
                      </a:gsLst>
                      <a:lin ang="5400000" scaled="0"/>
                    </a:gradFill>
                    <a:latin typeface="Dinbol" pitchFamily="2" charset="0"/>
                    <a:ea typeface="Yoon 윤고딕 550_TT" panose="02090603020101020101" pitchFamily="18" charset="-127"/>
                    <a:cs typeface="Arial" pitchFamily="34" charset="0"/>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l" defTabSz="1142726">
                  <a:defRPr/>
                </a:pPr>
                <a:r>
                  <a:rPr lang="en-US" altLang="ko-KR" sz="1750" spc="-37" dirty="0">
                    <a:ln>
                      <a:solidFill>
                        <a:srgbClr val="020C52">
                          <a:alpha val="0"/>
                        </a:srgbClr>
                      </a:solidFill>
                    </a:ln>
                    <a:solidFill>
                      <a:srgbClr val="0235A8"/>
                    </a:solidFill>
                    <a:latin typeface="Pretendard ExtraBold"/>
                    <a:ea typeface="Pretendard ExtraBold"/>
                    <a:cs typeface="KoPubWorld돋움체 Bold" panose="00000800000000000000" pitchFamily="2" charset="-127"/>
                  </a:rPr>
                  <a:t>Vision</a:t>
                </a:r>
              </a:p>
            </p:txBody>
          </p:sp>
          <p:cxnSp>
            <p:nvCxnSpPr>
              <p:cNvPr id="211" name="직선 연결선 210">
                <a:extLst>
                  <a:ext uri="{FF2B5EF4-FFF2-40B4-BE49-F238E27FC236}">
                    <a16:creationId xmlns:a16="http://schemas.microsoft.com/office/drawing/2014/main" id="{3957DCEA-86F4-4C61-8AA3-0510966D5E70}"/>
                  </a:ext>
                </a:extLst>
              </p:cNvPr>
              <p:cNvCxnSpPr>
                <a:cxnSpLocks/>
              </p:cNvCxnSpPr>
              <p:nvPr/>
            </p:nvCxnSpPr>
            <p:spPr>
              <a:xfrm>
                <a:off x="550863" y="1621373"/>
                <a:ext cx="90542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grpSp>
        <p:nvGrpSpPr>
          <p:cNvPr id="212" name="그룹 211">
            <a:extLst>
              <a:ext uri="{FF2B5EF4-FFF2-40B4-BE49-F238E27FC236}">
                <a16:creationId xmlns:a16="http://schemas.microsoft.com/office/drawing/2014/main" id="{1111D457-9FAA-45BF-861C-B8F4FEC6AE0B}"/>
              </a:ext>
            </a:extLst>
          </p:cNvPr>
          <p:cNvGrpSpPr/>
          <p:nvPr/>
        </p:nvGrpSpPr>
        <p:grpSpPr>
          <a:xfrm>
            <a:off x="688436" y="2390928"/>
            <a:ext cx="13350154" cy="2040095"/>
            <a:chOff x="550863" y="2094881"/>
            <a:chExt cx="10682349" cy="1728680"/>
          </a:xfrm>
        </p:grpSpPr>
        <p:grpSp>
          <p:nvGrpSpPr>
            <p:cNvPr id="213" name="그룹 212">
              <a:extLst>
                <a:ext uri="{FF2B5EF4-FFF2-40B4-BE49-F238E27FC236}">
                  <a16:creationId xmlns:a16="http://schemas.microsoft.com/office/drawing/2014/main" id="{73AAC2B6-2D90-4763-BB30-52D6A2C0A910}"/>
                </a:ext>
              </a:extLst>
            </p:cNvPr>
            <p:cNvGrpSpPr/>
            <p:nvPr/>
          </p:nvGrpSpPr>
          <p:grpSpPr>
            <a:xfrm>
              <a:off x="550863" y="2540478"/>
              <a:ext cx="10682349" cy="1283083"/>
              <a:chOff x="550863" y="2339976"/>
              <a:chExt cx="10682349" cy="1283083"/>
            </a:xfrm>
          </p:grpSpPr>
          <p:grpSp>
            <p:nvGrpSpPr>
              <p:cNvPr id="215" name="그룹 214">
                <a:extLst>
                  <a:ext uri="{FF2B5EF4-FFF2-40B4-BE49-F238E27FC236}">
                    <a16:creationId xmlns:a16="http://schemas.microsoft.com/office/drawing/2014/main" id="{5F32525E-248A-4449-ABDF-4165DBD215D3}"/>
                  </a:ext>
                </a:extLst>
              </p:cNvPr>
              <p:cNvGrpSpPr/>
              <p:nvPr/>
            </p:nvGrpSpPr>
            <p:grpSpPr>
              <a:xfrm>
                <a:off x="1877101" y="2339976"/>
                <a:ext cx="9356111" cy="1283083"/>
                <a:chOff x="1111232" y="2314576"/>
                <a:chExt cx="9931668" cy="1283083"/>
              </a:xfrm>
            </p:grpSpPr>
            <p:grpSp>
              <p:nvGrpSpPr>
                <p:cNvPr id="219" name="그룹 218">
                  <a:extLst>
                    <a:ext uri="{FF2B5EF4-FFF2-40B4-BE49-F238E27FC236}">
                      <a16:creationId xmlns:a16="http://schemas.microsoft.com/office/drawing/2014/main" id="{09C9A114-3C21-4069-BB0C-1CAD32C88AEA}"/>
                    </a:ext>
                  </a:extLst>
                </p:cNvPr>
                <p:cNvGrpSpPr/>
                <p:nvPr/>
              </p:nvGrpSpPr>
              <p:grpSpPr>
                <a:xfrm>
                  <a:off x="1188936" y="2314576"/>
                  <a:ext cx="9853964" cy="586147"/>
                  <a:chOff x="1188936" y="2314576"/>
                  <a:chExt cx="9853964" cy="586147"/>
                </a:xfrm>
              </p:grpSpPr>
              <p:sp>
                <p:nvSpPr>
                  <p:cNvPr id="223" name="평행 사변형 222">
                    <a:extLst>
                      <a:ext uri="{FF2B5EF4-FFF2-40B4-BE49-F238E27FC236}">
                        <a16:creationId xmlns:a16="http://schemas.microsoft.com/office/drawing/2014/main" id="{B1CA3D28-5FCC-446F-83F9-35B13DCDDE2C}"/>
                      </a:ext>
                    </a:extLst>
                  </p:cNvPr>
                  <p:cNvSpPr/>
                  <p:nvPr/>
                </p:nvSpPr>
                <p:spPr>
                  <a:xfrm>
                    <a:off x="3909464" y="2314576"/>
                    <a:ext cx="7133436" cy="586147"/>
                  </a:xfrm>
                  <a:prstGeom prst="parallelogram">
                    <a:avLst>
                      <a:gd name="adj" fmla="val 49269"/>
                    </a:avLst>
                  </a:prstGeom>
                  <a:solidFill>
                    <a:schemeClr val="accent1">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2000" spc="-62" dirty="0">
                        <a:ln>
                          <a:solidFill>
                            <a:srgbClr val="020C52">
                              <a:alpha val="0"/>
                            </a:srgbClr>
                          </a:solidFill>
                        </a:ln>
                        <a:solidFill>
                          <a:srgbClr val="000000"/>
                        </a:solidFill>
                        <a:latin typeface="Pretendard ExtraBold"/>
                        <a:ea typeface="Pretendard ExtraBold"/>
                        <a:cs typeface="KoPubWorld돋움체 Bold" panose="00000800000000000000" pitchFamily="2" charset="-127"/>
                      </a:rPr>
                      <a:t>▪ Complete accelerator &amp; beamline construction</a:t>
                    </a:r>
                  </a:p>
                  <a:p>
                    <a:pPr algn="ctr" defTabSz="1142726" eaLnBrk="0" hangingPunct="0">
                      <a:lnSpc>
                        <a:spcPct val="110000"/>
                      </a:lnSpc>
                      <a:defRPr/>
                    </a:pPr>
                    <a:r>
                      <a:rPr kumimoji="1" lang="en-US" altLang="ko-KR" sz="2000" spc="-62" dirty="0">
                        <a:ln>
                          <a:solidFill>
                            <a:srgbClr val="020C52">
                              <a:alpha val="0"/>
                            </a:srgbClr>
                          </a:solidFill>
                        </a:ln>
                        <a:solidFill>
                          <a:srgbClr val="000000"/>
                        </a:solidFill>
                        <a:latin typeface="Pretendard ExtraBold"/>
                        <a:ea typeface="Pretendard ExtraBold"/>
                        <a:cs typeface="KoPubWorld돋움체 Bold" panose="00000800000000000000" pitchFamily="2" charset="-127"/>
                      </a:rPr>
                      <a:t>     ▪ Ensure on-time development and commissioning</a:t>
                    </a:r>
                  </a:p>
                </p:txBody>
              </p:sp>
              <p:sp>
                <p:nvSpPr>
                  <p:cNvPr id="224" name="평행 사변형 223">
                    <a:extLst>
                      <a:ext uri="{FF2B5EF4-FFF2-40B4-BE49-F238E27FC236}">
                        <a16:creationId xmlns:a16="http://schemas.microsoft.com/office/drawing/2014/main" id="{9F2EE6EC-AFD3-471E-949A-AC120DC78DE6}"/>
                      </a:ext>
                    </a:extLst>
                  </p:cNvPr>
                  <p:cNvSpPr/>
                  <p:nvPr/>
                </p:nvSpPr>
                <p:spPr>
                  <a:xfrm>
                    <a:off x="1188936" y="2314576"/>
                    <a:ext cx="3394367" cy="586147"/>
                  </a:xfrm>
                  <a:prstGeom prst="parallelogram">
                    <a:avLst>
                      <a:gd name="adj" fmla="val 492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2000" spc="-62" dirty="0">
                        <a:ln>
                          <a:solidFill>
                            <a:srgbClr val="020C52">
                              <a:alpha val="0"/>
                            </a:srgbClr>
                          </a:solidFill>
                        </a:ln>
                        <a:solidFill>
                          <a:prstClr val="white"/>
                        </a:solidFill>
                        <a:latin typeface="Pretendard ExtraBold"/>
                        <a:ea typeface="Pretendard ExtraBold"/>
                        <a:cs typeface="KoPubWorld돋움체 Bold" panose="00000800000000000000" pitchFamily="2" charset="-127"/>
                      </a:rPr>
                      <a:t>Achieve Design Performance</a:t>
                    </a:r>
                  </a:p>
                </p:txBody>
              </p:sp>
            </p:grpSp>
            <p:grpSp>
              <p:nvGrpSpPr>
                <p:cNvPr id="220" name="그룹 219">
                  <a:extLst>
                    <a:ext uri="{FF2B5EF4-FFF2-40B4-BE49-F238E27FC236}">
                      <a16:creationId xmlns:a16="http://schemas.microsoft.com/office/drawing/2014/main" id="{F3FA50BE-AC72-47E9-9485-C9F9D8FB4291}"/>
                    </a:ext>
                  </a:extLst>
                </p:cNvPr>
                <p:cNvGrpSpPr/>
                <p:nvPr/>
              </p:nvGrpSpPr>
              <p:grpSpPr>
                <a:xfrm>
                  <a:off x="1111232" y="3011511"/>
                  <a:ext cx="9871458" cy="586148"/>
                  <a:chOff x="1111232" y="2997224"/>
                  <a:chExt cx="9871458" cy="586148"/>
                </a:xfrm>
              </p:grpSpPr>
              <p:sp>
                <p:nvSpPr>
                  <p:cNvPr id="221" name="평행 사변형 220">
                    <a:extLst>
                      <a:ext uri="{FF2B5EF4-FFF2-40B4-BE49-F238E27FC236}">
                        <a16:creationId xmlns:a16="http://schemas.microsoft.com/office/drawing/2014/main" id="{481A12FE-D41C-4145-845A-6DE389C5F81B}"/>
                      </a:ext>
                    </a:extLst>
                  </p:cNvPr>
                  <p:cNvSpPr/>
                  <p:nvPr/>
                </p:nvSpPr>
                <p:spPr>
                  <a:xfrm>
                    <a:off x="3909465" y="2997224"/>
                    <a:ext cx="7073225" cy="586147"/>
                  </a:xfrm>
                  <a:prstGeom prst="parallelogram">
                    <a:avLst>
                      <a:gd name="adj" fmla="val 49269"/>
                    </a:avLst>
                  </a:prstGeom>
                  <a:solidFill>
                    <a:schemeClr val="accent1">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2000" spc="-62" dirty="0">
                        <a:ln>
                          <a:solidFill>
                            <a:srgbClr val="020C52">
                              <a:alpha val="0"/>
                            </a:srgbClr>
                          </a:solidFill>
                        </a:ln>
                        <a:solidFill>
                          <a:srgbClr val="000000"/>
                        </a:solidFill>
                        <a:latin typeface="Pretendard ExtraBold"/>
                        <a:ea typeface="Pretendard ExtraBold"/>
                        <a:cs typeface="KoPubWorld돋움체 Bold" panose="00000800000000000000" pitchFamily="2" charset="-127"/>
                      </a:rPr>
                      <a:t>  ▪ Accumulate next generation R&amp;D team</a:t>
                    </a:r>
                    <a:br>
                      <a:rPr kumimoji="1" lang="en-US" altLang="ko-KR" sz="2000" spc="-62" dirty="0">
                        <a:ln>
                          <a:solidFill>
                            <a:srgbClr val="020C52">
                              <a:alpha val="0"/>
                            </a:srgbClr>
                          </a:solidFill>
                        </a:ln>
                        <a:solidFill>
                          <a:srgbClr val="000000"/>
                        </a:solidFill>
                        <a:latin typeface="Pretendard ExtraBold"/>
                        <a:ea typeface="Pretendard ExtraBold"/>
                        <a:cs typeface="KoPubWorld돋움체 Bold" panose="00000800000000000000" pitchFamily="2" charset="-127"/>
                      </a:rPr>
                    </a:br>
                    <a:r>
                      <a:rPr kumimoji="1" lang="en-US" altLang="ko-KR" sz="2000" b="1" spc="-62" dirty="0">
                        <a:ln>
                          <a:solidFill>
                            <a:srgbClr val="020C52">
                              <a:alpha val="0"/>
                            </a:srgbClr>
                          </a:solidFill>
                        </a:ln>
                        <a:solidFill>
                          <a:srgbClr val="FF0000"/>
                        </a:solidFill>
                        <a:latin typeface="Pretendard ExtraBold"/>
                        <a:ea typeface="Pretendard ExtraBold"/>
                        <a:cs typeface="KoPubWorld돋움체 Bold" panose="00000800000000000000" pitchFamily="2" charset="-127"/>
                      </a:rPr>
                      <a:t>▪ Establish advanced science programs</a:t>
                    </a:r>
                  </a:p>
                </p:txBody>
              </p:sp>
              <p:sp>
                <p:nvSpPr>
                  <p:cNvPr id="222" name="평행 사변형 221">
                    <a:extLst>
                      <a:ext uri="{FF2B5EF4-FFF2-40B4-BE49-F238E27FC236}">
                        <a16:creationId xmlns:a16="http://schemas.microsoft.com/office/drawing/2014/main" id="{85B0F021-66C6-4564-AA0F-A37A17061429}"/>
                      </a:ext>
                    </a:extLst>
                  </p:cNvPr>
                  <p:cNvSpPr/>
                  <p:nvPr/>
                </p:nvSpPr>
                <p:spPr>
                  <a:xfrm>
                    <a:off x="1111232" y="2997225"/>
                    <a:ext cx="3384620" cy="586147"/>
                  </a:xfrm>
                  <a:prstGeom prst="parallelogram">
                    <a:avLst>
                      <a:gd name="adj" fmla="val 492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eaLnBrk="0" hangingPunct="0">
                      <a:lnSpc>
                        <a:spcPct val="110000"/>
                      </a:lnSpc>
                      <a:defRPr/>
                    </a:pPr>
                    <a:r>
                      <a:rPr kumimoji="1" lang="en-US" altLang="ko-KR" sz="2000" spc="-62" dirty="0">
                        <a:ln>
                          <a:solidFill>
                            <a:srgbClr val="020C52">
                              <a:alpha val="0"/>
                            </a:srgbClr>
                          </a:solidFill>
                        </a:ln>
                        <a:solidFill>
                          <a:prstClr val="white"/>
                        </a:solidFill>
                        <a:latin typeface="Pretendard ExtraBold"/>
                        <a:ea typeface="Pretendard ExtraBold"/>
                        <a:cs typeface="KoPubWorld돋움체 Bold" panose="00000800000000000000" pitchFamily="2" charset="-127"/>
                      </a:rPr>
                      <a:t>Build Operational &amp; </a:t>
                    </a:r>
                  </a:p>
                  <a:p>
                    <a:pPr algn="ctr" defTabSz="1142726" eaLnBrk="0" hangingPunct="0">
                      <a:lnSpc>
                        <a:spcPct val="110000"/>
                      </a:lnSpc>
                      <a:defRPr/>
                    </a:pPr>
                    <a:r>
                      <a:rPr kumimoji="1" lang="en-US" altLang="ko-KR" sz="2000" spc="-62" dirty="0">
                        <a:ln>
                          <a:solidFill>
                            <a:srgbClr val="020C52">
                              <a:alpha val="0"/>
                            </a:srgbClr>
                          </a:solidFill>
                        </a:ln>
                        <a:solidFill>
                          <a:prstClr val="white"/>
                        </a:solidFill>
                        <a:latin typeface="Pretendard ExtraBold"/>
                        <a:ea typeface="Pretendard ExtraBold"/>
                        <a:cs typeface="KoPubWorld돋움체 Bold" panose="00000800000000000000" pitchFamily="2" charset="-127"/>
                      </a:rPr>
                      <a:t>Scientific Capability</a:t>
                    </a:r>
                  </a:p>
                </p:txBody>
              </p:sp>
            </p:grpSp>
          </p:grpSp>
          <p:grpSp>
            <p:nvGrpSpPr>
              <p:cNvPr id="216" name="그룹 215">
                <a:extLst>
                  <a:ext uri="{FF2B5EF4-FFF2-40B4-BE49-F238E27FC236}">
                    <a16:creationId xmlns:a16="http://schemas.microsoft.com/office/drawing/2014/main" id="{D72D7AD2-6BD0-474F-8087-B584881AC685}"/>
                  </a:ext>
                </a:extLst>
              </p:cNvPr>
              <p:cNvGrpSpPr/>
              <p:nvPr/>
            </p:nvGrpSpPr>
            <p:grpSpPr>
              <a:xfrm>
                <a:off x="550863" y="2339976"/>
                <a:ext cx="905420" cy="285262"/>
                <a:chOff x="550863" y="1621373"/>
                <a:chExt cx="905420" cy="285262"/>
              </a:xfrm>
            </p:grpSpPr>
            <p:sp>
              <p:nvSpPr>
                <p:cNvPr id="217" name="Text Box 33">
                  <a:extLst>
                    <a:ext uri="{FF2B5EF4-FFF2-40B4-BE49-F238E27FC236}">
                      <a16:creationId xmlns:a16="http://schemas.microsoft.com/office/drawing/2014/main" id="{1A6CDAD7-9C98-4F70-9BEB-37F3D86941C0}"/>
                    </a:ext>
                  </a:extLst>
                </p:cNvPr>
                <p:cNvSpPr txBox="1">
                  <a:spLocks noChangeArrowheads="1"/>
                </p:cNvSpPr>
                <p:nvPr/>
              </p:nvSpPr>
              <p:spPr bwMode="auto">
                <a:xfrm>
                  <a:off x="585534" y="1678439"/>
                  <a:ext cx="645542" cy="228196"/>
                </a:xfrm>
                <a:prstGeom prst="rect">
                  <a:avLst/>
                </a:prstGeom>
                <a:noFill/>
                <a:ln>
                  <a:noFill/>
                </a:ln>
              </p:spPr>
              <p:txBody>
                <a:bodyPr wrap="none" lIns="0" tIns="0" rIns="0" bIns="0" anchor="t" anchorCtr="0">
                  <a:spAutoFit/>
                </a:bodyPr>
                <a:lstStyle>
                  <a:defPPr>
                    <a:defRPr lang="ko-KR"/>
                  </a:defPPr>
                  <a:lvl1pPr algn="ctr" eaLnBrk="0" hangingPunct="0">
                    <a:lnSpc>
                      <a:spcPct val="100000"/>
                    </a:lnSpc>
                    <a:spcBef>
                      <a:spcPts val="0"/>
                    </a:spcBef>
                    <a:defRPr kumimoji="1" spc="-90">
                      <a:gradFill>
                        <a:gsLst>
                          <a:gs pos="0">
                            <a:schemeClr val="bg1"/>
                          </a:gs>
                          <a:gs pos="100000">
                            <a:schemeClr val="bg1"/>
                          </a:gs>
                        </a:gsLst>
                        <a:lin ang="5400000" scaled="0"/>
                      </a:gradFill>
                      <a:latin typeface="Dinbol" pitchFamily="2" charset="0"/>
                      <a:ea typeface="Yoon 윤고딕 550_TT" panose="02090603020101020101" pitchFamily="18" charset="-127"/>
                      <a:cs typeface="Arial" pitchFamily="34" charset="0"/>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l" defTabSz="1142726">
                    <a:defRPr/>
                  </a:pPr>
                  <a:r>
                    <a:rPr lang="en-US" altLang="ko-KR" sz="1750" spc="-37" dirty="0">
                      <a:ln>
                        <a:solidFill>
                          <a:srgbClr val="020C52">
                            <a:alpha val="0"/>
                          </a:srgbClr>
                        </a:solidFill>
                      </a:ln>
                      <a:solidFill>
                        <a:srgbClr val="020C52"/>
                      </a:solidFill>
                      <a:latin typeface="Pretendard ExtraBold"/>
                      <a:ea typeface="Pretendard ExtraBold"/>
                      <a:cs typeface="KoPubWorld돋움체 Bold" panose="00000800000000000000" pitchFamily="2" charset="-127"/>
                    </a:rPr>
                    <a:t>Mission</a:t>
                  </a:r>
                </a:p>
              </p:txBody>
            </p:sp>
            <p:cxnSp>
              <p:nvCxnSpPr>
                <p:cNvPr id="218" name="직선 연결선 217">
                  <a:extLst>
                    <a:ext uri="{FF2B5EF4-FFF2-40B4-BE49-F238E27FC236}">
                      <a16:creationId xmlns:a16="http://schemas.microsoft.com/office/drawing/2014/main" id="{8C9CA4F3-8200-470B-9049-A9612E85ED74}"/>
                    </a:ext>
                  </a:extLst>
                </p:cNvPr>
                <p:cNvCxnSpPr>
                  <a:cxnSpLocks/>
                </p:cNvCxnSpPr>
                <p:nvPr/>
              </p:nvCxnSpPr>
              <p:spPr>
                <a:xfrm>
                  <a:off x="550863" y="1621373"/>
                  <a:ext cx="90542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grpSp>
        <p:sp>
          <p:nvSpPr>
            <p:cNvPr id="214" name="자유형: 도형 213">
              <a:extLst>
                <a:ext uri="{FF2B5EF4-FFF2-40B4-BE49-F238E27FC236}">
                  <a16:creationId xmlns:a16="http://schemas.microsoft.com/office/drawing/2014/main" id="{6D7C7FBE-DD6F-41FE-A829-6F4875F0E5F8}"/>
                </a:ext>
              </a:extLst>
            </p:cNvPr>
            <p:cNvSpPr/>
            <p:nvPr/>
          </p:nvSpPr>
          <p:spPr>
            <a:xfrm rot="16200000">
              <a:off x="6327093" y="1117474"/>
              <a:ext cx="491799" cy="2446614"/>
            </a:xfrm>
            <a:custGeom>
              <a:avLst/>
              <a:gdLst>
                <a:gd name="connsiteX0" fmla="*/ 306782 w 306782"/>
                <a:gd name="connsiteY0" fmla="*/ 1223307 h 2446614"/>
                <a:gd name="connsiteX1" fmla="*/ 185223 w 306782"/>
                <a:gd name="connsiteY1" fmla="*/ 2446614 h 2446614"/>
                <a:gd name="connsiteX2" fmla="*/ 185223 w 306782"/>
                <a:gd name="connsiteY2" fmla="*/ 1952809 h 2446614"/>
                <a:gd name="connsiteX3" fmla="*/ 115621 w 306782"/>
                <a:gd name="connsiteY3" fmla="*/ 2015320 h 2446614"/>
                <a:gd name="connsiteX4" fmla="*/ 0 w 306782"/>
                <a:gd name="connsiteY4" fmla="*/ 2392235 h 2446614"/>
                <a:gd name="connsiteX5" fmla="*/ 0 w 306782"/>
                <a:gd name="connsiteY5" fmla="*/ 55039 h 2446614"/>
                <a:gd name="connsiteX6" fmla="*/ 127341 w 306782"/>
                <a:gd name="connsiteY6" fmla="*/ 452380 h 2446614"/>
                <a:gd name="connsiteX7" fmla="*/ 185223 w 306782"/>
                <a:gd name="connsiteY7" fmla="*/ 494498 h 2446614"/>
                <a:gd name="connsiteX8" fmla="*/ 185223 w 306782"/>
                <a:gd name="connsiteY8" fmla="*/ 0 h 2446614"/>
                <a:gd name="connsiteX0" fmla="*/ 306782 w 306782"/>
                <a:gd name="connsiteY0" fmla="*/ 1223307 h 2446614"/>
                <a:gd name="connsiteX1" fmla="*/ 185223 w 306782"/>
                <a:gd name="connsiteY1" fmla="*/ 2446614 h 2446614"/>
                <a:gd name="connsiteX2" fmla="*/ 185223 w 306782"/>
                <a:gd name="connsiteY2" fmla="*/ 1952809 h 2446614"/>
                <a:gd name="connsiteX3" fmla="*/ 115621 w 306782"/>
                <a:gd name="connsiteY3" fmla="*/ 2015320 h 2446614"/>
                <a:gd name="connsiteX4" fmla="*/ 0 w 306782"/>
                <a:gd name="connsiteY4" fmla="*/ 2392235 h 2446614"/>
                <a:gd name="connsiteX5" fmla="*/ 0 w 306782"/>
                <a:gd name="connsiteY5" fmla="*/ 55039 h 2446614"/>
                <a:gd name="connsiteX6" fmla="*/ 127341 w 306782"/>
                <a:gd name="connsiteY6" fmla="*/ 452380 h 2446614"/>
                <a:gd name="connsiteX7" fmla="*/ 185223 w 306782"/>
                <a:gd name="connsiteY7" fmla="*/ 494498 h 2446614"/>
                <a:gd name="connsiteX8" fmla="*/ 185223 w 306782"/>
                <a:gd name="connsiteY8" fmla="*/ 0 h 2446614"/>
                <a:gd name="connsiteX9" fmla="*/ 306782 w 306782"/>
                <a:gd name="connsiteY9" fmla="*/ 1223307 h 2446614"/>
                <a:gd name="connsiteX0" fmla="*/ 306782 w 306782"/>
                <a:gd name="connsiteY0" fmla="*/ 1223307 h 2446614"/>
                <a:gd name="connsiteX1" fmla="*/ 185223 w 306782"/>
                <a:gd name="connsiteY1" fmla="*/ 2446614 h 2446614"/>
                <a:gd name="connsiteX2" fmla="*/ 185223 w 306782"/>
                <a:gd name="connsiteY2" fmla="*/ 1952809 h 2446614"/>
                <a:gd name="connsiteX3" fmla="*/ 115621 w 306782"/>
                <a:gd name="connsiteY3" fmla="*/ 2015320 h 2446614"/>
                <a:gd name="connsiteX4" fmla="*/ 0 w 306782"/>
                <a:gd name="connsiteY4" fmla="*/ 2392235 h 2446614"/>
                <a:gd name="connsiteX5" fmla="*/ 0 w 306782"/>
                <a:gd name="connsiteY5" fmla="*/ 55039 h 2446614"/>
                <a:gd name="connsiteX6" fmla="*/ 127341 w 306782"/>
                <a:gd name="connsiteY6" fmla="*/ 452380 h 2446614"/>
                <a:gd name="connsiteX7" fmla="*/ 185223 w 306782"/>
                <a:gd name="connsiteY7" fmla="*/ 494498 h 2446614"/>
                <a:gd name="connsiteX8" fmla="*/ 185223 w 306782"/>
                <a:gd name="connsiteY8" fmla="*/ 0 h 2446614"/>
                <a:gd name="connsiteX9" fmla="*/ 306782 w 306782"/>
                <a:gd name="connsiteY9" fmla="*/ 1223307 h 24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782" h="2446614">
                  <a:moveTo>
                    <a:pt x="306782" y="1223307"/>
                  </a:moveTo>
                  <a:lnTo>
                    <a:pt x="185223" y="2446614"/>
                  </a:lnTo>
                  <a:lnTo>
                    <a:pt x="185223" y="1952809"/>
                  </a:lnTo>
                  <a:cubicBezTo>
                    <a:pt x="145353" y="1976027"/>
                    <a:pt x="138822" y="1994483"/>
                    <a:pt x="115621" y="2015320"/>
                  </a:cubicBezTo>
                  <a:cubicBezTo>
                    <a:pt x="55650" y="2085371"/>
                    <a:pt x="23137" y="2185894"/>
                    <a:pt x="0" y="2392235"/>
                  </a:cubicBezTo>
                  <a:lnTo>
                    <a:pt x="0" y="55039"/>
                  </a:lnTo>
                  <a:cubicBezTo>
                    <a:pt x="26708" y="332817"/>
                    <a:pt x="72169" y="406998"/>
                    <a:pt x="127341" y="452380"/>
                  </a:cubicBezTo>
                  <a:cubicBezTo>
                    <a:pt x="146635" y="466419"/>
                    <a:pt x="151642" y="478078"/>
                    <a:pt x="185223" y="494498"/>
                  </a:cubicBezTo>
                  <a:lnTo>
                    <a:pt x="185223" y="0"/>
                  </a:lnTo>
                  <a:lnTo>
                    <a:pt x="306782" y="1223307"/>
                  </a:lnTo>
                  <a:close/>
                </a:path>
              </a:pathLst>
            </a:custGeom>
            <a:gradFill flip="none" rotWithShape="1">
              <a:gsLst>
                <a:gs pos="0">
                  <a:schemeClr val="accent1">
                    <a:alpha val="0"/>
                  </a:schemeClr>
                </a:gs>
                <a:gs pos="100000">
                  <a:schemeClr val="accent1">
                    <a:alpha val="74000"/>
                  </a:schemeClr>
                </a:gs>
              </a:gsLst>
              <a:lin ang="0" scaled="1"/>
              <a:tileRect/>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defTabSz="1142726">
                <a:defRPr/>
              </a:pPr>
              <a:endParaRPr lang="ko-KR" altLang="en-US" sz="1500">
                <a:solidFill>
                  <a:prstClr val="white"/>
                </a:solidFill>
                <a:latin typeface="KoPubWorld돋움체 Bold" panose="00000800000000000000" pitchFamily="2" charset="-127"/>
                <a:ea typeface="KoPubWorld돋움체 Bold" panose="00000800000000000000" pitchFamily="2" charset="-127"/>
                <a:cs typeface="KoPubWorld돋움체 Bold" panose="00000800000000000000" pitchFamily="2" charset="-127"/>
              </a:endParaRPr>
            </a:p>
          </p:txBody>
        </p:sp>
      </p:grpSp>
      <p:sp>
        <p:nvSpPr>
          <p:cNvPr id="225" name="직사각형 224">
            <a:extLst>
              <a:ext uri="{FF2B5EF4-FFF2-40B4-BE49-F238E27FC236}">
                <a16:creationId xmlns:a16="http://schemas.microsoft.com/office/drawing/2014/main" id="{F9ECD7EC-9D2D-4EC4-ACEF-3D516C7791E2}"/>
              </a:ext>
            </a:extLst>
          </p:cNvPr>
          <p:cNvSpPr/>
          <p:nvPr/>
        </p:nvSpPr>
        <p:spPr>
          <a:xfrm>
            <a:off x="2397561" y="6399393"/>
            <a:ext cx="5487891" cy="1957897"/>
          </a:xfrm>
          <a:prstGeom prst="rect">
            <a:avLst/>
          </a:prstGeom>
          <a:solidFill>
            <a:schemeClr val="bg1">
              <a:lumMod val="95000"/>
              <a:alpha val="49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a:defRPr/>
            </a:pPr>
            <a:endParaRPr lang="ko-KR" altLang="en-US" sz="2249">
              <a:solidFill>
                <a:prstClr val="white"/>
              </a:solidFill>
              <a:latin typeface="Pretendard"/>
              <a:ea typeface="Pretendard"/>
            </a:endParaRPr>
          </a:p>
        </p:txBody>
      </p:sp>
      <p:sp>
        <p:nvSpPr>
          <p:cNvPr id="226" name="평행 사변형 225">
            <a:extLst>
              <a:ext uri="{FF2B5EF4-FFF2-40B4-BE49-F238E27FC236}">
                <a16:creationId xmlns:a16="http://schemas.microsoft.com/office/drawing/2014/main" id="{42930C91-62D0-4980-920A-A615912DB54C}"/>
              </a:ext>
            </a:extLst>
          </p:cNvPr>
          <p:cNvSpPr/>
          <p:nvPr/>
        </p:nvSpPr>
        <p:spPr>
          <a:xfrm>
            <a:off x="3880848" y="6220826"/>
            <a:ext cx="2591138" cy="337285"/>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1142726">
              <a:defRPr/>
            </a:pPr>
            <a:r>
              <a:rPr lang="en-US" altLang="ko-KR" sz="1750" b="1" spc="-62" dirty="0">
                <a:solidFill>
                  <a:prstClr val="white"/>
                </a:solidFill>
                <a:latin typeface="Pretendard"/>
                <a:ea typeface="Pretendard"/>
              </a:rPr>
              <a:t>Phase 1    </a:t>
            </a:r>
            <a:r>
              <a:rPr lang="en-US" altLang="ko-KR" sz="1750" b="1" spc="-62" dirty="0">
                <a:solidFill>
                  <a:srgbClr val="FCB504">
                    <a:lumMod val="40000"/>
                    <a:lumOff val="60000"/>
                  </a:srgbClr>
                </a:solidFill>
                <a:latin typeface="Pretendard"/>
                <a:ea typeface="Pretendard"/>
              </a:rPr>
              <a:t>(~2030)</a:t>
            </a:r>
            <a:endParaRPr lang="ko-KR" altLang="en-US" sz="1750" b="1" spc="-62" dirty="0">
              <a:solidFill>
                <a:srgbClr val="FCB504">
                  <a:lumMod val="40000"/>
                  <a:lumOff val="60000"/>
                </a:srgbClr>
              </a:solidFill>
              <a:latin typeface="Pretendard"/>
              <a:ea typeface="Pretendard"/>
            </a:endParaRPr>
          </a:p>
        </p:txBody>
      </p:sp>
      <p:sp>
        <p:nvSpPr>
          <p:cNvPr id="227" name="TextBox 226">
            <a:extLst>
              <a:ext uri="{FF2B5EF4-FFF2-40B4-BE49-F238E27FC236}">
                <a16:creationId xmlns:a16="http://schemas.microsoft.com/office/drawing/2014/main" id="{FB0F56D0-B50D-4B9A-8AB7-0B6CD900DD0A}"/>
              </a:ext>
            </a:extLst>
          </p:cNvPr>
          <p:cNvSpPr txBox="1"/>
          <p:nvPr/>
        </p:nvSpPr>
        <p:spPr>
          <a:xfrm>
            <a:off x="3300543" y="6736642"/>
            <a:ext cx="3792128" cy="276614"/>
          </a:xfrm>
          <a:prstGeom prst="rect">
            <a:avLst/>
          </a:prstGeom>
          <a:noFill/>
        </p:spPr>
        <p:txBody>
          <a:bodyPr wrap="none" lIns="0" tIns="0" rIns="0" bIns="0" anchor="ctr" anchorCtr="0">
            <a:spAutoFit/>
          </a:bodyPr>
          <a:lstStyle/>
          <a:p>
            <a:pPr defTabSz="1142726" fontAlgn="base">
              <a:lnSpc>
                <a:spcPct val="110000"/>
              </a:lnSpc>
              <a:buClr>
                <a:srgbClr val="000000">
                  <a:lumMod val="75000"/>
                  <a:lumOff val="25000"/>
                </a:srgbClr>
              </a:buClr>
              <a:buSzPct val="120000"/>
              <a:defRPr/>
            </a:pPr>
            <a:r>
              <a:rPr lang="en-US" altLang="ko-KR" sz="1750" b="1" spc="-62" dirty="0">
                <a:ln>
                  <a:solidFill>
                    <a:srgbClr val="000000">
                      <a:lumMod val="75000"/>
                      <a:lumOff val="25000"/>
                      <a:alpha val="0"/>
                    </a:srgbClr>
                  </a:solidFill>
                </a:ln>
                <a:solidFill>
                  <a:srgbClr val="0235A8"/>
                </a:solidFill>
                <a:latin typeface="Pretendard"/>
                <a:ea typeface="Pretendard"/>
                <a:cs typeface="KoPubWorld돋움체 Bold" panose="00000800000000000000" pitchFamily="2" charset="-127"/>
              </a:rPr>
              <a:t>Establishing core facility infrastructure</a:t>
            </a:r>
          </a:p>
        </p:txBody>
      </p:sp>
      <p:sp>
        <p:nvSpPr>
          <p:cNvPr id="228" name="TextBox 227">
            <a:extLst>
              <a:ext uri="{FF2B5EF4-FFF2-40B4-BE49-F238E27FC236}">
                <a16:creationId xmlns:a16="http://schemas.microsoft.com/office/drawing/2014/main" id="{C966A57D-BEA3-45E3-83DA-458BF743CD1A}"/>
              </a:ext>
            </a:extLst>
          </p:cNvPr>
          <p:cNvSpPr txBox="1"/>
          <p:nvPr/>
        </p:nvSpPr>
        <p:spPr>
          <a:xfrm>
            <a:off x="2659809" y="7196470"/>
            <a:ext cx="5315627" cy="998863"/>
          </a:xfrm>
          <a:prstGeom prst="rect">
            <a:avLst/>
          </a:prstGeom>
          <a:noFill/>
        </p:spPr>
        <p:txBody>
          <a:bodyPr wrap="square" lIns="0" tIns="0" rIns="0" bIns="0" anchor="ctr" anchorCtr="0">
            <a:spAutoFit/>
          </a:bodyPr>
          <a:lstStyle/>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500"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Collaborative development with KBSI and PAL</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500"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Accelerator development with proven technology</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500"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Co-development of high-demand, user-prioritized beamlines</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500"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Future S&amp;T manpower for operations and Phase 2 expansion</a:t>
            </a:r>
          </a:p>
        </p:txBody>
      </p:sp>
      <p:sp>
        <p:nvSpPr>
          <p:cNvPr id="229" name="직사각형 228">
            <a:extLst>
              <a:ext uri="{FF2B5EF4-FFF2-40B4-BE49-F238E27FC236}">
                <a16:creationId xmlns:a16="http://schemas.microsoft.com/office/drawing/2014/main" id="{B619DF08-E52B-4CA4-9678-5A3689350241}"/>
              </a:ext>
            </a:extLst>
          </p:cNvPr>
          <p:cNvSpPr/>
          <p:nvPr/>
        </p:nvSpPr>
        <p:spPr>
          <a:xfrm>
            <a:off x="8169854" y="6395439"/>
            <a:ext cx="6701922" cy="1957897"/>
          </a:xfrm>
          <a:prstGeom prst="rect">
            <a:avLst/>
          </a:prstGeom>
          <a:solidFill>
            <a:schemeClr val="bg1">
              <a:lumMod val="95000"/>
              <a:alpha val="49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2726">
              <a:defRPr/>
            </a:pPr>
            <a:endParaRPr lang="ko-KR" altLang="en-US" sz="2249" dirty="0">
              <a:solidFill>
                <a:prstClr val="white"/>
              </a:solidFill>
              <a:latin typeface="Pretendard"/>
              <a:ea typeface="Pretendard"/>
            </a:endParaRPr>
          </a:p>
        </p:txBody>
      </p:sp>
      <p:sp>
        <p:nvSpPr>
          <p:cNvPr id="230" name="TextBox 229">
            <a:extLst>
              <a:ext uri="{FF2B5EF4-FFF2-40B4-BE49-F238E27FC236}">
                <a16:creationId xmlns:a16="http://schemas.microsoft.com/office/drawing/2014/main" id="{9C380901-2976-4D5B-9178-3B404BB66543}"/>
              </a:ext>
            </a:extLst>
          </p:cNvPr>
          <p:cNvSpPr txBox="1"/>
          <p:nvPr/>
        </p:nvSpPr>
        <p:spPr>
          <a:xfrm>
            <a:off x="8959021" y="6690362"/>
            <a:ext cx="5086457" cy="276614"/>
          </a:xfrm>
          <a:prstGeom prst="rect">
            <a:avLst/>
          </a:prstGeom>
          <a:noFill/>
        </p:spPr>
        <p:txBody>
          <a:bodyPr wrap="none" lIns="0" tIns="0" rIns="0" bIns="0" anchor="ctr" anchorCtr="0">
            <a:spAutoFit/>
          </a:bodyPr>
          <a:lstStyle/>
          <a:p>
            <a:pPr defTabSz="1142726" fontAlgn="base">
              <a:lnSpc>
                <a:spcPct val="110000"/>
              </a:lnSpc>
              <a:buClr>
                <a:srgbClr val="000000">
                  <a:lumMod val="75000"/>
                  <a:lumOff val="25000"/>
                </a:srgbClr>
              </a:buClr>
              <a:buSzPct val="120000"/>
              <a:defRPr/>
            </a:pPr>
            <a:r>
              <a:rPr lang="en-US" altLang="ko-KR" sz="1750" b="1" spc="-62" dirty="0">
                <a:ln>
                  <a:solidFill>
                    <a:srgbClr val="000000">
                      <a:lumMod val="75000"/>
                      <a:lumOff val="25000"/>
                      <a:alpha val="0"/>
                    </a:srgbClr>
                  </a:solidFill>
                </a:ln>
                <a:solidFill>
                  <a:srgbClr val="0235A8"/>
                </a:solidFill>
                <a:latin typeface="Pretendard"/>
                <a:ea typeface="Pretendard"/>
                <a:cs typeface="KoPubWorld돋움체 Bold" panose="00000800000000000000" pitchFamily="2" charset="-127"/>
              </a:rPr>
              <a:t>Strengthening research capabilities &amp; infrastructure</a:t>
            </a:r>
          </a:p>
        </p:txBody>
      </p:sp>
      <p:sp>
        <p:nvSpPr>
          <p:cNvPr id="231" name="TextBox 230">
            <a:extLst>
              <a:ext uri="{FF2B5EF4-FFF2-40B4-BE49-F238E27FC236}">
                <a16:creationId xmlns:a16="http://schemas.microsoft.com/office/drawing/2014/main" id="{5510B1E0-2B7C-48CB-B356-1176E037FC97}"/>
              </a:ext>
            </a:extLst>
          </p:cNvPr>
          <p:cNvSpPr txBox="1"/>
          <p:nvPr/>
        </p:nvSpPr>
        <p:spPr>
          <a:xfrm>
            <a:off x="8319038" y="6994350"/>
            <a:ext cx="6429058" cy="1305742"/>
          </a:xfrm>
          <a:prstGeom prst="rect">
            <a:avLst/>
          </a:prstGeom>
          <a:noFill/>
        </p:spPr>
        <p:txBody>
          <a:bodyPr wrap="square" lIns="0" tIns="0" rIns="0" bIns="0" anchor="ctr" anchorCtr="0">
            <a:spAutoFit/>
          </a:bodyPr>
          <a:lstStyle/>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Globally competitive photon science platform through innovation and integration</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Industry-engaged innovation hub</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Integrated science ecosystem</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Science-driven future beamline expansion</a:t>
            </a:r>
          </a:p>
          <a:p>
            <a:pPr marL="214261" indent="-214261" defTabSz="1142726" fontAlgn="base">
              <a:lnSpc>
                <a:spcPct val="110000"/>
              </a:lnSpc>
              <a:buClr>
                <a:srgbClr val="000000">
                  <a:lumMod val="75000"/>
                  <a:lumOff val="25000"/>
                </a:srgbClr>
              </a:buClr>
              <a:buSzPct val="120000"/>
              <a:buFont typeface="Wingdings" panose="05000000000000000000" pitchFamily="2" charset="2"/>
              <a:buChar char="§"/>
              <a:defRPr/>
            </a:pPr>
            <a: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AI-augmented operations for optimization, diagnostics, and autonomous control </a:t>
            </a:r>
            <a:b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br>
            <a:r>
              <a:rPr lang="en-US" altLang="ko-KR" sz="1312" spc="-62" dirty="0">
                <a:ln>
                  <a:solidFill>
                    <a:srgbClr val="000000">
                      <a:lumMod val="75000"/>
                      <a:lumOff val="25000"/>
                      <a:alpha val="0"/>
                    </a:srgbClr>
                  </a:solidFill>
                </a:ln>
                <a:solidFill>
                  <a:srgbClr val="000000"/>
                </a:solidFill>
                <a:latin typeface="Pretendard"/>
                <a:ea typeface="Pretendard"/>
                <a:cs typeface="KoPubWorld돋움체 Bold" panose="00000800000000000000" pitchFamily="2" charset="-127"/>
              </a:rPr>
              <a:t>and means.</a:t>
            </a:r>
          </a:p>
        </p:txBody>
      </p:sp>
      <p:sp>
        <p:nvSpPr>
          <p:cNvPr id="232" name="Text Box 33">
            <a:extLst>
              <a:ext uri="{FF2B5EF4-FFF2-40B4-BE49-F238E27FC236}">
                <a16:creationId xmlns:a16="http://schemas.microsoft.com/office/drawing/2014/main" id="{41EADFA4-0C6B-45FF-A6BF-A1546AEC5524}"/>
              </a:ext>
            </a:extLst>
          </p:cNvPr>
          <p:cNvSpPr txBox="1">
            <a:spLocks noChangeArrowheads="1"/>
          </p:cNvSpPr>
          <p:nvPr/>
        </p:nvSpPr>
        <p:spPr bwMode="auto">
          <a:xfrm>
            <a:off x="688435" y="6560293"/>
            <a:ext cx="888577" cy="269304"/>
          </a:xfrm>
          <a:prstGeom prst="rect">
            <a:avLst/>
          </a:prstGeom>
          <a:noFill/>
          <a:ln>
            <a:noFill/>
          </a:ln>
        </p:spPr>
        <p:txBody>
          <a:bodyPr wrap="none" lIns="0" tIns="0" rIns="0" bIns="0" anchor="t" anchorCtr="0">
            <a:spAutoFit/>
          </a:bodyPr>
          <a:lstStyle>
            <a:defPPr>
              <a:defRPr lang="ko-KR"/>
            </a:defPPr>
            <a:lvl1pPr algn="ctr" eaLnBrk="0" hangingPunct="0">
              <a:lnSpc>
                <a:spcPct val="100000"/>
              </a:lnSpc>
              <a:spcBef>
                <a:spcPts val="0"/>
              </a:spcBef>
              <a:defRPr kumimoji="1" spc="-90">
                <a:gradFill>
                  <a:gsLst>
                    <a:gs pos="0">
                      <a:schemeClr val="bg1"/>
                    </a:gs>
                    <a:gs pos="100000">
                      <a:schemeClr val="bg1"/>
                    </a:gs>
                  </a:gsLst>
                  <a:lin ang="5400000" scaled="0"/>
                </a:gradFill>
                <a:latin typeface="Dinbol" pitchFamily="2" charset="0"/>
                <a:ea typeface="Yoon 윤고딕 550_TT" panose="02090603020101020101" pitchFamily="18" charset="-127"/>
                <a:cs typeface="Arial" pitchFamily="34" charset="0"/>
              </a:defRPr>
            </a:lvl1pPr>
            <a:lvl2pPr marL="742950" indent="-285750" eaLnBrk="0" hangingPunct="0">
              <a:defRPr kumimoji="1">
                <a:latin typeface="굴림" pitchFamily="50" charset="-127"/>
                <a:ea typeface="굴림" pitchFamily="50" charset="-127"/>
              </a:defRPr>
            </a:lvl2pPr>
            <a:lvl3pPr marL="1143000" indent="-228600" eaLnBrk="0" hangingPunct="0">
              <a:defRPr kumimoji="1">
                <a:latin typeface="굴림" pitchFamily="50" charset="-127"/>
                <a:ea typeface="굴림" pitchFamily="50" charset="-127"/>
              </a:defRPr>
            </a:lvl3pPr>
            <a:lvl4pPr marL="1600200" indent="-228600" eaLnBrk="0" hangingPunct="0">
              <a:defRPr kumimoji="1">
                <a:latin typeface="굴림" pitchFamily="50" charset="-127"/>
                <a:ea typeface="굴림" pitchFamily="50" charset="-127"/>
              </a:defRPr>
            </a:lvl4pPr>
            <a:lvl5pPr marL="2057400" indent="-228600" eaLnBrk="0" hangingPunct="0">
              <a:defRPr kumimoji="1">
                <a:latin typeface="굴림" pitchFamily="50" charset="-127"/>
                <a:ea typeface="굴림" pitchFamily="50" charset="-127"/>
              </a:defRPr>
            </a:lvl5pPr>
            <a:lvl6pPr marL="2514600" indent="-228600" eaLnBrk="0" fontAlgn="base" hangingPunct="0">
              <a:spcBef>
                <a:spcPct val="0"/>
              </a:spcBef>
              <a:spcAft>
                <a:spcPct val="0"/>
              </a:spcAft>
              <a:defRPr kumimoji="1">
                <a:latin typeface="굴림" pitchFamily="50" charset="-127"/>
                <a:ea typeface="굴림" pitchFamily="50" charset="-127"/>
              </a:defRPr>
            </a:lvl6pPr>
            <a:lvl7pPr marL="2971800" indent="-228600" eaLnBrk="0" fontAlgn="base" hangingPunct="0">
              <a:spcBef>
                <a:spcPct val="0"/>
              </a:spcBef>
              <a:spcAft>
                <a:spcPct val="0"/>
              </a:spcAft>
              <a:defRPr kumimoji="1">
                <a:latin typeface="굴림" pitchFamily="50" charset="-127"/>
                <a:ea typeface="굴림" pitchFamily="50" charset="-127"/>
              </a:defRPr>
            </a:lvl7pPr>
            <a:lvl8pPr marL="3429000" indent="-228600" eaLnBrk="0" fontAlgn="base" hangingPunct="0">
              <a:spcBef>
                <a:spcPct val="0"/>
              </a:spcBef>
              <a:spcAft>
                <a:spcPct val="0"/>
              </a:spcAft>
              <a:defRPr kumimoji="1">
                <a:latin typeface="굴림" pitchFamily="50" charset="-127"/>
                <a:ea typeface="굴림" pitchFamily="50" charset="-127"/>
              </a:defRPr>
            </a:lvl8pPr>
            <a:lvl9pPr marL="3886200" indent="-228600" eaLnBrk="0" fontAlgn="base" hangingPunct="0">
              <a:spcBef>
                <a:spcPct val="0"/>
              </a:spcBef>
              <a:spcAft>
                <a:spcPct val="0"/>
              </a:spcAft>
              <a:defRPr kumimoji="1">
                <a:latin typeface="굴림" pitchFamily="50" charset="-127"/>
                <a:ea typeface="굴림" pitchFamily="50" charset="-127"/>
              </a:defRPr>
            </a:lvl9pPr>
          </a:lstStyle>
          <a:p>
            <a:pPr algn="l" defTabSz="1142726">
              <a:defRPr/>
            </a:pPr>
            <a:r>
              <a:rPr lang="en-US" altLang="ko-KR" sz="1750" spc="-37" dirty="0">
                <a:ln>
                  <a:solidFill>
                    <a:srgbClr val="020C52">
                      <a:alpha val="0"/>
                    </a:srgbClr>
                  </a:solidFill>
                </a:ln>
                <a:solidFill>
                  <a:srgbClr val="020C52"/>
                </a:solidFill>
                <a:latin typeface="Pretendard ExtraBold"/>
                <a:ea typeface="Pretendard ExtraBold"/>
                <a:cs typeface="KoPubWorld돋움체 Bold" panose="00000800000000000000" pitchFamily="2" charset="-127"/>
              </a:rPr>
              <a:t>Strategy</a:t>
            </a:r>
          </a:p>
        </p:txBody>
      </p:sp>
      <p:cxnSp>
        <p:nvCxnSpPr>
          <p:cNvPr id="233" name="직선 연결선 232">
            <a:extLst>
              <a:ext uri="{FF2B5EF4-FFF2-40B4-BE49-F238E27FC236}">
                <a16:creationId xmlns:a16="http://schemas.microsoft.com/office/drawing/2014/main" id="{D0185A52-3EB6-4BB9-9259-42FA8584DB49}"/>
              </a:ext>
            </a:extLst>
          </p:cNvPr>
          <p:cNvCxnSpPr>
            <a:cxnSpLocks/>
          </p:cNvCxnSpPr>
          <p:nvPr/>
        </p:nvCxnSpPr>
        <p:spPr>
          <a:xfrm>
            <a:off x="645105" y="6492947"/>
            <a:ext cx="113153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34" name="평행 사변형 233">
            <a:extLst>
              <a:ext uri="{FF2B5EF4-FFF2-40B4-BE49-F238E27FC236}">
                <a16:creationId xmlns:a16="http://schemas.microsoft.com/office/drawing/2014/main" id="{89A0FE62-A165-48A6-B163-8904200986E7}"/>
              </a:ext>
            </a:extLst>
          </p:cNvPr>
          <p:cNvSpPr/>
          <p:nvPr/>
        </p:nvSpPr>
        <p:spPr>
          <a:xfrm>
            <a:off x="10200676" y="6220826"/>
            <a:ext cx="2591138" cy="337285"/>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1142726">
              <a:defRPr/>
            </a:pPr>
            <a:r>
              <a:rPr lang="en-US" altLang="ko-KR" sz="1750" b="1" spc="-62" dirty="0">
                <a:solidFill>
                  <a:prstClr val="white"/>
                </a:solidFill>
                <a:latin typeface="Pretendard"/>
                <a:ea typeface="Pretendard"/>
              </a:rPr>
              <a:t>Phase 2    </a:t>
            </a:r>
            <a:r>
              <a:rPr lang="en-US" altLang="ko-KR" sz="1750" b="1" spc="-62" dirty="0">
                <a:solidFill>
                  <a:srgbClr val="FCB504">
                    <a:lumMod val="40000"/>
                    <a:lumOff val="60000"/>
                  </a:srgbClr>
                </a:solidFill>
                <a:latin typeface="Pretendard"/>
                <a:ea typeface="Pretendard"/>
              </a:rPr>
              <a:t>(2031~)</a:t>
            </a:r>
            <a:endParaRPr lang="ko-KR" altLang="en-US" sz="1750" b="1" spc="-62" dirty="0">
              <a:solidFill>
                <a:srgbClr val="FCB504">
                  <a:lumMod val="40000"/>
                  <a:lumOff val="60000"/>
                </a:srgbClr>
              </a:solidFill>
              <a:latin typeface="Pretendard"/>
              <a:ea typeface="Pretendard"/>
            </a:endParaRPr>
          </a:p>
        </p:txBody>
      </p:sp>
      <p:pic>
        <p:nvPicPr>
          <p:cNvPr id="235" name="그림 234">
            <a:extLst>
              <a:ext uri="{FF2B5EF4-FFF2-40B4-BE49-F238E27FC236}">
                <a16:creationId xmlns:a16="http://schemas.microsoft.com/office/drawing/2014/main" id="{AA275EE5-A060-474E-87D0-C26C5283C4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18" t="14653" r="25340" b="14923"/>
          <a:stretch/>
        </p:blipFill>
        <p:spPr>
          <a:xfrm>
            <a:off x="2429476" y="1361808"/>
            <a:ext cx="2220930" cy="1424243"/>
          </a:xfrm>
          <a:prstGeom prst="rect">
            <a:avLst/>
          </a:prstGeom>
        </p:spPr>
      </p:pic>
    </p:spTree>
    <p:extLst>
      <p:ext uri="{BB962C8B-B14F-4D97-AF65-F5344CB8AC3E}">
        <p14:creationId xmlns:p14="http://schemas.microsoft.com/office/powerpoint/2010/main" val="2027000895"/>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33405</TotalTime>
  <Words>3160</Words>
  <Application>Microsoft Office PowerPoint</Application>
  <PresentationFormat>사용자 지정</PresentationFormat>
  <Paragraphs>515</Paragraphs>
  <Slides>37</Slides>
  <Notes>7</Notes>
  <HiddenSlides>0</HiddenSlides>
  <MMClips>0</MMClips>
  <ScaleCrop>false</ScaleCrop>
  <HeadingPairs>
    <vt:vector size="6" baseType="variant">
      <vt:variant>
        <vt:lpstr>사용한 글꼴</vt:lpstr>
      </vt:variant>
      <vt:variant>
        <vt:i4>22</vt:i4>
      </vt:variant>
      <vt:variant>
        <vt:lpstr>테마</vt:lpstr>
      </vt:variant>
      <vt:variant>
        <vt:i4>1</vt:i4>
      </vt:variant>
      <vt:variant>
        <vt:lpstr>슬라이드 제목</vt:lpstr>
      </vt:variant>
      <vt:variant>
        <vt:i4>37</vt:i4>
      </vt:variant>
    </vt:vector>
  </HeadingPairs>
  <TitlesOfParts>
    <vt:vector size="60" baseType="lpstr">
      <vt:lpstr>HY헤드라인M</vt:lpstr>
      <vt:lpstr>KoPubWorld돋움체 Bold</vt:lpstr>
      <vt:lpstr>KoPub돋움체 Bold</vt:lpstr>
      <vt:lpstr>Malgun Gothic Semilight</vt:lpstr>
      <vt:lpstr>Pretendard</vt:lpstr>
      <vt:lpstr>Pretendard ExtraBold</vt:lpstr>
      <vt:lpstr>Pretendard Variable Medium</vt:lpstr>
      <vt:lpstr>굴림</vt:lpstr>
      <vt:lpstr>돋움</vt:lpstr>
      <vt:lpstr>맑은 고딕</vt:lpstr>
      <vt:lpstr>산돌고딕 L</vt:lpstr>
      <vt:lpstr>한컴 고딕</vt:lpstr>
      <vt:lpstr>휴먼엑스포</vt:lpstr>
      <vt:lpstr>Arial</vt:lpstr>
      <vt:lpstr>Arial Black</vt:lpstr>
      <vt:lpstr>Calibri</vt:lpstr>
      <vt:lpstr>Calibri Light</vt:lpstr>
      <vt:lpstr>Cambria Math</vt:lpstr>
      <vt:lpstr>Ebrima</vt:lpstr>
      <vt:lpstr>Times New Roman</vt:lpstr>
      <vt:lpstr>Verdana</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Nayoung Kim</dc:creator>
  <cp:lastModifiedBy>sglee</cp:lastModifiedBy>
  <cp:revision>1024</cp:revision>
  <cp:lastPrinted>2023-11-09T04:56:33Z</cp:lastPrinted>
  <dcterms:created xsi:type="dcterms:W3CDTF">2017-04-18T01:35:36Z</dcterms:created>
  <dcterms:modified xsi:type="dcterms:W3CDTF">2025-11-04T08:46:19Z</dcterms:modified>
</cp:coreProperties>
</file>